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361" r:id="rId3"/>
    <p:sldId id="359" r:id="rId4"/>
    <p:sldId id="267" r:id="rId5"/>
    <p:sldId id="360" r:id="rId6"/>
    <p:sldId id="275" r:id="rId7"/>
    <p:sldId id="263" r:id="rId8"/>
    <p:sldId id="358" r:id="rId9"/>
    <p:sldId id="362" r:id="rId10"/>
    <p:sldId id="363" r:id="rId11"/>
    <p:sldId id="260" r:id="rId12"/>
  </p:sldIdLst>
  <p:sldSz cx="9144000" cy="6858000" type="screen4x3"/>
  <p:notesSz cx="9872663" cy="6797675"/>
  <p:custDataLst>
    <p:tags r:id="rId14"/>
  </p:custDataLst>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2" userDrawn="1">
          <p15:clr>
            <a:srgbClr val="A4A3A4"/>
          </p15:clr>
        </p15:guide>
        <p15:guide id="2" pos="31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1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Közepesen sötét stílus 2 – 3.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2665" autoAdjust="0"/>
  </p:normalViewPr>
  <p:slideViewPr>
    <p:cSldViewPr showGuides="1">
      <p:cViewPr varScale="1">
        <p:scale>
          <a:sx n="63" d="100"/>
          <a:sy n="63" d="100"/>
        </p:scale>
        <p:origin x="1328"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02" d="100"/>
          <a:sy n="102" d="100"/>
        </p:scale>
        <p:origin x="-1116" y="-102"/>
      </p:cViewPr>
      <p:guideLst>
        <p:guide orient="horz" pos="2142"/>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4278154" cy="339883"/>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5592225" y="0"/>
            <a:ext cx="4278154" cy="339883"/>
          </a:xfrm>
          <a:prstGeom prst="rect">
            <a:avLst/>
          </a:prstGeom>
        </p:spPr>
        <p:txBody>
          <a:bodyPr vert="horz" lIns="91440" tIns="45720" rIns="91440" bIns="45720" rtlCol="0"/>
          <a:lstStyle>
            <a:lvl1pPr algn="r">
              <a:defRPr sz="1200"/>
            </a:lvl1pPr>
          </a:lstStyle>
          <a:p>
            <a:fld id="{35EB5E15-F8AD-42FE-A15D-BA2C450BF6D2}" type="datetimeFigureOut">
              <a:rPr lang="hu-HU" smtClean="0"/>
              <a:pPr/>
              <a:t>2018. 11. 26.</a:t>
            </a:fld>
            <a:endParaRPr lang="hu-HU"/>
          </a:p>
        </p:txBody>
      </p:sp>
      <p:sp>
        <p:nvSpPr>
          <p:cNvPr id="4" name="Diakép helye 3"/>
          <p:cNvSpPr>
            <a:spLocks noGrp="1" noRot="1" noChangeAspect="1"/>
          </p:cNvSpPr>
          <p:nvPr>
            <p:ph type="sldImg" idx="2"/>
          </p:nvPr>
        </p:nvSpPr>
        <p:spPr>
          <a:xfrm>
            <a:off x="3236913" y="509588"/>
            <a:ext cx="3398837" cy="2549525"/>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987267" y="3228896"/>
            <a:ext cx="7898130" cy="3058954"/>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6456612"/>
            <a:ext cx="4278154" cy="339883"/>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5592225" y="6456612"/>
            <a:ext cx="4278154" cy="339883"/>
          </a:xfrm>
          <a:prstGeom prst="rect">
            <a:avLst/>
          </a:prstGeom>
        </p:spPr>
        <p:txBody>
          <a:bodyPr vert="horz" lIns="91440" tIns="45720" rIns="91440" bIns="45720" rtlCol="0" anchor="b"/>
          <a:lstStyle>
            <a:lvl1pPr algn="r">
              <a:defRPr sz="1200"/>
            </a:lvl1pPr>
          </a:lstStyle>
          <a:p>
            <a:fld id="{2906B64B-C644-4021-B2F7-8434CB0E8EBA}" type="slidenum">
              <a:rPr lang="hu-HU" smtClean="0"/>
              <a:pPr/>
              <a:t>‹Nr.›</a:t>
            </a:fld>
            <a:endParaRPr lang="hu-HU"/>
          </a:p>
        </p:txBody>
      </p:sp>
    </p:spTree>
    <p:extLst>
      <p:ext uri="{BB962C8B-B14F-4D97-AF65-F5344CB8AC3E}">
        <p14:creationId xmlns:p14="http://schemas.microsoft.com/office/powerpoint/2010/main" val="83783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06B64B-C644-4021-B2F7-8434CB0E8EBA}" type="slidenum">
              <a:rPr lang="hu-HU" smtClean="0"/>
              <a:pPr/>
              <a:t>1</a:t>
            </a:fld>
            <a:endParaRPr lang="hu-HU"/>
          </a:p>
        </p:txBody>
      </p:sp>
    </p:spTree>
    <p:extLst>
      <p:ext uri="{BB962C8B-B14F-4D97-AF65-F5344CB8AC3E}">
        <p14:creationId xmlns:p14="http://schemas.microsoft.com/office/powerpoint/2010/main" val="336954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06B64B-C644-4021-B2F7-8434CB0E8EBA}" type="slidenum">
              <a:rPr lang="hu-HU" smtClean="0"/>
              <a:pPr/>
              <a:t>4</a:t>
            </a:fld>
            <a:endParaRPr lang="hu-HU"/>
          </a:p>
        </p:txBody>
      </p:sp>
    </p:spTree>
    <p:extLst>
      <p:ext uri="{BB962C8B-B14F-4D97-AF65-F5344CB8AC3E}">
        <p14:creationId xmlns:p14="http://schemas.microsoft.com/office/powerpoint/2010/main" val="134598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06B64B-C644-4021-B2F7-8434CB0E8EBA}"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17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906B64B-C644-4021-B2F7-8434CB0E8EBA}" type="slidenum">
              <a:rPr lang="hu-HU" smtClean="0"/>
              <a:pPr/>
              <a:t>7</a:t>
            </a:fld>
            <a:endParaRPr lang="hu-HU"/>
          </a:p>
        </p:txBody>
      </p:sp>
    </p:spTree>
    <p:extLst>
      <p:ext uri="{BB962C8B-B14F-4D97-AF65-F5344CB8AC3E}">
        <p14:creationId xmlns:p14="http://schemas.microsoft.com/office/powerpoint/2010/main" val="387770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main objective of the information days in the target regions is to put together landowners, farmers, local actors and biomass supply chain stakeholders with the aim of encouraging them to initiate the setting up of sustainable local bioenergy supply chains on </a:t>
            </a:r>
            <a:r>
              <a:rPr lang="en-US" dirty="0" err="1"/>
              <a:t>underutilised</a:t>
            </a:r>
            <a:r>
              <a:rPr lang="en-US" dirty="0"/>
              <a:t> land.</a:t>
            </a:r>
          </a:p>
        </p:txBody>
      </p:sp>
      <p:sp>
        <p:nvSpPr>
          <p:cNvPr id="4" name="Foliennummernplatzhalter 3"/>
          <p:cNvSpPr>
            <a:spLocks noGrp="1"/>
          </p:cNvSpPr>
          <p:nvPr>
            <p:ph type="sldNum" sz="quarter" idx="5"/>
          </p:nvPr>
        </p:nvSpPr>
        <p:spPr/>
        <p:txBody>
          <a:bodyPr/>
          <a:lstStyle/>
          <a:p>
            <a:fld id="{2906B64B-C644-4021-B2F7-8434CB0E8EBA}" type="slidenum">
              <a:rPr lang="hu-HU" smtClean="0"/>
              <a:pPr/>
              <a:t>8</a:t>
            </a:fld>
            <a:endParaRPr lang="hu-HU"/>
          </a:p>
        </p:txBody>
      </p:sp>
    </p:spTree>
    <p:extLst>
      <p:ext uri="{BB962C8B-B14F-4D97-AF65-F5344CB8AC3E}">
        <p14:creationId xmlns:p14="http://schemas.microsoft.com/office/powerpoint/2010/main" val="36884972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pic>
        <p:nvPicPr>
          <p:cNvPr id="13" name="Kép 12" descr="infographic_ppt800_600-01.jpg"/>
          <p:cNvPicPr>
            <a:picLocks noChangeAspect="1"/>
          </p:cNvPicPr>
          <p:nvPr userDrawn="1"/>
        </p:nvPicPr>
        <p:blipFill>
          <a:blip r:embed="rId2" cstate="print"/>
          <a:stretch>
            <a:fillRect/>
          </a:stretch>
        </p:blipFill>
        <p:spPr>
          <a:xfrm>
            <a:off x="-180528" y="-27384"/>
            <a:ext cx="9252520" cy="6943470"/>
          </a:xfrm>
          <a:prstGeom prst="rect">
            <a:avLst/>
          </a:prstGeom>
        </p:spPr>
      </p:pic>
      <p:sp>
        <p:nvSpPr>
          <p:cNvPr id="2" name="Cím 1"/>
          <p:cNvSpPr>
            <a:spLocks noGrp="1"/>
          </p:cNvSpPr>
          <p:nvPr>
            <p:ph type="ctrTitle" hasCustomPrompt="1"/>
          </p:nvPr>
        </p:nvSpPr>
        <p:spPr>
          <a:xfrm>
            <a:off x="395536" y="1700808"/>
            <a:ext cx="5832648" cy="3096344"/>
          </a:xfrm>
        </p:spPr>
        <p:txBody>
          <a:bodyPr anchor="t">
            <a:normAutofit/>
          </a:bodyPr>
          <a:lstStyle>
            <a:lvl1pPr>
              <a:defRPr sz="3600">
                <a:solidFill>
                  <a:schemeClr val="tx2"/>
                </a:solidFill>
              </a:defRPr>
            </a:lvl1pPr>
          </a:lstStyle>
          <a:p>
            <a:r>
              <a:rPr lang="hu-HU" dirty="0"/>
              <a:t>MINTACÍM SZERKESZTÉSE</a:t>
            </a:r>
          </a:p>
        </p:txBody>
      </p:sp>
      <p:sp>
        <p:nvSpPr>
          <p:cNvPr id="3" name="Alcím 2"/>
          <p:cNvSpPr>
            <a:spLocks noGrp="1"/>
          </p:cNvSpPr>
          <p:nvPr>
            <p:ph type="subTitle" idx="1"/>
          </p:nvPr>
        </p:nvSpPr>
        <p:spPr>
          <a:xfrm>
            <a:off x="395536" y="5105400"/>
            <a:ext cx="7920880" cy="1131912"/>
          </a:xfrm>
        </p:spPr>
        <p:txBody>
          <a:bodyPr>
            <a:normAutofit/>
          </a:bodyPr>
          <a:lstStyle>
            <a:lvl1pPr marL="0" indent="0" algn="l">
              <a:buNone/>
              <a:defRPr sz="1800" b="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hu-HU" dirty="0"/>
          </a:p>
        </p:txBody>
      </p:sp>
      <p:sp>
        <p:nvSpPr>
          <p:cNvPr id="16" name="Szövegdoboz 15"/>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7" name="Kép 16" descr="flag_2colors.jpg"/>
          <p:cNvPicPr>
            <a:picLocks noChangeAspect="1"/>
          </p:cNvPicPr>
          <p:nvPr userDrawn="1"/>
        </p:nvPicPr>
        <p:blipFill>
          <a:blip r:embed="rId3" cstate="print"/>
          <a:stretch>
            <a:fillRect/>
          </a:stretch>
        </p:blipFill>
        <p:spPr>
          <a:xfrm>
            <a:off x="467544" y="6285805"/>
            <a:ext cx="576064" cy="3835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de-DE"/>
              <a:t>Titelmasterformat durch Klicken bearbeiten</a:t>
            </a:r>
            <a:endParaRPr lang="hu-HU" dirty="0"/>
          </a:p>
        </p:txBody>
      </p:sp>
      <p:sp>
        <p:nvSpPr>
          <p:cNvPr id="3" name="Tartalom helye 2"/>
          <p:cNvSpPr>
            <a:spLocks noGrp="1"/>
          </p:cNvSpPr>
          <p:nvPr>
            <p:ph idx="1"/>
          </p:nvPr>
        </p:nvSpPr>
        <p:spPr/>
        <p:txBody>
          <a:bodyPr/>
          <a:lstStyle>
            <a:lvl1pPr>
              <a:defRPr sz="2400"/>
            </a:lvl1pPr>
            <a:lvl2pPr>
              <a:defRPr sz="2100"/>
            </a:lvl2pPr>
            <a:lvl3pPr>
              <a:defRPr sz="1800"/>
            </a:lvl3pPr>
            <a:lvl4pPr>
              <a:defRPr sz="1600"/>
            </a:lvl4pPr>
            <a:lvl5pPr>
              <a:defRPr sz="1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pic>
        <p:nvPicPr>
          <p:cNvPr id="9" name="Kép 8" descr="infographic_ppt800_600_2-01.jpg"/>
          <p:cNvPicPr>
            <a:picLocks noChangeAspect="1"/>
          </p:cNvPicPr>
          <p:nvPr userDrawn="1"/>
        </p:nvPicPr>
        <p:blipFill>
          <a:blip r:embed="rId2" cstate="print"/>
          <a:stretch>
            <a:fillRect/>
          </a:stretch>
        </p:blipFill>
        <p:spPr>
          <a:xfrm>
            <a:off x="2686" y="0"/>
            <a:ext cx="9138627" cy="6858000"/>
          </a:xfrm>
          <a:prstGeom prst="rect">
            <a:avLst/>
          </a:prstGeom>
        </p:spPr>
      </p:pic>
      <p:sp>
        <p:nvSpPr>
          <p:cNvPr id="2" name="Cím 1"/>
          <p:cNvSpPr>
            <a:spLocks noGrp="1"/>
          </p:cNvSpPr>
          <p:nvPr>
            <p:ph type="title"/>
          </p:nvPr>
        </p:nvSpPr>
        <p:spPr>
          <a:xfrm>
            <a:off x="323528" y="3417019"/>
            <a:ext cx="8352928" cy="1362075"/>
          </a:xfrm>
        </p:spPr>
        <p:txBody>
          <a:bodyPr anchor="t"/>
          <a:lstStyle>
            <a:lvl1pPr algn="l">
              <a:defRPr sz="4000" b="0" cap="all">
                <a:solidFill>
                  <a:schemeClr val="bg1"/>
                </a:solidFill>
              </a:defRPr>
            </a:lvl1pPr>
          </a:lstStyle>
          <a:p>
            <a:r>
              <a:rPr lang="de-DE"/>
              <a:t>Titelmasterformat durch Klicken bearbeiten</a:t>
            </a:r>
            <a:endParaRPr lang="hu-HU" dirty="0"/>
          </a:p>
        </p:txBody>
      </p:sp>
      <p:sp>
        <p:nvSpPr>
          <p:cNvPr id="3" name="Szöveg helye 2"/>
          <p:cNvSpPr>
            <a:spLocks noGrp="1"/>
          </p:cNvSpPr>
          <p:nvPr>
            <p:ph type="body" idx="1"/>
          </p:nvPr>
        </p:nvSpPr>
        <p:spPr>
          <a:xfrm>
            <a:off x="323528" y="2276872"/>
            <a:ext cx="8352928" cy="1140147"/>
          </a:xfrm>
        </p:spPr>
        <p:txBody>
          <a:bodyPr anchor="b"/>
          <a:lstStyle>
            <a:lvl1pPr marL="0" indent="0">
              <a:buNone/>
              <a:defRPr sz="2000" b="1">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10" name="Szövegdoboz 9"/>
          <p:cNvSpPr txBox="1"/>
          <p:nvPr userDrawn="1"/>
        </p:nvSpPr>
        <p:spPr>
          <a:xfrm>
            <a:off x="1115616" y="6269250"/>
            <a:ext cx="4392488" cy="400110"/>
          </a:xfrm>
          <a:prstGeom prst="rect">
            <a:avLst/>
          </a:prstGeom>
          <a:noFill/>
        </p:spPr>
        <p:txBody>
          <a:bodyPr wrap="square" rtlCol="0">
            <a:spAutoFit/>
          </a:bodyPr>
          <a:lstStyle/>
          <a:p>
            <a:r>
              <a:rPr lang="en-US" sz="1000" dirty="0">
                <a:solidFill>
                  <a:schemeClr val="bg1"/>
                </a:solidFill>
                <a:latin typeface="Calibri Light" pitchFamily="34" charset="0"/>
              </a:rPr>
              <a:t>This project has received funding from the European Union's Horizon 2020 </a:t>
            </a:r>
            <a:endParaRPr lang="hu-HU" sz="1000" dirty="0">
              <a:solidFill>
                <a:schemeClr val="bg1"/>
              </a:solidFill>
              <a:latin typeface="Calibri Light" pitchFamily="34" charset="0"/>
            </a:endParaRPr>
          </a:p>
          <a:p>
            <a:r>
              <a:rPr lang="en-US" sz="1000" dirty="0">
                <a:solidFill>
                  <a:schemeClr val="bg1"/>
                </a:solidFill>
                <a:latin typeface="Calibri Light" pitchFamily="34" charset="0"/>
              </a:rPr>
              <a:t>research and innovation </a:t>
            </a:r>
            <a:r>
              <a:rPr lang="en-US" sz="1000" dirty="0" err="1">
                <a:solidFill>
                  <a:schemeClr val="bg1"/>
                </a:solidFill>
                <a:latin typeface="Calibri Light" pitchFamily="34" charset="0"/>
              </a:rPr>
              <a:t>programme</a:t>
            </a:r>
            <a:r>
              <a:rPr lang="en-US" sz="1000" dirty="0">
                <a:solidFill>
                  <a:schemeClr val="bg1"/>
                </a:solidFill>
                <a:latin typeface="Calibri Light" pitchFamily="34" charset="0"/>
              </a:rPr>
              <a:t> under grant agreement No691846.</a:t>
            </a:r>
            <a:endParaRPr lang="hu-HU" sz="1000" dirty="0">
              <a:solidFill>
                <a:schemeClr val="bg1"/>
              </a:solidFill>
              <a:latin typeface="Calibri Light" pitchFamily="34" charset="0"/>
            </a:endParaRPr>
          </a:p>
        </p:txBody>
      </p:sp>
      <p:pic>
        <p:nvPicPr>
          <p:cNvPr id="11" name="Kép 10" descr="flag_2colors.jpg"/>
          <p:cNvPicPr>
            <a:picLocks noChangeAspect="1"/>
          </p:cNvPicPr>
          <p:nvPr userDrawn="1"/>
        </p:nvPicPr>
        <p:blipFill>
          <a:blip r:embed="rId3" cstate="print"/>
          <a:stretch>
            <a:fillRect/>
          </a:stretch>
        </p:blipFill>
        <p:spPr>
          <a:xfrm>
            <a:off x="467544" y="6285805"/>
            <a:ext cx="576064" cy="3835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
        <p:nvSpPr>
          <p:cNvPr id="8" name="Szövegdoboz 7"/>
          <p:cNvSpPr txBox="1"/>
          <p:nvPr/>
        </p:nvSpPr>
        <p:spPr>
          <a:xfrm>
            <a:off x="1115616" y="6269250"/>
            <a:ext cx="4392488" cy="400110"/>
          </a:xfrm>
          <a:prstGeom prst="rect">
            <a:avLst/>
          </a:prstGeom>
          <a:noFill/>
        </p:spPr>
        <p:txBody>
          <a:bodyPr wrap="square" rtlCol="0">
            <a:spAutoFit/>
          </a:bodyPr>
          <a:lstStyle/>
          <a:p>
            <a:r>
              <a:rPr lang="en-US" sz="1000" dirty="0">
                <a:latin typeface="Calibri Light" pitchFamily="34" charset="0"/>
              </a:rPr>
              <a:t>This project has received funding from the European Union's Horizon 2020 </a:t>
            </a:r>
            <a:endParaRPr lang="hu-HU" sz="1000" dirty="0">
              <a:latin typeface="Calibri Light" pitchFamily="34" charset="0"/>
            </a:endParaRPr>
          </a:p>
          <a:p>
            <a:r>
              <a:rPr lang="en-US" sz="1000" dirty="0">
                <a:latin typeface="Calibri Light" pitchFamily="34" charset="0"/>
              </a:rPr>
              <a:t>research and innovation </a:t>
            </a:r>
            <a:r>
              <a:rPr lang="en-US" sz="1000" dirty="0" err="1">
                <a:latin typeface="Calibri Light" pitchFamily="34" charset="0"/>
              </a:rPr>
              <a:t>programme</a:t>
            </a:r>
            <a:r>
              <a:rPr lang="en-US" sz="1000" dirty="0">
                <a:latin typeface="Calibri Light" pitchFamily="34" charset="0"/>
              </a:rPr>
              <a:t> under grant agreement No691846.</a:t>
            </a:r>
            <a:endParaRPr lang="hu-HU" sz="1000" dirty="0">
              <a:latin typeface="Calibri Light" pitchFamily="34" charset="0"/>
            </a:endParaRPr>
          </a:p>
        </p:txBody>
      </p:sp>
      <p:pic>
        <p:nvPicPr>
          <p:cNvPr id="9" name="Kép 8" descr="forbio_logo-01.jpg"/>
          <p:cNvPicPr>
            <a:picLocks noChangeAspect="1"/>
          </p:cNvPicPr>
          <p:nvPr/>
        </p:nvPicPr>
        <p:blipFill>
          <a:blip r:embed="rId5" cstate="print"/>
          <a:stretch>
            <a:fillRect/>
          </a:stretch>
        </p:blipFill>
        <p:spPr>
          <a:xfrm>
            <a:off x="7236296" y="142961"/>
            <a:ext cx="1739922" cy="549735"/>
          </a:xfrm>
          <a:prstGeom prst="rect">
            <a:avLst/>
          </a:prstGeom>
        </p:spPr>
      </p:pic>
      <p:pic>
        <p:nvPicPr>
          <p:cNvPr id="7" name="Kép 6" descr="flag_2colors.jpg"/>
          <p:cNvPicPr>
            <a:picLocks noChangeAspect="1"/>
          </p:cNvPicPr>
          <p:nvPr/>
        </p:nvPicPr>
        <p:blipFill>
          <a:blip r:embed="rId6" cstate="print"/>
          <a:stretch>
            <a:fillRect/>
          </a:stretch>
        </p:blipFill>
        <p:spPr>
          <a:xfrm>
            <a:off x="467544" y="6285805"/>
            <a:ext cx="576064" cy="38355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p:titleStyle>
    <p:bodyStyle>
      <a:lvl1pPr marL="1588" indent="-1588" algn="l" defTabSz="914400" rtl="0" eaLnBrk="1" latinLnBrk="0" hangingPunct="1">
        <a:spcBef>
          <a:spcPct val="20000"/>
        </a:spcBef>
        <a:buFontTx/>
        <a:buNone/>
        <a:defRPr lang="hu-HU" sz="2800" kern="1200" dirty="0" smtClean="0">
          <a:solidFill>
            <a:schemeClr val="tx1"/>
          </a:solidFill>
          <a:latin typeface="Calibri Light" pitchFamily="34" charset="0"/>
          <a:ea typeface="+mn-ea"/>
          <a:cs typeface="+mn-cs"/>
        </a:defRPr>
      </a:lvl1pPr>
      <a:lvl2pPr marL="742950" indent="-285750" algn="l" defTabSz="914400" rtl="0" eaLnBrk="1" latinLnBrk="0" hangingPunct="1">
        <a:spcBef>
          <a:spcPct val="20000"/>
        </a:spcBef>
        <a:buFont typeface="Calibri" pitchFamily="34" charset="0"/>
        <a:buChar char="»"/>
        <a:defRPr sz="2800" kern="1200">
          <a:solidFill>
            <a:schemeClr val="tx1"/>
          </a:solidFill>
          <a:latin typeface="Calibri Ligh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1268760"/>
            <a:ext cx="6408712" cy="2016224"/>
          </a:xfrm>
        </p:spPr>
        <p:txBody>
          <a:bodyPr>
            <a:noAutofit/>
          </a:bodyPr>
          <a:lstStyle/>
          <a:p>
            <a:pPr algn="ctr"/>
            <a:r>
              <a:rPr lang="de-DE" sz="2800" b="1" dirty="0"/>
              <a:t>FORBIO </a:t>
            </a:r>
            <a:br>
              <a:rPr lang="de-DE" sz="2800" b="1" dirty="0"/>
            </a:br>
            <a:r>
              <a:rPr lang="de-DE" sz="2800" b="1" dirty="0" err="1"/>
              <a:t>Fostering</a:t>
            </a:r>
            <a:r>
              <a:rPr lang="de-DE" sz="2800" b="1" dirty="0"/>
              <a:t> sustainable feedstock production for advanced biofuels on underutilised land in Europe </a:t>
            </a:r>
            <a:br>
              <a:rPr lang="de-DE" sz="2800" b="1" dirty="0"/>
            </a:br>
            <a:br>
              <a:rPr lang="de-DE" sz="2800" b="1" dirty="0"/>
            </a:br>
            <a:r>
              <a:rPr lang="de-DE" sz="2800" b="1" dirty="0"/>
              <a:t> </a:t>
            </a:r>
            <a:endParaRPr lang="hu-HU" sz="2800" b="1" dirty="0"/>
          </a:p>
        </p:txBody>
      </p:sp>
      <p:sp>
        <p:nvSpPr>
          <p:cNvPr id="3" name="Alcím 2"/>
          <p:cNvSpPr>
            <a:spLocks noGrp="1"/>
          </p:cNvSpPr>
          <p:nvPr>
            <p:ph type="subTitle" idx="1"/>
          </p:nvPr>
        </p:nvSpPr>
        <p:spPr>
          <a:xfrm>
            <a:off x="1259632" y="3861048"/>
            <a:ext cx="5760640" cy="2304256"/>
          </a:xfrm>
        </p:spPr>
        <p:txBody>
          <a:bodyPr>
            <a:normAutofit fontScale="25000" lnSpcReduction="20000"/>
          </a:bodyPr>
          <a:lstStyle/>
          <a:p>
            <a:pPr algn="ctr"/>
            <a:endParaRPr lang="de-DE" sz="4900" i="1" dirty="0"/>
          </a:p>
          <a:p>
            <a:pPr algn="ctr"/>
            <a:endParaRPr lang="de-DE" sz="4900" dirty="0"/>
          </a:p>
          <a:p>
            <a:pPr algn="ctr"/>
            <a:endParaRPr lang="de-DE" sz="4900" dirty="0"/>
          </a:p>
          <a:p>
            <a:pPr algn="ctr"/>
            <a:endParaRPr lang="de-DE" sz="4900" dirty="0"/>
          </a:p>
          <a:p>
            <a:pPr algn="ctr"/>
            <a:endParaRPr lang="de-DE" sz="4900" dirty="0"/>
          </a:p>
          <a:p>
            <a:pPr algn="ctr"/>
            <a:endParaRPr lang="de-DE" sz="4900" dirty="0"/>
          </a:p>
          <a:p>
            <a:pPr algn="ctr"/>
            <a:r>
              <a:rPr lang="de-DE" sz="4900" dirty="0"/>
              <a:t>Cosette Khawaja, Rainer Janssen</a:t>
            </a:r>
          </a:p>
          <a:p>
            <a:pPr algn="ctr"/>
            <a:r>
              <a:rPr lang="en-GB" sz="4900" dirty="0"/>
              <a:t>WIP Renewable Energies</a:t>
            </a:r>
          </a:p>
          <a:p>
            <a:pPr algn="ctr"/>
            <a:r>
              <a:rPr lang="de-DE" sz="4900" dirty="0"/>
              <a:t>Sylvensteinstr. 2 </a:t>
            </a:r>
          </a:p>
          <a:p>
            <a:pPr algn="ctr"/>
            <a:r>
              <a:rPr lang="de-DE" sz="4900" dirty="0"/>
              <a:t>81369 Munich </a:t>
            </a:r>
          </a:p>
          <a:p>
            <a:pPr algn="ctr"/>
            <a:r>
              <a:rPr lang="de-DE" sz="4900" dirty="0"/>
              <a:t>www.wip-munich.de</a:t>
            </a:r>
          </a:p>
          <a:p>
            <a:pPr algn="ctr"/>
            <a:endParaRPr lang="de-DE" sz="5500" dirty="0"/>
          </a:p>
          <a:p>
            <a:pPr algn="ctr"/>
            <a:r>
              <a:rPr lang="de-DE" sz="5500" dirty="0">
                <a:solidFill>
                  <a:srgbClr val="00B0F0"/>
                </a:solidFill>
              </a:rPr>
              <a:t> </a:t>
            </a:r>
            <a:endParaRPr lang="en-GB" sz="5500" dirty="0">
              <a:solidFill>
                <a:srgbClr val="00B0F0"/>
              </a:solidFill>
            </a:endParaRPr>
          </a:p>
          <a:p>
            <a:pPr algn="ctr"/>
            <a:endParaRPr lang="hu-HU" i="1" dirty="0"/>
          </a:p>
        </p:txBody>
      </p:sp>
      <p:sp>
        <p:nvSpPr>
          <p:cNvPr id="7" name="Alcím 2"/>
          <p:cNvSpPr txBox="1">
            <a:spLocks/>
          </p:cNvSpPr>
          <p:nvPr/>
        </p:nvSpPr>
        <p:spPr>
          <a:xfrm>
            <a:off x="1979712" y="3212976"/>
            <a:ext cx="3888431" cy="1224136"/>
          </a:xfrm>
          <a:prstGeom prst="rect">
            <a:avLst/>
          </a:prstGeom>
        </p:spPr>
        <p:txBody>
          <a:bodyPr vert="horz" lIns="91440" tIns="45720" rIns="91440" bIns="45720" rtlCol="0">
            <a:normAutofit fontScale="85000" lnSpcReduction="10000"/>
          </a:bodyPr>
          <a:lstStyle>
            <a:lvl1pPr marL="0" indent="0" algn="l" defTabSz="914400" rtl="0" eaLnBrk="1" latinLnBrk="0" hangingPunct="1">
              <a:spcBef>
                <a:spcPct val="20000"/>
              </a:spcBef>
              <a:buFontTx/>
              <a:buNone/>
              <a:defRPr lang="hu-HU" sz="1800" b="0" kern="1200">
                <a:solidFill>
                  <a:schemeClr val="tx2"/>
                </a:solidFill>
                <a:latin typeface="+mn-lt"/>
                <a:ea typeface="+mn-ea"/>
                <a:cs typeface="+mn-cs"/>
              </a:defRPr>
            </a:lvl1pPr>
            <a:lvl2pPr marL="457200" indent="0" algn="ctr" defTabSz="914400" rtl="0" eaLnBrk="1" latinLnBrk="0" hangingPunct="1">
              <a:spcBef>
                <a:spcPct val="20000"/>
              </a:spcBef>
              <a:buFont typeface="Calibri" pitchFamily="34" charset="0"/>
              <a:buNone/>
              <a:defRPr sz="2800" kern="1200">
                <a:solidFill>
                  <a:schemeClr val="tx1">
                    <a:tint val="75000"/>
                  </a:schemeClr>
                </a:solidFill>
                <a:latin typeface="Calibri Light" pitchFamily="34" charset="0"/>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Calibri Light" pitchFamily="34" charset="0"/>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Calibri Light"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ctr"/>
            <a:endParaRPr lang="de-DE" sz="1200" dirty="0"/>
          </a:p>
          <a:p>
            <a:pPr algn="ctr"/>
            <a:r>
              <a:rPr lang="de-DE" sz="1600" b="1" dirty="0"/>
              <a:t>Workshop - The </a:t>
            </a:r>
            <a:r>
              <a:rPr lang="de-DE" sz="1600" b="1" dirty="0" err="1"/>
              <a:t>contribution</a:t>
            </a:r>
            <a:r>
              <a:rPr lang="de-DE" sz="1600" b="1" dirty="0"/>
              <a:t> </a:t>
            </a:r>
            <a:r>
              <a:rPr lang="de-DE" sz="1600" b="1" dirty="0" err="1"/>
              <a:t>of</a:t>
            </a:r>
            <a:r>
              <a:rPr lang="de-DE" sz="1600" b="1" dirty="0"/>
              <a:t> FORBIO </a:t>
            </a:r>
            <a:r>
              <a:rPr lang="de-DE" sz="1600" b="1" dirty="0" err="1"/>
              <a:t>project</a:t>
            </a:r>
            <a:r>
              <a:rPr lang="de-DE" sz="1600" b="1" dirty="0"/>
              <a:t> </a:t>
            </a:r>
            <a:r>
              <a:rPr lang="de-DE" sz="1600" b="1" dirty="0" err="1"/>
              <a:t>to</a:t>
            </a:r>
            <a:r>
              <a:rPr lang="de-DE" sz="1600" b="1" dirty="0"/>
              <a:t> </a:t>
            </a:r>
            <a:r>
              <a:rPr lang="de-DE" sz="1600" b="1" dirty="0" err="1"/>
              <a:t>the</a:t>
            </a:r>
            <a:r>
              <a:rPr lang="de-DE" sz="1600" b="1" dirty="0"/>
              <a:t> </a:t>
            </a:r>
            <a:r>
              <a:rPr lang="de-DE" sz="1600" b="1" dirty="0" err="1"/>
              <a:t>sustainable</a:t>
            </a:r>
            <a:r>
              <a:rPr lang="de-DE" sz="1600" b="1" dirty="0"/>
              <a:t> </a:t>
            </a:r>
            <a:r>
              <a:rPr lang="de-DE" sz="1600" b="1" dirty="0" err="1"/>
              <a:t>development</a:t>
            </a:r>
            <a:r>
              <a:rPr lang="de-DE" sz="1600" b="1" dirty="0"/>
              <a:t> </a:t>
            </a:r>
            <a:r>
              <a:rPr lang="de-DE" sz="1600" b="1" dirty="0" err="1"/>
              <a:t>of</a:t>
            </a:r>
            <a:r>
              <a:rPr lang="de-DE" sz="1600" b="1" dirty="0"/>
              <a:t> </a:t>
            </a:r>
            <a:r>
              <a:rPr lang="de-DE" sz="1600" b="1" dirty="0" err="1"/>
              <a:t>bioenergy</a:t>
            </a:r>
            <a:endParaRPr lang="de-DE" sz="1600" b="1" dirty="0"/>
          </a:p>
          <a:p>
            <a:pPr algn="ctr"/>
            <a:r>
              <a:rPr lang="de-DE" sz="1600" dirty="0"/>
              <a:t>27 November 2018</a:t>
            </a:r>
          </a:p>
          <a:p>
            <a:pPr algn="ctr"/>
            <a:r>
              <a:rPr lang="de-DE" sz="1600" dirty="0"/>
              <a:t>Rome, </a:t>
            </a:r>
            <a:r>
              <a:rPr lang="de-DE" sz="1600" dirty="0" err="1"/>
              <a:t>Italy</a:t>
            </a:r>
            <a:endParaRPr lang="de-DE" sz="1600" dirty="0"/>
          </a:p>
        </p:txBody>
      </p:sp>
      <p:pic>
        <p:nvPicPr>
          <p:cNvPr id="6" name="Grafik 5">
            <a:extLst>
              <a:ext uri="{FF2B5EF4-FFF2-40B4-BE49-F238E27FC236}">
                <a16:creationId xmlns:a16="http://schemas.microsoft.com/office/drawing/2014/main" id="{38A006C8-EDC0-4062-9375-C51C031EE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5013176"/>
            <a:ext cx="1404384" cy="6800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table">
            <a:extLst>
              <a:ext uri="{FF2B5EF4-FFF2-40B4-BE49-F238E27FC236}">
                <a16:creationId xmlns:a16="http://schemas.microsoft.com/office/drawing/2014/main" id="{56932C84-D00F-4774-9BEA-5DA8AE3795CB}"/>
              </a:ext>
            </a:extLst>
          </p:cNvPr>
          <p:cNvPicPr/>
          <p:nvPr/>
        </p:nvPicPr>
        <p:blipFill>
          <a:blip r:embed="rId2"/>
          <a:stretch>
            <a:fillRect/>
          </a:stretch>
        </p:blipFill>
        <p:spPr>
          <a:xfrm>
            <a:off x="1442085" y="566420"/>
            <a:ext cx="6259830" cy="5725160"/>
          </a:xfrm>
          <a:prstGeom prst="rect">
            <a:avLst/>
          </a:prstGeom>
        </p:spPr>
      </p:pic>
      <p:sp>
        <p:nvSpPr>
          <p:cNvPr id="134" name="Oval 133">
            <a:extLst>
              <a:ext uri="{FF2B5EF4-FFF2-40B4-BE49-F238E27FC236}">
                <a16:creationId xmlns:a16="http://schemas.microsoft.com/office/drawing/2014/main" id="{42623D3C-CA3C-4B9C-BF19-D66F481CA98B}"/>
              </a:ext>
            </a:extLst>
          </p:cNvPr>
          <p:cNvSpPr/>
          <p:nvPr/>
        </p:nvSpPr>
        <p:spPr>
          <a:xfrm>
            <a:off x="4823460" y="98552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35" name="Oval 134">
            <a:extLst>
              <a:ext uri="{FF2B5EF4-FFF2-40B4-BE49-F238E27FC236}">
                <a16:creationId xmlns:a16="http://schemas.microsoft.com/office/drawing/2014/main" id="{EA1C289E-C3BD-4122-B0E6-15FFA87B62EC}"/>
              </a:ext>
            </a:extLst>
          </p:cNvPr>
          <p:cNvSpPr/>
          <p:nvPr/>
        </p:nvSpPr>
        <p:spPr>
          <a:xfrm>
            <a:off x="6126480" y="99250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36" name="Oval 135">
            <a:extLst>
              <a:ext uri="{FF2B5EF4-FFF2-40B4-BE49-F238E27FC236}">
                <a16:creationId xmlns:a16="http://schemas.microsoft.com/office/drawing/2014/main" id="{F2891451-99DA-4C3E-9BD6-26EC03E43797}"/>
              </a:ext>
            </a:extLst>
          </p:cNvPr>
          <p:cNvSpPr/>
          <p:nvPr/>
        </p:nvSpPr>
        <p:spPr>
          <a:xfrm>
            <a:off x="7289165" y="100266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37" name="Oval 136">
            <a:extLst>
              <a:ext uri="{FF2B5EF4-FFF2-40B4-BE49-F238E27FC236}">
                <a16:creationId xmlns:a16="http://schemas.microsoft.com/office/drawing/2014/main" id="{6B868991-96EB-488F-98C9-FCD764338719}"/>
              </a:ext>
            </a:extLst>
          </p:cNvPr>
          <p:cNvSpPr/>
          <p:nvPr/>
        </p:nvSpPr>
        <p:spPr>
          <a:xfrm>
            <a:off x="4829810" y="129984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38" name="Oval 137">
            <a:extLst>
              <a:ext uri="{FF2B5EF4-FFF2-40B4-BE49-F238E27FC236}">
                <a16:creationId xmlns:a16="http://schemas.microsoft.com/office/drawing/2014/main" id="{33C2AC37-73EB-4BDD-8419-E8298B70F70D}"/>
              </a:ext>
            </a:extLst>
          </p:cNvPr>
          <p:cNvSpPr/>
          <p:nvPr/>
        </p:nvSpPr>
        <p:spPr>
          <a:xfrm>
            <a:off x="6126480" y="1884680"/>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39" name="Oval 138">
            <a:extLst>
              <a:ext uri="{FF2B5EF4-FFF2-40B4-BE49-F238E27FC236}">
                <a16:creationId xmlns:a16="http://schemas.microsoft.com/office/drawing/2014/main" id="{BE45EAC8-269F-4CF5-8D6F-92DFB7559BD8}"/>
              </a:ext>
            </a:extLst>
          </p:cNvPr>
          <p:cNvSpPr/>
          <p:nvPr/>
        </p:nvSpPr>
        <p:spPr>
          <a:xfrm>
            <a:off x="6126480" y="129349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0" name="Oval 139">
            <a:extLst>
              <a:ext uri="{FF2B5EF4-FFF2-40B4-BE49-F238E27FC236}">
                <a16:creationId xmlns:a16="http://schemas.microsoft.com/office/drawing/2014/main" id="{4FC198FE-E2B8-4A8B-8F27-A6D9EC3786D9}"/>
              </a:ext>
            </a:extLst>
          </p:cNvPr>
          <p:cNvSpPr/>
          <p:nvPr/>
        </p:nvSpPr>
        <p:spPr>
          <a:xfrm>
            <a:off x="4829810" y="158432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1" name="Oval 140">
            <a:extLst>
              <a:ext uri="{FF2B5EF4-FFF2-40B4-BE49-F238E27FC236}">
                <a16:creationId xmlns:a16="http://schemas.microsoft.com/office/drawing/2014/main" id="{A7C62E3F-9281-4655-AFDE-14C3C3EDBBA3}"/>
              </a:ext>
            </a:extLst>
          </p:cNvPr>
          <p:cNvSpPr/>
          <p:nvPr/>
        </p:nvSpPr>
        <p:spPr>
          <a:xfrm>
            <a:off x="6132830" y="158750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2" name="Oval 141">
            <a:extLst>
              <a:ext uri="{FF2B5EF4-FFF2-40B4-BE49-F238E27FC236}">
                <a16:creationId xmlns:a16="http://schemas.microsoft.com/office/drawing/2014/main" id="{FF47DD65-AC8F-455D-BCC2-841BFF15E30D}"/>
              </a:ext>
            </a:extLst>
          </p:cNvPr>
          <p:cNvSpPr/>
          <p:nvPr/>
        </p:nvSpPr>
        <p:spPr>
          <a:xfrm>
            <a:off x="7296150" y="159004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3" name="Oval 142">
            <a:extLst>
              <a:ext uri="{FF2B5EF4-FFF2-40B4-BE49-F238E27FC236}">
                <a16:creationId xmlns:a16="http://schemas.microsoft.com/office/drawing/2014/main" id="{1DC1C865-EFB3-49B6-90CB-5DF2D0E777F3}"/>
              </a:ext>
            </a:extLst>
          </p:cNvPr>
          <p:cNvSpPr/>
          <p:nvPr/>
        </p:nvSpPr>
        <p:spPr>
          <a:xfrm>
            <a:off x="4829810" y="186436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4" name="Oval 143">
            <a:extLst>
              <a:ext uri="{FF2B5EF4-FFF2-40B4-BE49-F238E27FC236}">
                <a16:creationId xmlns:a16="http://schemas.microsoft.com/office/drawing/2014/main" id="{02D57765-16D5-4AA1-85CC-4234CC95ABD8}"/>
              </a:ext>
            </a:extLst>
          </p:cNvPr>
          <p:cNvSpPr/>
          <p:nvPr/>
        </p:nvSpPr>
        <p:spPr>
          <a:xfrm>
            <a:off x="7302500" y="186372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5" name="Oval 144">
            <a:extLst>
              <a:ext uri="{FF2B5EF4-FFF2-40B4-BE49-F238E27FC236}">
                <a16:creationId xmlns:a16="http://schemas.microsoft.com/office/drawing/2014/main" id="{DAB51947-E58D-459C-A760-79DF275AFB36}"/>
              </a:ext>
            </a:extLst>
          </p:cNvPr>
          <p:cNvSpPr/>
          <p:nvPr/>
        </p:nvSpPr>
        <p:spPr>
          <a:xfrm>
            <a:off x="7305040" y="215455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6" name="Oval 145">
            <a:extLst>
              <a:ext uri="{FF2B5EF4-FFF2-40B4-BE49-F238E27FC236}">
                <a16:creationId xmlns:a16="http://schemas.microsoft.com/office/drawing/2014/main" id="{7E623930-750B-424D-BA28-A7B4EE6626E7}"/>
              </a:ext>
            </a:extLst>
          </p:cNvPr>
          <p:cNvSpPr/>
          <p:nvPr/>
        </p:nvSpPr>
        <p:spPr>
          <a:xfrm>
            <a:off x="7296150" y="272097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7" name="Oval 146">
            <a:extLst>
              <a:ext uri="{FF2B5EF4-FFF2-40B4-BE49-F238E27FC236}">
                <a16:creationId xmlns:a16="http://schemas.microsoft.com/office/drawing/2014/main" id="{71FC7D45-7225-4F90-A30B-4CA07DF4C4B0}"/>
              </a:ext>
            </a:extLst>
          </p:cNvPr>
          <p:cNvSpPr/>
          <p:nvPr/>
        </p:nvSpPr>
        <p:spPr>
          <a:xfrm>
            <a:off x="7296150" y="417258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8" name="Oval 147">
            <a:extLst>
              <a:ext uri="{FF2B5EF4-FFF2-40B4-BE49-F238E27FC236}">
                <a16:creationId xmlns:a16="http://schemas.microsoft.com/office/drawing/2014/main" id="{D0446289-AD9D-4281-B8A9-5E65737BAAF2}"/>
              </a:ext>
            </a:extLst>
          </p:cNvPr>
          <p:cNvSpPr/>
          <p:nvPr/>
        </p:nvSpPr>
        <p:spPr>
          <a:xfrm>
            <a:off x="7296150" y="301244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49" name="Oval 148">
            <a:extLst>
              <a:ext uri="{FF2B5EF4-FFF2-40B4-BE49-F238E27FC236}">
                <a16:creationId xmlns:a16="http://schemas.microsoft.com/office/drawing/2014/main" id="{9CEC17E6-B198-416E-85A4-DD4BF8AF067F}"/>
              </a:ext>
            </a:extLst>
          </p:cNvPr>
          <p:cNvSpPr/>
          <p:nvPr/>
        </p:nvSpPr>
        <p:spPr>
          <a:xfrm>
            <a:off x="7296150" y="3303270"/>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0" name="Oval 149">
            <a:extLst>
              <a:ext uri="{FF2B5EF4-FFF2-40B4-BE49-F238E27FC236}">
                <a16:creationId xmlns:a16="http://schemas.microsoft.com/office/drawing/2014/main" id="{19808ED5-E74A-4E1E-A766-337ADAB47F23}"/>
              </a:ext>
            </a:extLst>
          </p:cNvPr>
          <p:cNvSpPr/>
          <p:nvPr/>
        </p:nvSpPr>
        <p:spPr>
          <a:xfrm>
            <a:off x="7289165" y="360108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1" name="Oval 150">
            <a:extLst>
              <a:ext uri="{FF2B5EF4-FFF2-40B4-BE49-F238E27FC236}">
                <a16:creationId xmlns:a16="http://schemas.microsoft.com/office/drawing/2014/main" id="{9C48F1D8-5BAB-4CFB-9DE5-554C1AD09CA3}"/>
              </a:ext>
            </a:extLst>
          </p:cNvPr>
          <p:cNvSpPr/>
          <p:nvPr/>
        </p:nvSpPr>
        <p:spPr>
          <a:xfrm>
            <a:off x="7296150" y="387540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2" name="Minus 31">
            <a:extLst>
              <a:ext uri="{FF2B5EF4-FFF2-40B4-BE49-F238E27FC236}">
                <a16:creationId xmlns:a16="http://schemas.microsoft.com/office/drawing/2014/main" id="{CC543E32-392A-4A3E-80C8-93626575724E}"/>
              </a:ext>
            </a:extLst>
          </p:cNvPr>
          <p:cNvSpPr/>
          <p:nvPr/>
        </p:nvSpPr>
        <p:spPr>
          <a:xfrm flipV="1">
            <a:off x="7278370" y="4539615"/>
            <a:ext cx="287655" cy="117475"/>
          </a:xfrm>
          <a:prstGeom prst="mathMinus">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it-IT"/>
          </a:p>
        </p:txBody>
      </p:sp>
      <p:sp>
        <p:nvSpPr>
          <p:cNvPr id="153" name="Minus 32">
            <a:extLst>
              <a:ext uri="{FF2B5EF4-FFF2-40B4-BE49-F238E27FC236}">
                <a16:creationId xmlns:a16="http://schemas.microsoft.com/office/drawing/2014/main" id="{EC095170-BD9B-4591-BA5A-0FA93E01CC68}"/>
              </a:ext>
            </a:extLst>
          </p:cNvPr>
          <p:cNvSpPr/>
          <p:nvPr/>
        </p:nvSpPr>
        <p:spPr>
          <a:xfrm flipV="1">
            <a:off x="6126480" y="4539615"/>
            <a:ext cx="287655" cy="117475"/>
          </a:xfrm>
          <a:prstGeom prst="mathMinus">
            <a:avLst/>
          </a:prstGeom>
          <a:solidFill>
            <a:srgbClr val="0070C0"/>
          </a:solid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it-IT"/>
          </a:p>
        </p:txBody>
      </p:sp>
      <p:sp>
        <p:nvSpPr>
          <p:cNvPr id="154" name="Oval 153">
            <a:extLst>
              <a:ext uri="{FF2B5EF4-FFF2-40B4-BE49-F238E27FC236}">
                <a16:creationId xmlns:a16="http://schemas.microsoft.com/office/drawing/2014/main" id="{9594D101-DA8C-4673-8CA3-8D6DB0C7FB30}"/>
              </a:ext>
            </a:extLst>
          </p:cNvPr>
          <p:cNvSpPr/>
          <p:nvPr/>
        </p:nvSpPr>
        <p:spPr>
          <a:xfrm>
            <a:off x="7296150" y="474154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5" name="Oval 154">
            <a:extLst>
              <a:ext uri="{FF2B5EF4-FFF2-40B4-BE49-F238E27FC236}">
                <a16:creationId xmlns:a16="http://schemas.microsoft.com/office/drawing/2014/main" id="{86579EA7-633D-489A-95A8-B2DC11F8D829}"/>
              </a:ext>
            </a:extLst>
          </p:cNvPr>
          <p:cNvSpPr/>
          <p:nvPr/>
        </p:nvSpPr>
        <p:spPr>
          <a:xfrm>
            <a:off x="7296150" y="533336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6" name="Oval 155">
            <a:extLst>
              <a:ext uri="{FF2B5EF4-FFF2-40B4-BE49-F238E27FC236}">
                <a16:creationId xmlns:a16="http://schemas.microsoft.com/office/drawing/2014/main" id="{918400F5-2AB1-476F-8835-1B2BEC7C1FC3}"/>
              </a:ext>
            </a:extLst>
          </p:cNvPr>
          <p:cNvSpPr/>
          <p:nvPr/>
        </p:nvSpPr>
        <p:spPr>
          <a:xfrm>
            <a:off x="7296150" y="503618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7" name="Oval 156">
            <a:extLst>
              <a:ext uri="{FF2B5EF4-FFF2-40B4-BE49-F238E27FC236}">
                <a16:creationId xmlns:a16="http://schemas.microsoft.com/office/drawing/2014/main" id="{B0C2E1B5-C7CA-4033-8349-D8880F5DC0E1}"/>
              </a:ext>
            </a:extLst>
          </p:cNvPr>
          <p:cNvSpPr/>
          <p:nvPr/>
        </p:nvSpPr>
        <p:spPr>
          <a:xfrm>
            <a:off x="7289800" y="562673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8" name="Oval 157">
            <a:extLst>
              <a:ext uri="{FF2B5EF4-FFF2-40B4-BE49-F238E27FC236}">
                <a16:creationId xmlns:a16="http://schemas.microsoft.com/office/drawing/2014/main" id="{2666E5BC-7533-460B-B7C0-95EB66314DB7}"/>
              </a:ext>
            </a:extLst>
          </p:cNvPr>
          <p:cNvSpPr/>
          <p:nvPr/>
        </p:nvSpPr>
        <p:spPr>
          <a:xfrm>
            <a:off x="7296150" y="591629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59" name="Oval 158">
            <a:extLst>
              <a:ext uri="{FF2B5EF4-FFF2-40B4-BE49-F238E27FC236}">
                <a16:creationId xmlns:a16="http://schemas.microsoft.com/office/drawing/2014/main" id="{8B297DA8-46AE-49D4-A97A-ACDC4E83E061}"/>
              </a:ext>
            </a:extLst>
          </p:cNvPr>
          <p:cNvSpPr/>
          <p:nvPr/>
        </p:nvSpPr>
        <p:spPr>
          <a:xfrm>
            <a:off x="4829810" y="301244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0" name="Oval 159">
            <a:extLst>
              <a:ext uri="{FF2B5EF4-FFF2-40B4-BE49-F238E27FC236}">
                <a16:creationId xmlns:a16="http://schemas.microsoft.com/office/drawing/2014/main" id="{ECCEA2AE-E7D5-4A48-9C1D-40FB06A2EFDA}"/>
              </a:ext>
            </a:extLst>
          </p:cNvPr>
          <p:cNvSpPr/>
          <p:nvPr/>
        </p:nvSpPr>
        <p:spPr>
          <a:xfrm>
            <a:off x="4836160" y="215836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1" name="Oval 160">
            <a:extLst>
              <a:ext uri="{FF2B5EF4-FFF2-40B4-BE49-F238E27FC236}">
                <a16:creationId xmlns:a16="http://schemas.microsoft.com/office/drawing/2014/main" id="{A81A4633-051B-4095-9FC2-5F82088A2F39}"/>
              </a:ext>
            </a:extLst>
          </p:cNvPr>
          <p:cNvSpPr/>
          <p:nvPr/>
        </p:nvSpPr>
        <p:spPr>
          <a:xfrm>
            <a:off x="4829810" y="243903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2" name="Oval 161">
            <a:extLst>
              <a:ext uri="{FF2B5EF4-FFF2-40B4-BE49-F238E27FC236}">
                <a16:creationId xmlns:a16="http://schemas.microsoft.com/office/drawing/2014/main" id="{6D693621-CDEB-401E-9067-5A8DCEA1071C}"/>
              </a:ext>
            </a:extLst>
          </p:cNvPr>
          <p:cNvSpPr/>
          <p:nvPr/>
        </p:nvSpPr>
        <p:spPr>
          <a:xfrm>
            <a:off x="4822825" y="273558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3" name="Oval 162">
            <a:extLst>
              <a:ext uri="{FF2B5EF4-FFF2-40B4-BE49-F238E27FC236}">
                <a16:creationId xmlns:a16="http://schemas.microsoft.com/office/drawing/2014/main" id="{36F870DA-B7A3-4848-B177-5DBDDCD1B2E9}"/>
              </a:ext>
            </a:extLst>
          </p:cNvPr>
          <p:cNvSpPr/>
          <p:nvPr/>
        </p:nvSpPr>
        <p:spPr>
          <a:xfrm>
            <a:off x="4829810" y="331914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4" name="Oval 163">
            <a:extLst>
              <a:ext uri="{FF2B5EF4-FFF2-40B4-BE49-F238E27FC236}">
                <a16:creationId xmlns:a16="http://schemas.microsoft.com/office/drawing/2014/main" id="{8DD92B56-8A89-44BD-971D-2A25807CAD66}"/>
              </a:ext>
            </a:extLst>
          </p:cNvPr>
          <p:cNvSpPr/>
          <p:nvPr/>
        </p:nvSpPr>
        <p:spPr>
          <a:xfrm>
            <a:off x="4831080" y="360870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5" name="Oval 164">
            <a:extLst>
              <a:ext uri="{FF2B5EF4-FFF2-40B4-BE49-F238E27FC236}">
                <a16:creationId xmlns:a16="http://schemas.microsoft.com/office/drawing/2014/main" id="{EC004332-1BAF-4F27-B0D1-6D2945EEEFC8}"/>
              </a:ext>
            </a:extLst>
          </p:cNvPr>
          <p:cNvSpPr/>
          <p:nvPr/>
        </p:nvSpPr>
        <p:spPr>
          <a:xfrm>
            <a:off x="4829810" y="387540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6" name="Oval 165">
            <a:extLst>
              <a:ext uri="{FF2B5EF4-FFF2-40B4-BE49-F238E27FC236}">
                <a16:creationId xmlns:a16="http://schemas.microsoft.com/office/drawing/2014/main" id="{CE94A0D8-31C2-4D65-8A68-5DE2A083FB0E}"/>
              </a:ext>
            </a:extLst>
          </p:cNvPr>
          <p:cNvSpPr/>
          <p:nvPr/>
        </p:nvSpPr>
        <p:spPr>
          <a:xfrm>
            <a:off x="4829810" y="416623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7" name="Oval 166">
            <a:extLst>
              <a:ext uri="{FF2B5EF4-FFF2-40B4-BE49-F238E27FC236}">
                <a16:creationId xmlns:a16="http://schemas.microsoft.com/office/drawing/2014/main" id="{9B308100-71FC-46E9-8709-A1B00947835D}"/>
              </a:ext>
            </a:extLst>
          </p:cNvPr>
          <p:cNvSpPr/>
          <p:nvPr/>
        </p:nvSpPr>
        <p:spPr>
          <a:xfrm>
            <a:off x="4829810" y="444817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8" name="Oval 167">
            <a:extLst>
              <a:ext uri="{FF2B5EF4-FFF2-40B4-BE49-F238E27FC236}">
                <a16:creationId xmlns:a16="http://schemas.microsoft.com/office/drawing/2014/main" id="{B110E98B-45F8-4961-B998-46C5CB7C6368}"/>
              </a:ext>
            </a:extLst>
          </p:cNvPr>
          <p:cNvSpPr/>
          <p:nvPr/>
        </p:nvSpPr>
        <p:spPr>
          <a:xfrm>
            <a:off x="4829810" y="474027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69" name="Oval 168">
            <a:extLst>
              <a:ext uri="{FF2B5EF4-FFF2-40B4-BE49-F238E27FC236}">
                <a16:creationId xmlns:a16="http://schemas.microsoft.com/office/drawing/2014/main" id="{4053BA3C-EDE5-44EB-BB4E-1BEE28CB8AF7}"/>
              </a:ext>
            </a:extLst>
          </p:cNvPr>
          <p:cNvSpPr/>
          <p:nvPr/>
        </p:nvSpPr>
        <p:spPr>
          <a:xfrm>
            <a:off x="4831080" y="503491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0" name="Oval 169">
            <a:extLst>
              <a:ext uri="{FF2B5EF4-FFF2-40B4-BE49-F238E27FC236}">
                <a16:creationId xmlns:a16="http://schemas.microsoft.com/office/drawing/2014/main" id="{7BD37CA3-59C8-4830-AAC9-B2E11DEE684F}"/>
              </a:ext>
            </a:extLst>
          </p:cNvPr>
          <p:cNvSpPr/>
          <p:nvPr/>
        </p:nvSpPr>
        <p:spPr>
          <a:xfrm>
            <a:off x="4829810" y="533336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1" name="Oval 170">
            <a:extLst>
              <a:ext uri="{FF2B5EF4-FFF2-40B4-BE49-F238E27FC236}">
                <a16:creationId xmlns:a16="http://schemas.microsoft.com/office/drawing/2014/main" id="{055BCAEA-43DE-4B61-B8A7-847C4617E2A8}"/>
              </a:ext>
            </a:extLst>
          </p:cNvPr>
          <p:cNvSpPr/>
          <p:nvPr/>
        </p:nvSpPr>
        <p:spPr>
          <a:xfrm>
            <a:off x="4829810" y="562165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2" name="Oval 171">
            <a:extLst>
              <a:ext uri="{FF2B5EF4-FFF2-40B4-BE49-F238E27FC236}">
                <a16:creationId xmlns:a16="http://schemas.microsoft.com/office/drawing/2014/main" id="{506DE005-EDD2-4667-979E-C3DE204DC3B5}"/>
              </a:ext>
            </a:extLst>
          </p:cNvPr>
          <p:cNvSpPr/>
          <p:nvPr/>
        </p:nvSpPr>
        <p:spPr>
          <a:xfrm>
            <a:off x="4829810" y="591693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3" name="Oval 172">
            <a:extLst>
              <a:ext uri="{FF2B5EF4-FFF2-40B4-BE49-F238E27FC236}">
                <a16:creationId xmlns:a16="http://schemas.microsoft.com/office/drawing/2014/main" id="{C64FDBE1-91F8-46B2-8DC4-D6BC92400FAF}"/>
              </a:ext>
            </a:extLst>
          </p:cNvPr>
          <p:cNvSpPr/>
          <p:nvPr/>
        </p:nvSpPr>
        <p:spPr>
          <a:xfrm>
            <a:off x="6119495" y="245935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4" name="Oval 173">
            <a:extLst>
              <a:ext uri="{FF2B5EF4-FFF2-40B4-BE49-F238E27FC236}">
                <a16:creationId xmlns:a16="http://schemas.microsoft.com/office/drawing/2014/main" id="{A588929F-3195-4745-AC9C-3FF5BDCACCE2}"/>
              </a:ext>
            </a:extLst>
          </p:cNvPr>
          <p:cNvSpPr/>
          <p:nvPr/>
        </p:nvSpPr>
        <p:spPr>
          <a:xfrm>
            <a:off x="6119495" y="2157730"/>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5" name="Oval 174">
            <a:extLst>
              <a:ext uri="{FF2B5EF4-FFF2-40B4-BE49-F238E27FC236}">
                <a16:creationId xmlns:a16="http://schemas.microsoft.com/office/drawing/2014/main" id="{9A55FB99-F262-4088-8C20-9CC17B1A9659}"/>
              </a:ext>
            </a:extLst>
          </p:cNvPr>
          <p:cNvSpPr/>
          <p:nvPr/>
        </p:nvSpPr>
        <p:spPr>
          <a:xfrm>
            <a:off x="6119495" y="272224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6" name="Oval 175">
            <a:extLst>
              <a:ext uri="{FF2B5EF4-FFF2-40B4-BE49-F238E27FC236}">
                <a16:creationId xmlns:a16="http://schemas.microsoft.com/office/drawing/2014/main" id="{D0170BE3-B904-4249-9738-D1D3B0C8E2A5}"/>
              </a:ext>
            </a:extLst>
          </p:cNvPr>
          <p:cNvSpPr/>
          <p:nvPr/>
        </p:nvSpPr>
        <p:spPr>
          <a:xfrm>
            <a:off x="6119495" y="300926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7" name="Oval 176">
            <a:extLst>
              <a:ext uri="{FF2B5EF4-FFF2-40B4-BE49-F238E27FC236}">
                <a16:creationId xmlns:a16="http://schemas.microsoft.com/office/drawing/2014/main" id="{7E379ED1-E6DC-4745-99E0-C1C26EF31582}"/>
              </a:ext>
            </a:extLst>
          </p:cNvPr>
          <p:cNvSpPr/>
          <p:nvPr/>
        </p:nvSpPr>
        <p:spPr>
          <a:xfrm>
            <a:off x="6126480" y="3312160"/>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8" name="Oval 177">
            <a:extLst>
              <a:ext uri="{FF2B5EF4-FFF2-40B4-BE49-F238E27FC236}">
                <a16:creationId xmlns:a16="http://schemas.microsoft.com/office/drawing/2014/main" id="{B9F3890C-D706-4ACA-A924-88FADA0AEE13}"/>
              </a:ext>
            </a:extLst>
          </p:cNvPr>
          <p:cNvSpPr/>
          <p:nvPr/>
        </p:nvSpPr>
        <p:spPr>
          <a:xfrm>
            <a:off x="6132830" y="360616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79" name="Oval 178">
            <a:extLst>
              <a:ext uri="{FF2B5EF4-FFF2-40B4-BE49-F238E27FC236}">
                <a16:creationId xmlns:a16="http://schemas.microsoft.com/office/drawing/2014/main" id="{E1CC6A82-9353-4DF9-87F6-2E5010101C59}"/>
              </a:ext>
            </a:extLst>
          </p:cNvPr>
          <p:cNvSpPr/>
          <p:nvPr/>
        </p:nvSpPr>
        <p:spPr>
          <a:xfrm>
            <a:off x="6126480" y="388048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0" name="Oval 179">
            <a:extLst>
              <a:ext uri="{FF2B5EF4-FFF2-40B4-BE49-F238E27FC236}">
                <a16:creationId xmlns:a16="http://schemas.microsoft.com/office/drawing/2014/main" id="{DF08BB26-4485-4990-93B7-2EE3A970FC39}"/>
              </a:ext>
            </a:extLst>
          </p:cNvPr>
          <p:cNvSpPr/>
          <p:nvPr/>
        </p:nvSpPr>
        <p:spPr>
          <a:xfrm>
            <a:off x="6126480" y="416623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1" name="Oval 180">
            <a:extLst>
              <a:ext uri="{FF2B5EF4-FFF2-40B4-BE49-F238E27FC236}">
                <a16:creationId xmlns:a16="http://schemas.microsoft.com/office/drawing/2014/main" id="{520A4C08-2CCB-473B-95B5-749BB21FEB58}"/>
              </a:ext>
            </a:extLst>
          </p:cNvPr>
          <p:cNvSpPr/>
          <p:nvPr/>
        </p:nvSpPr>
        <p:spPr>
          <a:xfrm>
            <a:off x="6126480" y="474027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2" name="Oval 181">
            <a:extLst>
              <a:ext uri="{FF2B5EF4-FFF2-40B4-BE49-F238E27FC236}">
                <a16:creationId xmlns:a16="http://schemas.microsoft.com/office/drawing/2014/main" id="{646DEF84-B809-433A-8316-FB75FA151B44}"/>
              </a:ext>
            </a:extLst>
          </p:cNvPr>
          <p:cNvSpPr/>
          <p:nvPr/>
        </p:nvSpPr>
        <p:spPr>
          <a:xfrm>
            <a:off x="6126480" y="504126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3" name="Oval 182">
            <a:extLst>
              <a:ext uri="{FF2B5EF4-FFF2-40B4-BE49-F238E27FC236}">
                <a16:creationId xmlns:a16="http://schemas.microsoft.com/office/drawing/2014/main" id="{30D2EE42-9713-4FF2-82E0-F7C85C8BE37D}"/>
              </a:ext>
            </a:extLst>
          </p:cNvPr>
          <p:cNvSpPr/>
          <p:nvPr/>
        </p:nvSpPr>
        <p:spPr>
          <a:xfrm>
            <a:off x="6126480" y="5333365"/>
            <a:ext cx="251460" cy="245745"/>
          </a:xfrm>
          <a:prstGeom prst="ellipse">
            <a:avLst/>
          </a:prstGeom>
          <a:solidFill>
            <a:srgbClr val="FF00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4" name="Oval 183">
            <a:extLst>
              <a:ext uri="{FF2B5EF4-FFF2-40B4-BE49-F238E27FC236}">
                <a16:creationId xmlns:a16="http://schemas.microsoft.com/office/drawing/2014/main" id="{F74FF338-1275-49FF-8D16-7CC52BBC20CE}"/>
              </a:ext>
            </a:extLst>
          </p:cNvPr>
          <p:cNvSpPr/>
          <p:nvPr/>
        </p:nvSpPr>
        <p:spPr>
          <a:xfrm>
            <a:off x="6126480" y="5634355"/>
            <a:ext cx="251460" cy="245745"/>
          </a:xfrm>
          <a:prstGeom prst="ellipse">
            <a:avLst/>
          </a:prstGeom>
          <a:solidFill>
            <a:srgbClr val="FFFF0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5" name="Oval 184">
            <a:extLst>
              <a:ext uri="{FF2B5EF4-FFF2-40B4-BE49-F238E27FC236}">
                <a16:creationId xmlns:a16="http://schemas.microsoft.com/office/drawing/2014/main" id="{D3F63A42-4125-4F2B-AD24-097411C271FB}"/>
              </a:ext>
            </a:extLst>
          </p:cNvPr>
          <p:cNvSpPr/>
          <p:nvPr/>
        </p:nvSpPr>
        <p:spPr>
          <a:xfrm>
            <a:off x="6126480" y="5916295"/>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6" name="Oval 185">
            <a:extLst>
              <a:ext uri="{FF2B5EF4-FFF2-40B4-BE49-F238E27FC236}">
                <a16:creationId xmlns:a16="http://schemas.microsoft.com/office/drawing/2014/main" id="{E376C23B-CE66-4AF5-8CF3-2EFE9377F89A}"/>
              </a:ext>
            </a:extLst>
          </p:cNvPr>
          <p:cNvSpPr/>
          <p:nvPr/>
        </p:nvSpPr>
        <p:spPr>
          <a:xfrm>
            <a:off x="7296785" y="129413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187" name="Oval 186">
            <a:extLst>
              <a:ext uri="{FF2B5EF4-FFF2-40B4-BE49-F238E27FC236}">
                <a16:creationId xmlns:a16="http://schemas.microsoft.com/office/drawing/2014/main" id="{51B3F8B4-0960-40AE-92F5-B30255263DD1}"/>
              </a:ext>
            </a:extLst>
          </p:cNvPr>
          <p:cNvSpPr/>
          <p:nvPr/>
        </p:nvSpPr>
        <p:spPr>
          <a:xfrm>
            <a:off x="7304405" y="2442210"/>
            <a:ext cx="251460" cy="245745"/>
          </a:xfrm>
          <a:prstGeom prst="ellipse">
            <a:avLst/>
          </a:prstGeom>
          <a:solidFill>
            <a:srgbClr val="92D050"/>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it-IT"/>
          </a:p>
        </p:txBody>
      </p:sp>
      <p:sp>
        <p:nvSpPr>
          <p:cNvPr id="57" name="Titel 1">
            <a:extLst>
              <a:ext uri="{FF2B5EF4-FFF2-40B4-BE49-F238E27FC236}">
                <a16:creationId xmlns:a16="http://schemas.microsoft.com/office/drawing/2014/main" id="{52587566-6441-42B4-AEDA-243C0ED1B816}"/>
              </a:ext>
            </a:extLst>
          </p:cNvPr>
          <p:cNvSpPr>
            <a:spLocks noGrp="1"/>
          </p:cNvSpPr>
          <p:nvPr>
            <p:ph type="title"/>
          </p:nvPr>
        </p:nvSpPr>
        <p:spPr>
          <a:xfrm>
            <a:off x="457200" y="274638"/>
            <a:ext cx="8229600" cy="550227"/>
          </a:xfrm>
        </p:spPr>
        <p:txBody>
          <a:bodyPr>
            <a:normAutofit fontScale="90000"/>
          </a:bodyPr>
          <a:lstStyle/>
          <a:p>
            <a:r>
              <a:rPr lang="de-DE" dirty="0" err="1"/>
              <a:t>Barriers</a:t>
            </a:r>
            <a:endParaRPr lang="en-US" dirty="0"/>
          </a:p>
        </p:txBody>
      </p:sp>
    </p:spTree>
    <p:extLst>
      <p:ext uri="{BB962C8B-B14F-4D97-AF65-F5344CB8AC3E}">
        <p14:creationId xmlns:p14="http://schemas.microsoft.com/office/powerpoint/2010/main" val="914521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 helye 4"/>
          <p:cNvSpPr>
            <a:spLocks noGrp="1"/>
          </p:cNvSpPr>
          <p:nvPr>
            <p:ph type="body" idx="1"/>
          </p:nvPr>
        </p:nvSpPr>
        <p:spPr>
          <a:xfrm>
            <a:off x="1223628" y="560661"/>
            <a:ext cx="8352928" cy="1140147"/>
          </a:xfrm>
        </p:spPr>
        <p:txBody>
          <a:bodyPr>
            <a:normAutofit/>
          </a:bodyPr>
          <a:lstStyle/>
          <a:p>
            <a:r>
              <a:rPr lang="de-DE" sz="3200" dirty="0">
                <a:solidFill>
                  <a:schemeClr val="tx1"/>
                </a:solidFill>
              </a:rPr>
              <a:t>Thank you for your attention!</a:t>
            </a:r>
            <a:endParaRPr lang="hu-HU" sz="3200" dirty="0">
              <a:solidFill>
                <a:schemeClr val="tx1"/>
              </a:solidFill>
            </a:endParaRPr>
          </a:p>
        </p:txBody>
      </p:sp>
      <p:sp>
        <p:nvSpPr>
          <p:cNvPr id="3" name="Alcím 2"/>
          <p:cNvSpPr txBox="1">
            <a:spLocks/>
          </p:cNvSpPr>
          <p:nvPr/>
        </p:nvSpPr>
        <p:spPr>
          <a:xfrm>
            <a:off x="323528" y="1997951"/>
            <a:ext cx="4032448" cy="2304256"/>
          </a:xfrm>
          <a:prstGeom prst="rect">
            <a:avLst/>
          </a:prstGeom>
        </p:spPr>
        <p:txBody>
          <a:bodyPr vert="horz" lIns="91440" tIns="45720" rIns="91440" bIns="45720" rtlCol="0" anchor="b">
            <a:normAutofit fontScale="25000" lnSpcReduction="20000"/>
          </a:bodyPr>
          <a:lstStyle>
            <a:lvl1pPr marL="0" indent="0" algn="l" defTabSz="914400" rtl="0" eaLnBrk="1" latinLnBrk="0" hangingPunct="1">
              <a:spcBef>
                <a:spcPct val="20000"/>
              </a:spcBef>
              <a:buFontTx/>
              <a:buNone/>
              <a:defRPr lang="hu-HU" sz="2000" b="1" kern="1200">
                <a:solidFill>
                  <a:schemeClr val="bg1"/>
                </a:solidFill>
                <a:latin typeface="+mn-lt"/>
                <a:ea typeface="+mn-ea"/>
                <a:cs typeface="+mn-cs"/>
              </a:defRPr>
            </a:lvl1pPr>
            <a:lvl2pPr marL="457200" indent="0" algn="l" defTabSz="914400" rtl="0" eaLnBrk="1" latinLnBrk="0" hangingPunct="1">
              <a:spcBef>
                <a:spcPct val="20000"/>
              </a:spcBef>
              <a:buFont typeface="Calibri" pitchFamily="34" charset="0"/>
              <a:buNone/>
              <a:defRPr sz="1800" kern="1200">
                <a:solidFill>
                  <a:schemeClr val="tx1">
                    <a:tint val="75000"/>
                  </a:schemeClr>
                </a:solidFill>
                <a:latin typeface="Calibri Light" pitchFamily="34" charset="0"/>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Calibri Light" pitchFamily="34" charset="0"/>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Calibri Light" pitchFamily="34" charset="0"/>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de-DE" sz="4900" dirty="0"/>
              <a:t>			</a:t>
            </a:r>
            <a:endParaRPr lang="de-DE" sz="4900" i="1" dirty="0"/>
          </a:p>
          <a:p>
            <a:pPr algn="ctr"/>
            <a:endParaRPr lang="de-DE" sz="4900" dirty="0"/>
          </a:p>
          <a:p>
            <a:pPr algn="ctr"/>
            <a:endParaRPr lang="de-DE" sz="4900" dirty="0"/>
          </a:p>
          <a:p>
            <a:pPr algn="ctr"/>
            <a:endParaRPr lang="de-DE" sz="4900" dirty="0"/>
          </a:p>
          <a:p>
            <a:pPr algn="ctr"/>
            <a:endParaRPr lang="de-DE" sz="4900" dirty="0"/>
          </a:p>
          <a:p>
            <a:pPr algn="ctr"/>
            <a:endParaRPr lang="de-DE" sz="4900" dirty="0"/>
          </a:p>
          <a:p>
            <a:pPr algn="ctr"/>
            <a:r>
              <a:rPr lang="de-DE" sz="4800" dirty="0">
                <a:solidFill>
                  <a:schemeClr val="tx1"/>
                </a:solidFill>
              </a:rPr>
              <a:t>Cosette Khawaja, Rainer Janssen</a:t>
            </a:r>
          </a:p>
          <a:p>
            <a:pPr algn="ctr"/>
            <a:r>
              <a:rPr lang="de-DE" sz="4800" dirty="0">
                <a:solidFill>
                  <a:schemeClr val="tx1"/>
                </a:solidFill>
              </a:rPr>
              <a:t>cosette.Khawaja@wip-munich.de </a:t>
            </a:r>
          </a:p>
          <a:p>
            <a:pPr algn="ctr"/>
            <a:r>
              <a:rPr lang="de-DE" sz="4800" dirty="0">
                <a:solidFill>
                  <a:schemeClr val="tx1"/>
                </a:solidFill>
              </a:rPr>
              <a:t>rainer.Janssen@wip-munich.de </a:t>
            </a:r>
          </a:p>
          <a:p>
            <a:pPr algn="ctr"/>
            <a:r>
              <a:rPr lang="de-DE" sz="4800" dirty="0">
                <a:solidFill>
                  <a:schemeClr val="tx1"/>
                </a:solidFill>
              </a:rPr>
              <a:t>WIP Renewable Energies</a:t>
            </a:r>
          </a:p>
          <a:p>
            <a:pPr algn="ctr"/>
            <a:r>
              <a:rPr lang="de-DE" sz="4800" dirty="0">
                <a:solidFill>
                  <a:schemeClr val="tx1"/>
                </a:solidFill>
              </a:rPr>
              <a:t>Sylvensteinstr. 2 </a:t>
            </a:r>
          </a:p>
          <a:p>
            <a:pPr algn="ctr"/>
            <a:r>
              <a:rPr lang="de-DE" sz="4800" dirty="0">
                <a:solidFill>
                  <a:schemeClr val="tx1"/>
                </a:solidFill>
              </a:rPr>
              <a:t>81369 Munich </a:t>
            </a:r>
          </a:p>
          <a:p>
            <a:pPr algn="ctr"/>
            <a:r>
              <a:rPr lang="de-DE" sz="4800" dirty="0">
                <a:solidFill>
                  <a:schemeClr val="tx1"/>
                </a:solidFill>
              </a:rPr>
              <a:t>www.wip-munich.de</a:t>
            </a:r>
          </a:p>
          <a:p>
            <a:pPr algn="ctr"/>
            <a:endParaRPr lang="de-DE" sz="5500" dirty="0"/>
          </a:p>
          <a:p>
            <a:pPr algn="ctr"/>
            <a:r>
              <a:rPr lang="de-DE" sz="5500" dirty="0">
                <a:solidFill>
                  <a:srgbClr val="00B0F0"/>
                </a:solidFill>
              </a:rPr>
              <a:t> </a:t>
            </a:r>
          </a:p>
          <a:p>
            <a:pPr algn="ctr"/>
            <a:endParaRPr lang="de-DE" i="1" dirty="0"/>
          </a:p>
        </p:txBody>
      </p:sp>
      <p:sp>
        <p:nvSpPr>
          <p:cNvPr id="2" name="Rechteck 1"/>
          <p:cNvSpPr/>
          <p:nvPr/>
        </p:nvSpPr>
        <p:spPr>
          <a:xfrm>
            <a:off x="3059832" y="4869160"/>
            <a:ext cx="2592288" cy="369332"/>
          </a:xfrm>
          <a:prstGeom prst="rect">
            <a:avLst/>
          </a:prstGeom>
        </p:spPr>
        <p:txBody>
          <a:bodyPr wrap="square">
            <a:spAutoFit/>
          </a:bodyPr>
          <a:lstStyle/>
          <a:p>
            <a:r>
              <a:rPr lang="de-DE" b="1" dirty="0"/>
              <a:t>www.forbio-project.eu</a:t>
            </a:r>
          </a:p>
        </p:txBody>
      </p:sp>
      <p:pic>
        <p:nvPicPr>
          <p:cNvPr id="8" name="Grafik 7">
            <a:extLst>
              <a:ext uri="{FF2B5EF4-FFF2-40B4-BE49-F238E27FC236}">
                <a16:creationId xmlns:a16="http://schemas.microsoft.com/office/drawing/2014/main" id="{034ED4FC-486B-417F-AD92-37AEC894E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4008" y="2618391"/>
            <a:ext cx="1404384" cy="680001"/>
          </a:xfrm>
          <a:prstGeom prst="rect">
            <a:avLst/>
          </a:prstGeom>
        </p:spPr>
      </p:pic>
    </p:spTree>
    <p:extLst>
      <p:ext uri="{BB962C8B-B14F-4D97-AF65-F5344CB8AC3E}">
        <p14:creationId xmlns:p14="http://schemas.microsoft.com/office/powerpoint/2010/main" val="25200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F84AD-F248-4E90-9A1D-ED22A598072A}"/>
              </a:ext>
            </a:extLst>
          </p:cNvPr>
          <p:cNvSpPr>
            <a:spLocks noGrp="1"/>
          </p:cNvSpPr>
          <p:nvPr>
            <p:ph type="title"/>
          </p:nvPr>
        </p:nvSpPr>
        <p:spPr/>
        <p:txBody>
          <a:bodyPr/>
          <a:lstStyle/>
          <a:p>
            <a:r>
              <a:rPr lang="de-DE" dirty="0"/>
              <a:t>Background</a:t>
            </a:r>
            <a:endParaRPr lang="en-US" dirty="0"/>
          </a:p>
        </p:txBody>
      </p:sp>
      <p:sp>
        <p:nvSpPr>
          <p:cNvPr id="7" name="Rechteck 6">
            <a:extLst>
              <a:ext uri="{FF2B5EF4-FFF2-40B4-BE49-F238E27FC236}">
                <a16:creationId xmlns:a16="http://schemas.microsoft.com/office/drawing/2014/main" id="{45F14678-2D35-41D8-96BC-FF42358ACA2E}"/>
              </a:ext>
            </a:extLst>
          </p:cNvPr>
          <p:cNvSpPr/>
          <p:nvPr/>
        </p:nvSpPr>
        <p:spPr>
          <a:xfrm>
            <a:off x="6488857" y="3942184"/>
            <a:ext cx="1944216" cy="494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EU 2030 Targets </a:t>
            </a:r>
            <a:r>
              <a:rPr lang="de-DE" b="1" dirty="0" err="1">
                <a:solidFill>
                  <a:schemeClr val="tx1"/>
                </a:solidFill>
              </a:rPr>
              <a:t>compared</a:t>
            </a:r>
            <a:r>
              <a:rPr lang="de-DE" b="1" dirty="0">
                <a:solidFill>
                  <a:schemeClr val="tx1"/>
                </a:solidFill>
              </a:rPr>
              <a:t> </a:t>
            </a:r>
            <a:r>
              <a:rPr lang="de-DE" b="1" dirty="0" err="1">
                <a:solidFill>
                  <a:schemeClr val="tx1"/>
                </a:solidFill>
              </a:rPr>
              <a:t>to</a:t>
            </a:r>
            <a:r>
              <a:rPr lang="de-DE" b="1" dirty="0">
                <a:solidFill>
                  <a:schemeClr val="tx1"/>
                </a:solidFill>
              </a:rPr>
              <a:t> 1990</a:t>
            </a:r>
            <a:endParaRPr lang="en-US" b="1" dirty="0">
              <a:solidFill>
                <a:schemeClr val="tx1"/>
              </a:solidFill>
            </a:endParaRPr>
          </a:p>
        </p:txBody>
      </p:sp>
      <p:sp>
        <p:nvSpPr>
          <p:cNvPr id="8" name="Rechteck 7">
            <a:extLst>
              <a:ext uri="{FF2B5EF4-FFF2-40B4-BE49-F238E27FC236}">
                <a16:creationId xmlns:a16="http://schemas.microsoft.com/office/drawing/2014/main" id="{A69D25E1-BDDF-4234-9CF2-C1B9E3929498}"/>
              </a:ext>
            </a:extLst>
          </p:cNvPr>
          <p:cNvSpPr/>
          <p:nvPr/>
        </p:nvSpPr>
        <p:spPr>
          <a:xfrm>
            <a:off x="6488857" y="3288432"/>
            <a:ext cx="1944216" cy="494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EU 2020 </a:t>
            </a:r>
            <a:r>
              <a:rPr lang="de-DE" b="1" dirty="0" err="1">
                <a:solidFill>
                  <a:schemeClr val="tx1"/>
                </a:solidFill>
              </a:rPr>
              <a:t>targets</a:t>
            </a:r>
            <a:r>
              <a:rPr lang="de-DE" b="1" dirty="0">
                <a:solidFill>
                  <a:schemeClr val="tx1"/>
                </a:solidFill>
              </a:rPr>
              <a:t> </a:t>
            </a:r>
            <a:r>
              <a:rPr lang="de-DE" b="1" dirty="0" err="1">
                <a:solidFill>
                  <a:schemeClr val="tx1"/>
                </a:solidFill>
              </a:rPr>
              <a:t>compared</a:t>
            </a:r>
            <a:r>
              <a:rPr lang="de-DE" b="1" dirty="0">
                <a:solidFill>
                  <a:schemeClr val="tx1"/>
                </a:solidFill>
              </a:rPr>
              <a:t> </a:t>
            </a:r>
            <a:r>
              <a:rPr lang="de-DE" b="1" dirty="0" err="1">
                <a:solidFill>
                  <a:schemeClr val="tx1"/>
                </a:solidFill>
              </a:rPr>
              <a:t>to</a:t>
            </a:r>
            <a:r>
              <a:rPr lang="de-DE" b="1" dirty="0">
                <a:solidFill>
                  <a:schemeClr val="tx1"/>
                </a:solidFill>
              </a:rPr>
              <a:t> 1990</a:t>
            </a:r>
            <a:endParaRPr lang="en-US" b="1" dirty="0">
              <a:solidFill>
                <a:schemeClr val="tx1"/>
              </a:solidFill>
            </a:endParaRPr>
          </a:p>
        </p:txBody>
      </p:sp>
      <p:pic>
        <p:nvPicPr>
          <p:cNvPr id="9" name="Grafik 8">
            <a:extLst>
              <a:ext uri="{FF2B5EF4-FFF2-40B4-BE49-F238E27FC236}">
                <a16:creationId xmlns:a16="http://schemas.microsoft.com/office/drawing/2014/main" id="{3DE60D63-C2B7-4397-A676-319874CB9A58}"/>
              </a:ext>
            </a:extLst>
          </p:cNvPr>
          <p:cNvPicPr>
            <a:picLocks noChangeAspect="1"/>
          </p:cNvPicPr>
          <p:nvPr/>
        </p:nvPicPr>
        <p:blipFill>
          <a:blip r:embed="rId2"/>
          <a:stretch>
            <a:fillRect/>
          </a:stretch>
        </p:blipFill>
        <p:spPr>
          <a:xfrm>
            <a:off x="1259632" y="2614620"/>
            <a:ext cx="5229225" cy="1066800"/>
          </a:xfrm>
          <a:prstGeom prst="rect">
            <a:avLst/>
          </a:prstGeom>
        </p:spPr>
      </p:pic>
      <p:cxnSp>
        <p:nvCxnSpPr>
          <p:cNvPr id="11" name="Gerade Verbindung mit Pfeil 10">
            <a:extLst>
              <a:ext uri="{FF2B5EF4-FFF2-40B4-BE49-F238E27FC236}">
                <a16:creationId xmlns:a16="http://schemas.microsoft.com/office/drawing/2014/main" id="{1A1338F6-9E55-4DA1-ABA7-D123B6FD2A21}"/>
              </a:ext>
            </a:extLst>
          </p:cNvPr>
          <p:cNvCxnSpPr>
            <a:cxnSpLocks/>
          </p:cNvCxnSpPr>
          <p:nvPr/>
        </p:nvCxnSpPr>
        <p:spPr>
          <a:xfrm>
            <a:off x="1115616" y="3415837"/>
            <a:ext cx="216024" cy="2160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3" name="Gerade Verbindung mit Pfeil 12">
            <a:extLst>
              <a:ext uri="{FF2B5EF4-FFF2-40B4-BE49-F238E27FC236}">
                <a16:creationId xmlns:a16="http://schemas.microsoft.com/office/drawing/2014/main" id="{806377C0-DBB6-4B64-ABF0-5DD3377D1259}"/>
              </a:ext>
            </a:extLst>
          </p:cNvPr>
          <p:cNvCxnSpPr>
            <a:cxnSpLocks/>
          </p:cNvCxnSpPr>
          <p:nvPr/>
        </p:nvCxnSpPr>
        <p:spPr>
          <a:xfrm>
            <a:off x="3275856" y="3402331"/>
            <a:ext cx="216024" cy="2160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4" name="Gerade Verbindung mit Pfeil 13">
            <a:extLst>
              <a:ext uri="{FF2B5EF4-FFF2-40B4-BE49-F238E27FC236}">
                <a16:creationId xmlns:a16="http://schemas.microsoft.com/office/drawing/2014/main" id="{8DB857BC-D575-4F38-B5DD-C76E15248384}"/>
              </a:ext>
            </a:extLst>
          </p:cNvPr>
          <p:cNvCxnSpPr>
            <a:cxnSpLocks/>
          </p:cNvCxnSpPr>
          <p:nvPr/>
        </p:nvCxnSpPr>
        <p:spPr>
          <a:xfrm flipV="1">
            <a:off x="5171027" y="3382116"/>
            <a:ext cx="216024" cy="2362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Textfeld 15">
            <a:extLst>
              <a:ext uri="{FF2B5EF4-FFF2-40B4-BE49-F238E27FC236}">
                <a16:creationId xmlns:a16="http://schemas.microsoft.com/office/drawing/2014/main" id="{71C3AA71-25BE-457C-81AB-8CA3E0BE46DA}"/>
              </a:ext>
            </a:extLst>
          </p:cNvPr>
          <p:cNvSpPr txBox="1"/>
          <p:nvPr/>
        </p:nvSpPr>
        <p:spPr>
          <a:xfrm>
            <a:off x="1110444" y="1689976"/>
            <a:ext cx="1440160" cy="646331"/>
          </a:xfrm>
          <a:prstGeom prst="rect">
            <a:avLst/>
          </a:prstGeom>
          <a:noFill/>
        </p:spPr>
        <p:txBody>
          <a:bodyPr wrap="square" rtlCol="0">
            <a:spAutoFit/>
          </a:bodyPr>
          <a:lstStyle/>
          <a:p>
            <a:r>
              <a:rPr lang="de-DE" dirty="0" err="1"/>
              <a:t>Greenhouse</a:t>
            </a:r>
            <a:r>
              <a:rPr lang="de-DE" dirty="0"/>
              <a:t> gas </a:t>
            </a:r>
            <a:r>
              <a:rPr lang="de-DE" dirty="0" err="1"/>
              <a:t>levels</a:t>
            </a:r>
            <a:endParaRPr lang="en-US" dirty="0"/>
          </a:p>
        </p:txBody>
      </p:sp>
      <p:sp>
        <p:nvSpPr>
          <p:cNvPr id="17" name="Textfeld 16">
            <a:extLst>
              <a:ext uri="{FF2B5EF4-FFF2-40B4-BE49-F238E27FC236}">
                <a16:creationId xmlns:a16="http://schemas.microsoft.com/office/drawing/2014/main" id="{0AD8EE47-96A8-45E5-99E3-F5DB04A3A615}"/>
              </a:ext>
            </a:extLst>
          </p:cNvPr>
          <p:cNvSpPr txBox="1"/>
          <p:nvPr/>
        </p:nvSpPr>
        <p:spPr>
          <a:xfrm>
            <a:off x="3203848" y="1680178"/>
            <a:ext cx="1440160" cy="646331"/>
          </a:xfrm>
          <a:prstGeom prst="rect">
            <a:avLst/>
          </a:prstGeom>
          <a:noFill/>
        </p:spPr>
        <p:txBody>
          <a:bodyPr wrap="square" rtlCol="0">
            <a:spAutoFit/>
          </a:bodyPr>
          <a:lstStyle/>
          <a:p>
            <a:r>
              <a:rPr lang="de-DE" dirty="0"/>
              <a:t>Energy </a:t>
            </a:r>
            <a:r>
              <a:rPr lang="de-DE" dirty="0" err="1"/>
              <a:t>consumption</a:t>
            </a:r>
            <a:endParaRPr lang="en-US" dirty="0"/>
          </a:p>
        </p:txBody>
      </p:sp>
      <p:sp>
        <p:nvSpPr>
          <p:cNvPr id="18" name="Textfeld 17">
            <a:extLst>
              <a:ext uri="{FF2B5EF4-FFF2-40B4-BE49-F238E27FC236}">
                <a16:creationId xmlns:a16="http://schemas.microsoft.com/office/drawing/2014/main" id="{33B21AC9-4E1A-4965-8D6B-CE64E860C249}"/>
              </a:ext>
            </a:extLst>
          </p:cNvPr>
          <p:cNvSpPr txBox="1"/>
          <p:nvPr/>
        </p:nvSpPr>
        <p:spPr>
          <a:xfrm>
            <a:off x="4986046" y="1702549"/>
            <a:ext cx="1440160" cy="646331"/>
          </a:xfrm>
          <a:prstGeom prst="rect">
            <a:avLst/>
          </a:prstGeom>
          <a:noFill/>
        </p:spPr>
        <p:txBody>
          <a:bodyPr wrap="square" rtlCol="0">
            <a:spAutoFit/>
          </a:bodyPr>
          <a:lstStyle/>
          <a:p>
            <a:r>
              <a:rPr lang="de-DE" dirty="0" err="1"/>
              <a:t>Renewables</a:t>
            </a:r>
            <a:r>
              <a:rPr lang="de-DE" dirty="0"/>
              <a:t> in </a:t>
            </a:r>
            <a:r>
              <a:rPr lang="de-DE" dirty="0" err="1"/>
              <a:t>energy</a:t>
            </a:r>
            <a:r>
              <a:rPr lang="de-DE" dirty="0"/>
              <a:t> mix</a:t>
            </a:r>
            <a:endParaRPr lang="en-US" dirty="0"/>
          </a:p>
        </p:txBody>
      </p:sp>
      <p:sp>
        <p:nvSpPr>
          <p:cNvPr id="19" name="Textfeld 18">
            <a:extLst>
              <a:ext uri="{FF2B5EF4-FFF2-40B4-BE49-F238E27FC236}">
                <a16:creationId xmlns:a16="http://schemas.microsoft.com/office/drawing/2014/main" id="{782BC9B7-62B0-438C-810A-5CB104790687}"/>
              </a:ext>
            </a:extLst>
          </p:cNvPr>
          <p:cNvSpPr txBox="1"/>
          <p:nvPr/>
        </p:nvSpPr>
        <p:spPr>
          <a:xfrm>
            <a:off x="1295636" y="3971413"/>
            <a:ext cx="756084" cy="461665"/>
          </a:xfrm>
          <a:prstGeom prst="rect">
            <a:avLst/>
          </a:prstGeom>
          <a:noFill/>
        </p:spPr>
        <p:txBody>
          <a:bodyPr wrap="square" rtlCol="0">
            <a:spAutoFit/>
          </a:bodyPr>
          <a:lstStyle/>
          <a:p>
            <a:r>
              <a:rPr lang="de-DE" sz="2400" b="1" dirty="0">
                <a:solidFill>
                  <a:srgbClr val="00B0F0"/>
                </a:solidFill>
              </a:rPr>
              <a:t>40%</a:t>
            </a:r>
            <a:endParaRPr lang="en-US" sz="2400" b="1" dirty="0">
              <a:solidFill>
                <a:srgbClr val="00B0F0"/>
              </a:solidFill>
            </a:endParaRPr>
          </a:p>
        </p:txBody>
      </p:sp>
      <p:sp>
        <p:nvSpPr>
          <p:cNvPr id="20" name="Textfeld 19">
            <a:extLst>
              <a:ext uri="{FF2B5EF4-FFF2-40B4-BE49-F238E27FC236}">
                <a16:creationId xmlns:a16="http://schemas.microsoft.com/office/drawing/2014/main" id="{B1495CA1-465E-4AA5-B32C-C80E6955804A}"/>
              </a:ext>
            </a:extLst>
          </p:cNvPr>
          <p:cNvSpPr txBox="1"/>
          <p:nvPr/>
        </p:nvSpPr>
        <p:spPr>
          <a:xfrm>
            <a:off x="3455876" y="3975447"/>
            <a:ext cx="756084" cy="461665"/>
          </a:xfrm>
          <a:prstGeom prst="rect">
            <a:avLst/>
          </a:prstGeom>
          <a:noFill/>
        </p:spPr>
        <p:txBody>
          <a:bodyPr wrap="square" rtlCol="0">
            <a:spAutoFit/>
          </a:bodyPr>
          <a:lstStyle/>
          <a:p>
            <a:r>
              <a:rPr lang="de-DE" sz="2400" b="1" dirty="0">
                <a:solidFill>
                  <a:srgbClr val="00B0F0"/>
                </a:solidFill>
              </a:rPr>
              <a:t>27%</a:t>
            </a:r>
            <a:endParaRPr lang="en-US" sz="2400" b="1" dirty="0">
              <a:solidFill>
                <a:srgbClr val="00B0F0"/>
              </a:solidFill>
            </a:endParaRPr>
          </a:p>
        </p:txBody>
      </p:sp>
      <p:sp>
        <p:nvSpPr>
          <p:cNvPr id="21" name="Textfeld 20">
            <a:extLst>
              <a:ext uri="{FF2B5EF4-FFF2-40B4-BE49-F238E27FC236}">
                <a16:creationId xmlns:a16="http://schemas.microsoft.com/office/drawing/2014/main" id="{3E493113-6027-4D75-ABED-717D9CB2C94C}"/>
              </a:ext>
            </a:extLst>
          </p:cNvPr>
          <p:cNvSpPr txBox="1"/>
          <p:nvPr/>
        </p:nvSpPr>
        <p:spPr>
          <a:xfrm>
            <a:off x="5328084" y="3972859"/>
            <a:ext cx="756084" cy="461665"/>
          </a:xfrm>
          <a:prstGeom prst="rect">
            <a:avLst/>
          </a:prstGeom>
          <a:noFill/>
        </p:spPr>
        <p:txBody>
          <a:bodyPr wrap="square" rtlCol="0">
            <a:spAutoFit/>
          </a:bodyPr>
          <a:lstStyle/>
          <a:p>
            <a:r>
              <a:rPr lang="de-DE" sz="2400" b="1" dirty="0">
                <a:solidFill>
                  <a:srgbClr val="00B0F0"/>
                </a:solidFill>
              </a:rPr>
              <a:t>27%</a:t>
            </a:r>
            <a:endParaRPr lang="en-US" sz="2400" b="1" dirty="0">
              <a:solidFill>
                <a:srgbClr val="00B0F0"/>
              </a:solidFill>
            </a:endParaRPr>
          </a:p>
        </p:txBody>
      </p:sp>
      <p:cxnSp>
        <p:nvCxnSpPr>
          <p:cNvPr id="22" name="Gerade Verbindung mit Pfeil 21">
            <a:extLst>
              <a:ext uri="{FF2B5EF4-FFF2-40B4-BE49-F238E27FC236}">
                <a16:creationId xmlns:a16="http://schemas.microsoft.com/office/drawing/2014/main" id="{A70211C0-AB71-42E2-86A4-15816CBAA951}"/>
              </a:ext>
            </a:extLst>
          </p:cNvPr>
          <p:cNvCxnSpPr>
            <a:cxnSpLocks/>
          </p:cNvCxnSpPr>
          <p:nvPr/>
        </p:nvCxnSpPr>
        <p:spPr>
          <a:xfrm>
            <a:off x="1115616" y="4107874"/>
            <a:ext cx="216024" cy="2160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 name="Gerade Verbindung mit Pfeil 22">
            <a:extLst>
              <a:ext uri="{FF2B5EF4-FFF2-40B4-BE49-F238E27FC236}">
                <a16:creationId xmlns:a16="http://schemas.microsoft.com/office/drawing/2014/main" id="{AB43C686-35AF-459A-BD93-7C4EF94BAE93}"/>
              </a:ext>
            </a:extLst>
          </p:cNvPr>
          <p:cNvCxnSpPr>
            <a:cxnSpLocks/>
          </p:cNvCxnSpPr>
          <p:nvPr/>
        </p:nvCxnSpPr>
        <p:spPr>
          <a:xfrm>
            <a:off x="3203848" y="4094368"/>
            <a:ext cx="216024" cy="2160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4" name="Gerade Verbindung mit Pfeil 23">
            <a:extLst>
              <a:ext uri="{FF2B5EF4-FFF2-40B4-BE49-F238E27FC236}">
                <a16:creationId xmlns:a16="http://schemas.microsoft.com/office/drawing/2014/main" id="{41A492F8-64B0-4980-ACBB-BD771AA795FE}"/>
              </a:ext>
            </a:extLst>
          </p:cNvPr>
          <p:cNvCxnSpPr>
            <a:cxnSpLocks/>
          </p:cNvCxnSpPr>
          <p:nvPr/>
        </p:nvCxnSpPr>
        <p:spPr>
          <a:xfrm flipV="1">
            <a:off x="5148064" y="4074153"/>
            <a:ext cx="216024" cy="23623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5" name="Textfeld 24">
            <a:extLst>
              <a:ext uri="{FF2B5EF4-FFF2-40B4-BE49-F238E27FC236}">
                <a16:creationId xmlns:a16="http://schemas.microsoft.com/office/drawing/2014/main" id="{3F00406F-B768-49FC-A15F-9BBF3384F86A}"/>
              </a:ext>
            </a:extLst>
          </p:cNvPr>
          <p:cNvSpPr txBox="1"/>
          <p:nvPr/>
        </p:nvSpPr>
        <p:spPr>
          <a:xfrm>
            <a:off x="1763688" y="5549170"/>
            <a:ext cx="6336704" cy="400110"/>
          </a:xfrm>
          <a:prstGeom prst="rect">
            <a:avLst/>
          </a:prstGeom>
          <a:noFill/>
        </p:spPr>
        <p:txBody>
          <a:bodyPr wrap="square" rtlCol="0">
            <a:spAutoFit/>
          </a:bodyPr>
          <a:lstStyle/>
          <a:p>
            <a:r>
              <a:rPr lang="de-DE" sz="2000" dirty="0">
                <a:solidFill>
                  <a:schemeClr val="accent3">
                    <a:lumMod val="50000"/>
                  </a:schemeClr>
                </a:solidFill>
              </a:rPr>
              <a:t>=&gt; More </a:t>
            </a:r>
            <a:r>
              <a:rPr lang="de-DE" sz="2000" dirty="0" err="1">
                <a:solidFill>
                  <a:schemeClr val="accent3">
                    <a:lumMod val="50000"/>
                  </a:schemeClr>
                </a:solidFill>
              </a:rPr>
              <a:t>bioenergy</a:t>
            </a:r>
            <a:r>
              <a:rPr lang="de-DE" sz="2000" dirty="0">
                <a:solidFill>
                  <a:schemeClr val="accent3">
                    <a:lumMod val="50000"/>
                  </a:schemeClr>
                </a:solidFill>
              </a:rPr>
              <a:t> </a:t>
            </a:r>
            <a:r>
              <a:rPr lang="de-DE" sz="2000" dirty="0" err="1">
                <a:solidFill>
                  <a:schemeClr val="accent3">
                    <a:lumMod val="50000"/>
                  </a:schemeClr>
                </a:solidFill>
              </a:rPr>
              <a:t>needed</a:t>
            </a:r>
            <a:endParaRPr lang="en-US" sz="2000" dirty="0">
              <a:solidFill>
                <a:schemeClr val="accent3">
                  <a:lumMod val="50000"/>
                </a:schemeClr>
              </a:solidFill>
            </a:endParaRPr>
          </a:p>
        </p:txBody>
      </p:sp>
      <p:sp>
        <p:nvSpPr>
          <p:cNvPr id="26" name="Textfeld 25">
            <a:extLst>
              <a:ext uri="{FF2B5EF4-FFF2-40B4-BE49-F238E27FC236}">
                <a16:creationId xmlns:a16="http://schemas.microsoft.com/office/drawing/2014/main" id="{207E0F95-1C3C-46BB-94A5-EEE0866A3B5A}"/>
              </a:ext>
            </a:extLst>
          </p:cNvPr>
          <p:cNvSpPr txBox="1"/>
          <p:nvPr/>
        </p:nvSpPr>
        <p:spPr>
          <a:xfrm>
            <a:off x="1110444" y="4736846"/>
            <a:ext cx="5009728" cy="461665"/>
          </a:xfrm>
          <a:prstGeom prst="rect">
            <a:avLst/>
          </a:prstGeom>
          <a:noFill/>
        </p:spPr>
        <p:txBody>
          <a:bodyPr wrap="square" rtlCol="0">
            <a:spAutoFit/>
          </a:bodyPr>
          <a:lstStyle/>
          <a:p>
            <a:r>
              <a:rPr lang="de-DE" sz="2400" b="1" dirty="0">
                <a:solidFill>
                  <a:schemeClr val="tx2"/>
                </a:solidFill>
              </a:rPr>
              <a:t>3.5% </a:t>
            </a:r>
            <a:r>
              <a:rPr lang="de-DE" sz="2400" b="1" dirty="0" err="1">
                <a:solidFill>
                  <a:schemeClr val="tx2"/>
                </a:solidFill>
              </a:rPr>
              <a:t>Advanced</a:t>
            </a:r>
            <a:r>
              <a:rPr lang="de-DE" sz="2400" b="1" dirty="0">
                <a:solidFill>
                  <a:schemeClr val="tx2"/>
                </a:solidFill>
              </a:rPr>
              <a:t> </a:t>
            </a:r>
            <a:r>
              <a:rPr lang="de-DE" sz="2400" b="1" dirty="0" err="1">
                <a:solidFill>
                  <a:schemeClr val="tx2"/>
                </a:solidFill>
              </a:rPr>
              <a:t>biofuels</a:t>
            </a:r>
            <a:r>
              <a:rPr lang="de-DE" sz="2400" b="1" dirty="0">
                <a:solidFill>
                  <a:schemeClr val="tx2"/>
                </a:solidFill>
              </a:rPr>
              <a:t> in </a:t>
            </a:r>
            <a:r>
              <a:rPr lang="de-DE" sz="2400" b="1" dirty="0" err="1">
                <a:solidFill>
                  <a:schemeClr val="tx2"/>
                </a:solidFill>
              </a:rPr>
              <a:t>transport</a:t>
            </a:r>
            <a:endParaRPr lang="en-US" sz="2400" b="1" dirty="0">
              <a:solidFill>
                <a:schemeClr val="tx2"/>
              </a:solidFill>
            </a:endParaRPr>
          </a:p>
        </p:txBody>
      </p:sp>
      <p:sp>
        <p:nvSpPr>
          <p:cNvPr id="27" name="Rechteck 26">
            <a:extLst>
              <a:ext uri="{FF2B5EF4-FFF2-40B4-BE49-F238E27FC236}">
                <a16:creationId xmlns:a16="http://schemas.microsoft.com/office/drawing/2014/main" id="{650018D1-CE0B-44D2-8B79-C1DC6B4FDC7E}"/>
              </a:ext>
            </a:extLst>
          </p:cNvPr>
          <p:cNvSpPr/>
          <p:nvPr/>
        </p:nvSpPr>
        <p:spPr>
          <a:xfrm>
            <a:off x="6516216" y="4692365"/>
            <a:ext cx="1944216" cy="494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solidFill>
                  <a:schemeClr val="tx1"/>
                </a:solidFill>
              </a:rPr>
              <a:t>RED II 2030</a:t>
            </a:r>
            <a:endParaRPr lang="en-US" b="1" dirty="0">
              <a:solidFill>
                <a:schemeClr val="tx1"/>
              </a:solidFill>
            </a:endParaRPr>
          </a:p>
        </p:txBody>
      </p:sp>
    </p:spTree>
    <p:extLst>
      <p:ext uri="{BB962C8B-B14F-4D97-AF65-F5344CB8AC3E}">
        <p14:creationId xmlns:p14="http://schemas.microsoft.com/office/powerpoint/2010/main" val="1224419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BF84AD-F248-4E90-9A1D-ED22A598072A}"/>
              </a:ext>
            </a:extLst>
          </p:cNvPr>
          <p:cNvSpPr>
            <a:spLocks noGrp="1"/>
          </p:cNvSpPr>
          <p:nvPr>
            <p:ph type="title"/>
          </p:nvPr>
        </p:nvSpPr>
        <p:spPr/>
        <p:txBody>
          <a:bodyPr/>
          <a:lstStyle/>
          <a:p>
            <a:r>
              <a:rPr lang="de-DE" dirty="0"/>
              <a:t>Background</a:t>
            </a:r>
            <a:endParaRPr lang="en-US" dirty="0"/>
          </a:p>
        </p:txBody>
      </p:sp>
      <p:sp>
        <p:nvSpPr>
          <p:cNvPr id="3" name="Inhaltsplatzhalter 2">
            <a:extLst>
              <a:ext uri="{FF2B5EF4-FFF2-40B4-BE49-F238E27FC236}">
                <a16:creationId xmlns:a16="http://schemas.microsoft.com/office/drawing/2014/main" id="{8E3A06A8-8012-450A-A7C6-2E78B475F457}"/>
              </a:ext>
            </a:extLst>
          </p:cNvPr>
          <p:cNvSpPr>
            <a:spLocks noGrp="1"/>
          </p:cNvSpPr>
          <p:nvPr>
            <p:ph idx="1"/>
          </p:nvPr>
        </p:nvSpPr>
        <p:spPr>
          <a:xfrm>
            <a:off x="444549" y="2418252"/>
            <a:ext cx="8229600" cy="3790162"/>
          </a:xfrm>
        </p:spPr>
        <p:txBody>
          <a:bodyPr/>
          <a:lstStyle/>
          <a:p>
            <a:pPr marL="0" indent="0"/>
            <a:endParaRPr lang="de-DE" dirty="0"/>
          </a:p>
          <a:p>
            <a:pPr marL="342900" indent="-342900">
              <a:buFont typeface="Arial" panose="020B0604020202020204" pitchFamily="34" charset="0"/>
              <a:buChar char="•"/>
            </a:pPr>
            <a:r>
              <a:rPr lang="de-DE" dirty="0"/>
              <a:t>But, </a:t>
            </a:r>
            <a:r>
              <a:rPr lang="de-DE" dirty="0" err="1"/>
              <a:t>Bioenergy</a:t>
            </a:r>
            <a:r>
              <a:rPr lang="de-DE" dirty="0"/>
              <a:t> </a:t>
            </a:r>
            <a:r>
              <a:rPr lang="de-DE" dirty="0" err="1"/>
              <a:t>may</a:t>
            </a:r>
            <a:r>
              <a:rPr lang="de-DE" dirty="0"/>
              <a:t> </a:t>
            </a:r>
            <a:r>
              <a:rPr lang="de-DE" dirty="0" err="1"/>
              <a:t>compete</a:t>
            </a:r>
            <a:r>
              <a:rPr lang="de-DE" dirty="0"/>
              <a:t> </a:t>
            </a:r>
            <a:r>
              <a:rPr lang="de-DE" dirty="0" err="1"/>
              <a:t>with</a:t>
            </a:r>
            <a:r>
              <a:rPr lang="de-DE" dirty="0"/>
              <a:t> </a:t>
            </a:r>
            <a:r>
              <a:rPr lang="de-DE" dirty="0" err="1"/>
              <a:t>food</a:t>
            </a:r>
            <a:r>
              <a:rPr lang="de-DE" dirty="0"/>
              <a:t> / </a:t>
            </a:r>
            <a:r>
              <a:rPr lang="de-DE" dirty="0" err="1"/>
              <a:t>feed</a:t>
            </a:r>
            <a:r>
              <a:rPr lang="de-DE" dirty="0"/>
              <a:t> </a:t>
            </a:r>
            <a:r>
              <a:rPr lang="de-DE" dirty="0" err="1"/>
              <a:t>production</a:t>
            </a:r>
            <a:endParaRPr lang="de-DE" dirty="0"/>
          </a:p>
          <a:p>
            <a:pPr marL="0" indent="0"/>
            <a:endParaRPr lang="de-DE" dirty="0"/>
          </a:p>
          <a:p>
            <a:pPr marL="342900" indent="-342900">
              <a:buFont typeface="Arial" panose="020B0604020202020204" pitchFamily="34" charset="0"/>
              <a:buChar char="•"/>
            </a:pPr>
            <a:r>
              <a:rPr lang="de-DE" dirty="0" err="1"/>
              <a:t>Underutilised</a:t>
            </a:r>
            <a:r>
              <a:rPr lang="de-DE" dirty="0"/>
              <a:t> </a:t>
            </a:r>
            <a:r>
              <a:rPr lang="de-DE" dirty="0" err="1"/>
              <a:t>land</a:t>
            </a:r>
            <a:r>
              <a:rPr lang="de-DE" dirty="0"/>
              <a:t> </a:t>
            </a:r>
            <a:r>
              <a:rPr lang="de-DE" dirty="0" err="1"/>
              <a:t>offer</a:t>
            </a:r>
            <a:r>
              <a:rPr lang="de-DE" dirty="0"/>
              <a:t> an alternative </a:t>
            </a:r>
            <a:r>
              <a:rPr lang="de-DE" dirty="0" err="1"/>
              <a:t>to</a:t>
            </a:r>
            <a:r>
              <a:rPr lang="de-DE" dirty="0"/>
              <a:t> </a:t>
            </a:r>
            <a:r>
              <a:rPr lang="de-DE" dirty="0" err="1"/>
              <a:t>produce</a:t>
            </a:r>
            <a:r>
              <a:rPr lang="de-DE" dirty="0"/>
              <a:t> </a:t>
            </a:r>
            <a:r>
              <a:rPr lang="de-DE" dirty="0" err="1"/>
              <a:t>sustainable</a:t>
            </a:r>
            <a:r>
              <a:rPr lang="de-DE" dirty="0"/>
              <a:t> </a:t>
            </a:r>
            <a:r>
              <a:rPr lang="de-DE" dirty="0" err="1"/>
              <a:t>bioenergy</a:t>
            </a:r>
            <a:r>
              <a:rPr lang="de-DE" dirty="0"/>
              <a:t> </a:t>
            </a:r>
            <a:r>
              <a:rPr lang="de-DE" dirty="0" err="1"/>
              <a:t>without</a:t>
            </a:r>
            <a:r>
              <a:rPr lang="de-DE" dirty="0"/>
              <a:t> </a:t>
            </a:r>
            <a:r>
              <a:rPr lang="de-DE" dirty="0" err="1"/>
              <a:t>competing</a:t>
            </a:r>
            <a:r>
              <a:rPr lang="de-DE" dirty="0"/>
              <a:t> </a:t>
            </a:r>
            <a:r>
              <a:rPr lang="de-DE" dirty="0" err="1"/>
              <a:t>with</a:t>
            </a:r>
            <a:r>
              <a:rPr lang="de-DE" dirty="0"/>
              <a:t> </a:t>
            </a:r>
            <a:r>
              <a:rPr lang="de-DE" dirty="0" err="1"/>
              <a:t>food</a:t>
            </a:r>
            <a:r>
              <a:rPr lang="de-DE" dirty="0"/>
              <a:t> / </a:t>
            </a:r>
            <a:r>
              <a:rPr lang="de-DE" dirty="0" err="1"/>
              <a:t>feed</a:t>
            </a:r>
            <a:r>
              <a:rPr lang="de-DE" dirty="0"/>
              <a:t> </a:t>
            </a:r>
          </a:p>
          <a:p>
            <a:pPr marL="0" indent="0"/>
            <a:endParaRPr lang="de-DE" dirty="0"/>
          </a:p>
          <a:p>
            <a:pPr marL="342900" indent="-342900">
              <a:buFont typeface="Arial" panose="020B0604020202020204" pitchFamily="34" charset="0"/>
              <a:buChar char="•"/>
            </a:pPr>
            <a:r>
              <a:rPr lang="de-DE" dirty="0"/>
              <a:t>FORBIO </a:t>
            </a:r>
            <a:r>
              <a:rPr lang="de-DE" dirty="0" err="1"/>
              <a:t>demonstarted</a:t>
            </a:r>
            <a:r>
              <a:rPr lang="de-DE" dirty="0"/>
              <a:t> </a:t>
            </a:r>
            <a:r>
              <a:rPr lang="de-DE" dirty="0" err="1"/>
              <a:t>the</a:t>
            </a:r>
            <a:r>
              <a:rPr lang="de-DE" dirty="0"/>
              <a:t> </a:t>
            </a:r>
            <a:r>
              <a:rPr lang="de-DE" dirty="0" err="1"/>
              <a:t>viability</a:t>
            </a:r>
            <a:r>
              <a:rPr lang="de-DE" dirty="0"/>
              <a:t> </a:t>
            </a:r>
            <a:r>
              <a:rPr lang="de-DE" dirty="0" err="1"/>
              <a:t>of</a:t>
            </a:r>
            <a:r>
              <a:rPr lang="de-DE" dirty="0"/>
              <a:t> </a:t>
            </a:r>
            <a:r>
              <a:rPr lang="de-DE" dirty="0" err="1"/>
              <a:t>using</a:t>
            </a:r>
            <a:r>
              <a:rPr lang="de-DE" dirty="0"/>
              <a:t> </a:t>
            </a:r>
            <a:r>
              <a:rPr lang="de-DE" dirty="0" err="1"/>
              <a:t>these</a:t>
            </a:r>
            <a:r>
              <a:rPr lang="de-DE" dirty="0"/>
              <a:t> </a:t>
            </a:r>
            <a:r>
              <a:rPr lang="de-DE" dirty="0" err="1"/>
              <a:t>lands</a:t>
            </a:r>
            <a:r>
              <a:rPr lang="de-DE" dirty="0"/>
              <a:t> </a:t>
            </a:r>
            <a:r>
              <a:rPr lang="de-DE" dirty="0" err="1"/>
              <a:t>for</a:t>
            </a:r>
            <a:r>
              <a:rPr lang="de-DE" dirty="0"/>
              <a:t> </a:t>
            </a:r>
            <a:r>
              <a:rPr lang="de-DE" dirty="0" err="1"/>
              <a:t>sustainable</a:t>
            </a:r>
            <a:r>
              <a:rPr lang="de-DE" dirty="0"/>
              <a:t> </a:t>
            </a:r>
            <a:r>
              <a:rPr lang="de-DE" dirty="0" err="1"/>
              <a:t>bioenergy</a:t>
            </a:r>
            <a:r>
              <a:rPr lang="de-DE" dirty="0"/>
              <a:t> </a:t>
            </a:r>
            <a:r>
              <a:rPr lang="de-DE" dirty="0" err="1"/>
              <a:t>production</a:t>
            </a:r>
            <a:endParaRPr lang="en-US" dirty="0"/>
          </a:p>
        </p:txBody>
      </p:sp>
      <p:pic>
        <p:nvPicPr>
          <p:cNvPr id="7" name="Grafik 6">
            <a:extLst>
              <a:ext uri="{FF2B5EF4-FFF2-40B4-BE49-F238E27FC236}">
                <a16:creationId xmlns:a16="http://schemas.microsoft.com/office/drawing/2014/main" id="{D4042B6C-F4FD-455F-994F-61717304F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0" y="1273696"/>
            <a:ext cx="2857500" cy="1219200"/>
          </a:xfrm>
          <a:prstGeom prst="rect">
            <a:avLst/>
          </a:prstGeom>
        </p:spPr>
      </p:pic>
    </p:spTree>
    <p:extLst>
      <p:ext uri="{BB962C8B-B14F-4D97-AF65-F5344CB8AC3E}">
        <p14:creationId xmlns:p14="http://schemas.microsoft.com/office/powerpoint/2010/main" val="328514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ctr"/>
            <a:r>
              <a:rPr lang="de-DE" dirty="0"/>
              <a:t>FORBIO </a:t>
            </a:r>
            <a:r>
              <a:rPr lang="de-DE" dirty="0" err="1"/>
              <a:t>objectives</a:t>
            </a:r>
            <a:endParaRPr lang="hu-HU" dirty="0"/>
          </a:p>
        </p:txBody>
      </p:sp>
      <p:sp>
        <p:nvSpPr>
          <p:cNvPr id="3" name="Tartalom helye 2"/>
          <p:cNvSpPr>
            <a:spLocks noGrp="1"/>
          </p:cNvSpPr>
          <p:nvPr>
            <p:ph idx="1"/>
          </p:nvPr>
        </p:nvSpPr>
        <p:spPr>
          <a:xfrm>
            <a:off x="457200" y="1340768"/>
            <a:ext cx="5698976" cy="4785395"/>
          </a:xfrm>
        </p:spPr>
        <p:txBody>
          <a:bodyPr>
            <a:normAutofit/>
          </a:bodyPr>
          <a:lstStyle/>
          <a:p>
            <a:pPr marL="285750" indent="-285750">
              <a:buFont typeface="Wingdings" panose="05000000000000000000" pitchFamily="2" charset="2"/>
              <a:buChar char="ü"/>
            </a:pPr>
            <a:r>
              <a:rPr lang="en-US" sz="1600" dirty="0"/>
              <a:t>Identify social, economic, environmental and governance-related </a:t>
            </a:r>
            <a:r>
              <a:rPr lang="en-US" sz="1600" b="1" dirty="0"/>
              <a:t>opportunities and challenges</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Evaluate </a:t>
            </a:r>
            <a:r>
              <a:rPr lang="en-US" sz="1600" b="1" dirty="0"/>
              <a:t>agronomic and techno-economic potential</a:t>
            </a:r>
            <a:r>
              <a:rPr lang="en-US" sz="1600" dirty="0"/>
              <a:t> of the selected bioenergy value chains </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Assess environmental, social and economic </a:t>
            </a:r>
            <a:r>
              <a:rPr lang="en-US" sz="1600" b="1" dirty="0"/>
              <a:t>sustainability </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dirty="0"/>
              <a:t>Analyse economic and non-economic </a:t>
            </a:r>
            <a:r>
              <a:rPr lang="en-US" sz="1600" b="1" dirty="0"/>
              <a:t>barriers to the market uptake </a:t>
            </a:r>
          </a:p>
          <a:p>
            <a:pPr marL="0" indent="0"/>
            <a:endParaRPr lang="en-US" sz="1600" b="1" dirty="0"/>
          </a:p>
          <a:p>
            <a:pPr marL="285750" indent="-285750">
              <a:buFont typeface="Wingdings" panose="05000000000000000000" pitchFamily="2" charset="2"/>
              <a:buChar char="ü"/>
            </a:pPr>
            <a:r>
              <a:rPr lang="en-US" sz="1600" b="1" dirty="0"/>
              <a:t>Encourage </a:t>
            </a:r>
            <a:r>
              <a:rPr lang="en-US" sz="1600" dirty="0"/>
              <a:t>European </a:t>
            </a:r>
            <a:r>
              <a:rPr lang="en-US" sz="1600" b="1" dirty="0"/>
              <a:t>farmers </a:t>
            </a:r>
            <a:r>
              <a:rPr lang="en-US" sz="1600" dirty="0"/>
              <a:t>to produce sustainable biomass feedstock </a:t>
            </a:r>
          </a:p>
          <a:p>
            <a:pPr marL="285750" indent="-285750">
              <a:buFont typeface="Wingdings" panose="05000000000000000000" pitchFamily="2" charset="2"/>
              <a:buChar char="ü"/>
            </a:pPr>
            <a:endParaRPr lang="en-US" sz="1600" dirty="0"/>
          </a:p>
          <a:p>
            <a:pPr marL="285750" indent="-285750">
              <a:buFont typeface="Wingdings" panose="05000000000000000000" pitchFamily="2" charset="2"/>
              <a:buChar char="ü"/>
            </a:pPr>
            <a:r>
              <a:rPr lang="en-US" sz="1600" b="1" dirty="0"/>
              <a:t>Build capacity </a:t>
            </a:r>
            <a:r>
              <a:rPr lang="en-US" sz="1600" dirty="0"/>
              <a:t>of stakeholders for setting up sustainable bioenergy supply chains </a:t>
            </a:r>
          </a:p>
          <a:p>
            <a:pPr marL="0" indent="0"/>
            <a:endParaRPr lang="de-DE" sz="1800" dirty="0"/>
          </a:p>
          <a:p>
            <a:pPr marL="457200" indent="-457200">
              <a:buFont typeface="+mj-lt"/>
              <a:buAutoNum type="arabicPeriod"/>
            </a:pPr>
            <a:endParaRPr lang="de-DE" dirty="0"/>
          </a:p>
          <a:p>
            <a:pPr marL="457200" indent="-457200">
              <a:buFont typeface="+mj-lt"/>
              <a:buAutoNum type="arabicPeriod"/>
            </a:pPr>
            <a:endParaRPr lang="hu-HU" dirty="0"/>
          </a:p>
        </p:txBody>
      </p:sp>
      <p:pic>
        <p:nvPicPr>
          <p:cNvPr id="4" name="Picture 2">
            <a:extLst>
              <a:ext uri="{FF2B5EF4-FFF2-40B4-BE49-F238E27FC236}">
                <a16:creationId xmlns:a16="http://schemas.microsoft.com/office/drawing/2014/main" id="{CE1BB78C-2FA5-4F9B-B959-845D11BC70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6026" y="1439759"/>
            <a:ext cx="3087436" cy="335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8832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482CCD-6480-42BC-9C70-32E0E967B08B}"/>
              </a:ext>
            </a:extLst>
          </p:cNvPr>
          <p:cNvSpPr>
            <a:spLocks noGrp="1"/>
          </p:cNvSpPr>
          <p:nvPr>
            <p:ph type="title"/>
          </p:nvPr>
        </p:nvSpPr>
        <p:spPr/>
        <p:txBody>
          <a:bodyPr/>
          <a:lstStyle/>
          <a:p>
            <a:r>
              <a:rPr lang="de-DE" dirty="0"/>
              <a:t>Profile</a:t>
            </a:r>
            <a:endParaRPr lang="en-US" dirty="0"/>
          </a:p>
        </p:txBody>
      </p:sp>
      <p:sp>
        <p:nvSpPr>
          <p:cNvPr id="3" name="Inhaltsplatzhalter 2">
            <a:extLst>
              <a:ext uri="{FF2B5EF4-FFF2-40B4-BE49-F238E27FC236}">
                <a16:creationId xmlns:a16="http://schemas.microsoft.com/office/drawing/2014/main" id="{ECC2C0F9-EA37-4FD9-AA24-A67B0C51608A}"/>
              </a:ext>
            </a:extLst>
          </p:cNvPr>
          <p:cNvSpPr>
            <a:spLocks noGrp="1"/>
          </p:cNvSpPr>
          <p:nvPr>
            <p:ph idx="1"/>
          </p:nvPr>
        </p:nvSpPr>
        <p:spPr/>
        <p:txBody>
          <a:bodyPr/>
          <a:lstStyle/>
          <a:p>
            <a:r>
              <a:rPr lang="de-DE" dirty="0"/>
              <a:t>Project </a:t>
            </a:r>
            <a:r>
              <a:rPr lang="de-DE" dirty="0" err="1"/>
              <a:t>duration</a:t>
            </a:r>
            <a:r>
              <a:rPr lang="de-DE" dirty="0"/>
              <a:t>: </a:t>
            </a:r>
            <a:r>
              <a:rPr lang="de-DE" dirty="0" err="1"/>
              <a:t>January</a:t>
            </a:r>
            <a:r>
              <a:rPr lang="de-DE" dirty="0"/>
              <a:t> 2016 – </a:t>
            </a:r>
            <a:r>
              <a:rPr lang="de-DE" dirty="0" err="1"/>
              <a:t>December</a:t>
            </a:r>
            <a:r>
              <a:rPr lang="de-DE" dirty="0"/>
              <a:t> 2018</a:t>
            </a:r>
          </a:p>
          <a:p>
            <a:r>
              <a:rPr lang="de-DE" dirty="0" err="1"/>
              <a:t>Funded</a:t>
            </a:r>
            <a:r>
              <a:rPr lang="de-DE" dirty="0"/>
              <a:t> </a:t>
            </a:r>
            <a:r>
              <a:rPr lang="de-DE" dirty="0" err="1"/>
              <a:t>by</a:t>
            </a:r>
            <a:r>
              <a:rPr lang="de-DE" dirty="0"/>
              <a:t> </a:t>
            </a:r>
            <a:r>
              <a:rPr lang="de-DE" dirty="0" err="1"/>
              <a:t>the</a:t>
            </a:r>
            <a:r>
              <a:rPr lang="de-DE" dirty="0"/>
              <a:t> EU H2020 </a:t>
            </a:r>
            <a:r>
              <a:rPr lang="de-DE" dirty="0" err="1"/>
              <a:t>under</a:t>
            </a:r>
            <a:r>
              <a:rPr lang="de-DE" dirty="0"/>
              <a:t> </a:t>
            </a:r>
            <a:r>
              <a:rPr lang="de-DE" dirty="0" err="1"/>
              <a:t>the</a:t>
            </a:r>
            <a:r>
              <a:rPr lang="de-DE" dirty="0"/>
              <a:t> </a:t>
            </a:r>
            <a:r>
              <a:rPr lang="de-DE" dirty="0" err="1"/>
              <a:t>call</a:t>
            </a:r>
            <a:r>
              <a:rPr lang="de-DE" dirty="0"/>
              <a:t> H2020-LCE-2015-3</a:t>
            </a:r>
          </a:p>
          <a:p>
            <a:r>
              <a:rPr lang="de-DE" dirty="0" err="1"/>
              <a:t>Estimated</a:t>
            </a:r>
            <a:r>
              <a:rPr lang="de-DE" dirty="0"/>
              <a:t> </a:t>
            </a:r>
            <a:r>
              <a:rPr lang="de-DE" dirty="0" err="1"/>
              <a:t>project</a:t>
            </a:r>
            <a:r>
              <a:rPr lang="de-DE" dirty="0"/>
              <a:t> </a:t>
            </a:r>
            <a:r>
              <a:rPr lang="de-DE" dirty="0" err="1"/>
              <a:t>cost</a:t>
            </a:r>
            <a:r>
              <a:rPr lang="de-DE" dirty="0"/>
              <a:t>: 1,941,581 €</a:t>
            </a:r>
          </a:p>
          <a:p>
            <a:r>
              <a:rPr lang="de-DE" dirty="0" err="1"/>
              <a:t>Coordinator</a:t>
            </a:r>
            <a:r>
              <a:rPr lang="de-DE" dirty="0"/>
              <a:t>: WIP </a:t>
            </a:r>
            <a:r>
              <a:rPr lang="de-DE" dirty="0" err="1"/>
              <a:t>Renewable</a:t>
            </a:r>
            <a:r>
              <a:rPr lang="de-DE" dirty="0"/>
              <a:t> </a:t>
            </a:r>
            <a:r>
              <a:rPr lang="de-DE" dirty="0" err="1"/>
              <a:t>Energies</a:t>
            </a:r>
            <a:r>
              <a:rPr lang="de-DE" dirty="0"/>
              <a:t> &amp; GEONARDO</a:t>
            </a:r>
            <a:endParaRPr lang="en-US" dirty="0"/>
          </a:p>
        </p:txBody>
      </p:sp>
      <p:pic>
        <p:nvPicPr>
          <p:cNvPr id="4" name="Grafik 3">
            <a:extLst>
              <a:ext uri="{FF2B5EF4-FFF2-40B4-BE49-F238E27FC236}">
                <a16:creationId xmlns:a16="http://schemas.microsoft.com/office/drawing/2014/main" id="{52C6CEF9-F022-4F41-BC61-94326F501F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293096"/>
            <a:ext cx="1404384" cy="680001"/>
          </a:xfrm>
          <a:prstGeom prst="rect">
            <a:avLst/>
          </a:prstGeom>
        </p:spPr>
      </p:pic>
      <p:pic>
        <p:nvPicPr>
          <p:cNvPr id="6" name="Grafik 5">
            <a:extLst>
              <a:ext uri="{FF2B5EF4-FFF2-40B4-BE49-F238E27FC236}">
                <a16:creationId xmlns:a16="http://schemas.microsoft.com/office/drawing/2014/main" id="{377B35C7-C412-4241-A153-C3FC32A3A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4221088"/>
            <a:ext cx="2922632" cy="680001"/>
          </a:xfrm>
          <a:prstGeom prst="rect">
            <a:avLst/>
          </a:prstGeom>
        </p:spPr>
      </p:pic>
      <p:pic>
        <p:nvPicPr>
          <p:cNvPr id="8" name="Grafik 7">
            <a:extLst>
              <a:ext uri="{FF2B5EF4-FFF2-40B4-BE49-F238E27FC236}">
                <a16:creationId xmlns:a16="http://schemas.microsoft.com/office/drawing/2014/main" id="{509C45ED-A6D5-4BE0-A35C-A101714E28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816" y="4149988"/>
            <a:ext cx="2392680" cy="966216"/>
          </a:xfrm>
          <a:prstGeom prst="rect">
            <a:avLst/>
          </a:prstGeom>
        </p:spPr>
      </p:pic>
    </p:spTree>
    <p:extLst>
      <p:ext uri="{BB962C8B-B14F-4D97-AF65-F5344CB8AC3E}">
        <p14:creationId xmlns:p14="http://schemas.microsoft.com/office/powerpoint/2010/main" val="4068635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779265"/>
            <a:ext cx="8229600" cy="857250"/>
          </a:xfrm>
        </p:spPr>
        <p:txBody>
          <a:bodyPr>
            <a:normAutofit/>
          </a:bodyPr>
          <a:lstStyle/>
          <a:p>
            <a:pPr algn="ctr"/>
            <a:r>
              <a:rPr lang="de-DE" dirty="0"/>
              <a:t>Project </a:t>
            </a:r>
            <a:r>
              <a:rPr lang="de-DE" dirty="0" err="1"/>
              <a:t>Consortium</a:t>
            </a:r>
            <a:endParaRPr lang="hu-HU" dirty="0"/>
          </a:p>
        </p:txBody>
      </p:sp>
      <p:pic>
        <p:nvPicPr>
          <p:cNvPr id="7" name="Grafik 6">
            <a:extLst>
              <a:ext uri="{FF2B5EF4-FFF2-40B4-BE49-F238E27FC236}">
                <a16:creationId xmlns:a16="http://schemas.microsoft.com/office/drawing/2014/main" id="{06F3D815-940F-4B1B-BE84-7F76B13D42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619" y="2499899"/>
            <a:ext cx="1700563" cy="686724"/>
          </a:xfrm>
          <a:prstGeom prst="rect">
            <a:avLst/>
          </a:prstGeom>
        </p:spPr>
      </p:pic>
      <p:pic>
        <p:nvPicPr>
          <p:cNvPr id="10" name="Grafik 9">
            <a:extLst>
              <a:ext uri="{FF2B5EF4-FFF2-40B4-BE49-F238E27FC236}">
                <a16:creationId xmlns:a16="http://schemas.microsoft.com/office/drawing/2014/main" id="{3893B965-70A6-4B47-8E4A-18B1DD77B2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379" y="3238074"/>
            <a:ext cx="1450746" cy="370128"/>
          </a:xfrm>
          <a:prstGeom prst="rect">
            <a:avLst/>
          </a:prstGeom>
        </p:spPr>
      </p:pic>
      <p:pic>
        <p:nvPicPr>
          <p:cNvPr id="12" name="Grafik 11">
            <a:extLst>
              <a:ext uri="{FF2B5EF4-FFF2-40B4-BE49-F238E27FC236}">
                <a16:creationId xmlns:a16="http://schemas.microsoft.com/office/drawing/2014/main" id="{42C896CC-AB4D-4101-ACFE-05484E25C4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8852" y="3812215"/>
            <a:ext cx="820015" cy="447576"/>
          </a:xfrm>
          <a:prstGeom prst="rect">
            <a:avLst/>
          </a:prstGeom>
        </p:spPr>
      </p:pic>
      <p:pic>
        <p:nvPicPr>
          <p:cNvPr id="14" name="Grafik 13">
            <a:extLst>
              <a:ext uri="{FF2B5EF4-FFF2-40B4-BE49-F238E27FC236}">
                <a16:creationId xmlns:a16="http://schemas.microsoft.com/office/drawing/2014/main" id="{6E919AB7-96F9-4489-8049-B28EF8E0D6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1" y="4424227"/>
            <a:ext cx="1008345" cy="484109"/>
          </a:xfrm>
          <a:prstGeom prst="rect">
            <a:avLst/>
          </a:prstGeom>
        </p:spPr>
      </p:pic>
      <p:pic>
        <p:nvPicPr>
          <p:cNvPr id="16" name="Grafik 15">
            <a:extLst>
              <a:ext uri="{FF2B5EF4-FFF2-40B4-BE49-F238E27FC236}">
                <a16:creationId xmlns:a16="http://schemas.microsoft.com/office/drawing/2014/main" id="{6856410E-7954-4D32-AAFD-922C6D2FF04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378" y="4907257"/>
            <a:ext cx="1196902" cy="536307"/>
          </a:xfrm>
          <a:prstGeom prst="rect">
            <a:avLst/>
          </a:prstGeom>
        </p:spPr>
      </p:pic>
      <p:pic>
        <p:nvPicPr>
          <p:cNvPr id="18" name="Grafik 17">
            <a:extLst>
              <a:ext uri="{FF2B5EF4-FFF2-40B4-BE49-F238E27FC236}">
                <a16:creationId xmlns:a16="http://schemas.microsoft.com/office/drawing/2014/main" id="{CFE4D281-7803-4837-9658-05487E4327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72942" y="1813139"/>
            <a:ext cx="495337" cy="743442"/>
          </a:xfrm>
          <a:prstGeom prst="rect">
            <a:avLst/>
          </a:prstGeom>
        </p:spPr>
      </p:pic>
      <p:pic>
        <p:nvPicPr>
          <p:cNvPr id="20" name="Grafik 19">
            <a:extLst>
              <a:ext uri="{FF2B5EF4-FFF2-40B4-BE49-F238E27FC236}">
                <a16:creationId xmlns:a16="http://schemas.microsoft.com/office/drawing/2014/main" id="{11EB9DC2-6A67-4AE7-AC05-C256B532FA1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95158" y="2678293"/>
            <a:ext cx="562472" cy="279374"/>
          </a:xfrm>
          <a:prstGeom prst="rect">
            <a:avLst/>
          </a:prstGeom>
        </p:spPr>
      </p:pic>
      <p:pic>
        <p:nvPicPr>
          <p:cNvPr id="22" name="Grafik 21">
            <a:extLst>
              <a:ext uri="{FF2B5EF4-FFF2-40B4-BE49-F238E27FC236}">
                <a16:creationId xmlns:a16="http://schemas.microsoft.com/office/drawing/2014/main" id="{25B89414-FF6B-48E5-A4DF-BA3DF73CA3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48268" y="3201793"/>
            <a:ext cx="641131" cy="453617"/>
          </a:xfrm>
          <a:prstGeom prst="rect">
            <a:avLst/>
          </a:prstGeom>
        </p:spPr>
      </p:pic>
      <p:pic>
        <p:nvPicPr>
          <p:cNvPr id="24" name="Grafik 23">
            <a:extLst>
              <a:ext uri="{FF2B5EF4-FFF2-40B4-BE49-F238E27FC236}">
                <a16:creationId xmlns:a16="http://schemas.microsoft.com/office/drawing/2014/main" id="{E7C2F9AA-0143-4960-A912-AE4176DD81F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26183" y="3849480"/>
            <a:ext cx="442096" cy="323520"/>
          </a:xfrm>
          <a:prstGeom prst="rect">
            <a:avLst/>
          </a:prstGeom>
        </p:spPr>
      </p:pic>
      <p:pic>
        <p:nvPicPr>
          <p:cNvPr id="26" name="Grafik 25">
            <a:extLst>
              <a:ext uri="{FF2B5EF4-FFF2-40B4-BE49-F238E27FC236}">
                <a16:creationId xmlns:a16="http://schemas.microsoft.com/office/drawing/2014/main" id="{510976C8-DA48-4244-9A3B-9A7444C2F3E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4895"/>
          <a:stretch/>
        </p:blipFill>
        <p:spPr>
          <a:xfrm>
            <a:off x="5448268" y="4357845"/>
            <a:ext cx="820016" cy="453617"/>
          </a:xfrm>
          <a:prstGeom prst="rect">
            <a:avLst/>
          </a:prstGeom>
        </p:spPr>
      </p:pic>
      <p:pic>
        <p:nvPicPr>
          <p:cNvPr id="28" name="Grafik 27">
            <a:extLst>
              <a:ext uri="{FF2B5EF4-FFF2-40B4-BE49-F238E27FC236}">
                <a16:creationId xmlns:a16="http://schemas.microsoft.com/office/drawing/2014/main" id="{6AE66776-3C41-4216-A562-B5E7A1FC07C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14773" y="4894219"/>
            <a:ext cx="442857" cy="533333"/>
          </a:xfrm>
          <a:prstGeom prst="rect">
            <a:avLst/>
          </a:prstGeom>
        </p:spPr>
      </p:pic>
      <p:sp>
        <p:nvSpPr>
          <p:cNvPr id="29" name="Cím 1">
            <a:extLst>
              <a:ext uri="{FF2B5EF4-FFF2-40B4-BE49-F238E27FC236}">
                <a16:creationId xmlns:a16="http://schemas.microsoft.com/office/drawing/2014/main" id="{3FE8D54A-8D6C-42C7-BFDC-315CF9DBC935}"/>
              </a:ext>
            </a:extLst>
          </p:cNvPr>
          <p:cNvSpPr txBox="1">
            <a:spLocks/>
          </p:cNvSpPr>
          <p:nvPr/>
        </p:nvSpPr>
        <p:spPr>
          <a:xfrm>
            <a:off x="1972183" y="1942953"/>
            <a:ext cx="2988125"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WIP </a:t>
            </a:r>
            <a:r>
              <a:rPr lang="de-DE" sz="900" b="1" dirty="0" err="1">
                <a:solidFill>
                  <a:schemeClr val="tx1"/>
                </a:solidFill>
              </a:rPr>
              <a:t>Renewable</a:t>
            </a:r>
            <a:r>
              <a:rPr lang="de-DE" sz="900" b="1" dirty="0">
                <a:solidFill>
                  <a:schemeClr val="tx1"/>
                </a:solidFill>
              </a:rPr>
              <a:t> </a:t>
            </a:r>
            <a:r>
              <a:rPr lang="de-DE" sz="900" b="1" dirty="0" err="1">
                <a:solidFill>
                  <a:schemeClr val="tx1"/>
                </a:solidFill>
              </a:rPr>
              <a:t>Energies</a:t>
            </a:r>
            <a:br>
              <a:rPr lang="de-DE" sz="900" dirty="0">
                <a:solidFill>
                  <a:schemeClr val="tx1"/>
                </a:solidFill>
              </a:rPr>
            </a:br>
            <a:r>
              <a:rPr lang="de-DE" sz="900" dirty="0">
                <a:solidFill>
                  <a:schemeClr val="tx1"/>
                </a:solidFill>
              </a:rPr>
              <a:t>Contact: Rainer Janssen, Cosette Khawaja, Dominik Rutz</a:t>
            </a:r>
          </a:p>
        </p:txBody>
      </p:sp>
      <p:sp>
        <p:nvSpPr>
          <p:cNvPr id="30" name="Cím 1">
            <a:extLst>
              <a:ext uri="{FF2B5EF4-FFF2-40B4-BE49-F238E27FC236}">
                <a16:creationId xmlns:a16="http://schemas.microsoft.com/office/drawing/2014/main" id="{4105E7B0-6FEA-4D86-BD07-C33D060064C8}"/>
              </a:ext>
            </a:extLst>
          </p:cNvPr>
          <p:cNvSpPr txBox="1">
            <a:spLocks/>
          </p:cNvSpPr>
          <p:nvPr/>
        </p:nvSpPr>
        <p:spPr>
          <a:xfrm>
            <a:off x="1972182" y="2586322"/>
            <a:ext cx="2724526"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Food and </a:t>
            </a:r>
            <a:r>
              <a:rPr lang="de-DE" sz="900" b="1" dirty="0" err="1">
                <a:solidFill>
                  <a:schemeClr val="tx1"/>
                </a:solidFill>
              </a:rPr>
              <a:t>Agriculture</a:t>
            </a:r>
            <a:r>
              <a:rPr lang="de-DE" sz="900" b="1" dirty="0">
                <a:solidFill>
                  <a:schemeClr val="tx1"/>
                </a:solidFill>
              </a:rPr>
              <a:t> Organisation </a:t>
            </a:r>
            <a:r>
              <a:rPr lang="de-DE" sz="900" b="1" dirty="0" err="1">
                <a:solidFill>
                  <a:schemeClr val="tx1"/>
                </a:solidFill>
              </a:rPr>
              <a:t>of</a:t>
            </a:r>
            <a:r>
              <a:rPr lang="de-DE" sz="900" b="1" dirty="0">
                <a:solidFill>
                  <a:schemeClr val="tx1"/>
                </a:solidFill>
              </a:rPr>
              <a:t> </a:t>
            </a:r>
            <a:r>
              <a:rPr lang="de-DE" sz="900" b="1" dirty="0" err="1">
                <a:solidFill>
                  <a:schemeClr val="tx1"/>
                </a:solidFill>
              </a:rPr>
              <a:t>the</a:t>
            </a:r>
            <a:r>
              <a:rPr lang="de-DE" sz="900" b="1" dirty="0">
                <a:solidFill>
                  <a:schemeClr val="tx1"/>
                </a:solidFill>
              </a:rPr>
              <a:t> United </a:t>
            </a:r>
            <a:r>
              <a:rPr lang="de-DE" sz="900" b="1" dirty="0" err="1">
                <a:solidFill>
                  <a:schemeClr val="tx1"/>
                </a:solidFill>
              </a:rPr>
              <a:t>Nations</a:t>
            </a:r>
            <a:br>
              <a:rPr lang="de-DE" sz="900" dirty="0">
                <a:solidFill>
                  <a:schemeClr val="tx1"/>
                </a:solidFill>
              </a:rPr>
            </a:br>
            <a:r>
              <a:rPr lang="de-DE" sz="900" dirty="0">
                <a:solidFill>
                  <a:schemeClr val="tx1"/>
                </a:solidFill>
              </a:rPr>
              <a:t>Contact: Marco Colangeli, Lorenzo </a:t>
            </a:r>
            <a:r>
              <a:rPr lang="de-DE" sz="900" dirty="0" err="1">
                <a:solidFill>
                  <a:schemeClr val="tx1"/>
                </a:solidFill>
              </a:rPr>
              <a:t>Taverno</a:t>
            </a:r>
            <a:endParaRPr lang="de-DE" sz="900" dirty="0">
              <a:solidFill>
                <a:schemeClr val="tx1"/>
              </a:solidFill>
            </a:endParaRPr>
          </a:p>
        </p:txBody>
      </p:sp>
      <p:sp>
        <p:nvSpPr>
          <p:cNvPr id="31" name="Cím 1">
            <a:extLst>
              <a:ext uri="{FF2B5EF4-FFF2-40B4-BE49-F238E27FC236}">
                <a16:creationId xmlns:a16="http://schemas.microsoft.com/office/drawing/2014/main" id="{C9031500-177A-4348-B937-42C1FE5AAD9D}"/>
              </a:ext>
            </a:extLst>
          </p:cNvPr>
          <p:cNvSpPr txBox="1">
            <a:spLocks/>
          </p:cNvSpPr>
          <p:nvPr/>
        </p:nvSpPr>
        <p:spPr>
          <a:xfrm>
            <a:off x="1972182" y="3224561"/>
            <a:ext cx="2771504"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err="1">
                <a:solidFill>
                  <a:schemeClr val="tx1"/>
                </a:solidFill>
              </a:rPr>
              <a:t>Geonardo</a:t>
            </a:r>
            <a:r>
              <a:rPr lang="de-DE" sz="900" b="1" dirty="0">
                <a:solidFill>
                  <a:schemeClr val="tx1"/>
                </a:solidFill>
              </a:rPr>
              <a:t> Environmental Technologies Ltd.</a:t>
            </a:r>
            <a:br>
              <a:rPr lang="de-DE" sz="900" dirty="0">
                <a:solidFill>
                  <a:schemeClr val="tx1"/>
                </a:solidFill>
              </a:rPr>
            </a:br>
            <a:r>
              <a:rPr lang="de-DE" sz="900" dirty="0">
                <a:solidFill>
                  <a:schemeClr val="tx1"/>
                </a:solidFill>
              </a:rPr>
              <a:t>Contact: Ömer Ceylan, Peter Gyuris, Attila </a:t>
            </a:r>
            <a:r>
              <a:rPr lang="de-DE" sz="900" dirty="0" err="1">
                <a:solidFill>
                  <a:schemeClr val="tx1"/>
                </a:solidFill>
              </a:rPr>
              <a:t>Udersky</a:t>
            </a:r>
            <a:endParaRPr lang="de-DE" sz="900" dirty="0">
              <a:solidFill>
                <a:schemeClr val="tx1"/>
              </a:solidFill>
            </a:endParaRPr>
          </a:p>
        </p:txBody>
      </p:sp>
      <p:sp>
        <p:nvSpPr>
          <p:cNvPr id="32" name="Cím 1">
            <a:extLst>
              <a:ext uri="{FF2B5EF4-FFF2-40B4-BE49-F238E27FC236}">
                <a16:creationId xmlns:a16="http://schemas.microsoft.com/office/drawing/2014/main" id="{2574405E-9426-433A-ACFF-6FF24AF9EA74}"/>
              </a:ext>
            </a:extLst>
          </p:cNvPr>
          <p:cNvSpPr txBox="1">
            <a:spLocks/>
          </p:cNvSpPr>
          <p:nvPr/>
        </p:nvSpPr>
        <p:spPr>
          <a:xfrm>
            <a:off x="1972182" y="3838594"/>
            <a:ext cx="3251172"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err="1">
                <a:solidFill>
                  <a:schemeClr val="tx1"/>
                </a:solidFill>
              </a:rPr>
              <a:t>Consiglio</a:t>
            </a:r>
            <a:r>
              <a:rPr lang="de-DE" sz="900" b="1" dirty="0">
                <a:solidFill>
                  <a:schemeClr val="tx1"/>
                </a:solidFill>
              </a:rPr>
              <a:t> per la </a:t>
            </a:r>
            <a:r>
              <a:rPr lang="de-DE" sz="900" b="1" dirty="0" err="1">
                <a:solidFill>
                  <a:schemeClr val="tx1"/>
                </a:solidFill>
              </a:rPr>
              <a:t>Ricerca</a:t>
            </a:r>
            <a:r>
              <a:rPr lang="de-DE" sz="900" b="1" dirty="0">
                <a:solidFill>
                  <a:schemeClr val="tx1"/>
                </a:solidFill>
              </a:rPr>
              <a:t> in </a:t>
            </a:r>
            <a:r>
              <a:rPr lang="de-DE" sz="900" b="1" dirty="0" err="1">
                <a:solidFill>
                  <a:schemeClr val="tx1"/>
                </a:solidFill>
              </a:rPr>
              <a:t>Agricoltura</a:t>
            </a:r>
            <a:r>
              <a:rPr lang="de-DE" sz="900" b="1" dirty="0">
                <a:solidFill>
                  <a:schemeClr val="tx1"/>
                </a:solidFill>
              </a:rPr>
              <a:t> e </a:t>
            </a:r>
            <a:r>
              <a:rPr lang="de-DE" sz="900" b="1" dirty="0" err="1">
                <a:solidFill>
                  <a:schemeClr val="tx1"/>
                </a:solidFill>
              </a:rPr>
              <a:t>l‘Analisi</a:t>
            </a:r>
            <a:r>
              <a:rPr lang="de-DE" sz="900" b="1" dirty="0">
                <a:solidFill>
                  <a:schemeClr val="tx1"/>
                </a:solidFill>
              </a:rPr>
              <a:t> </a:t>
            </a:r>
            <a:r>
              <a:rPr lang="de-DE" sz="900" b="1" dirty="0" err="1">
                <a:solidFill>
                  <a:schemeClr val="tx1"/>
                </a:solidFill>
              </a:rPr>
              <a:t>dell‘Economia</a:t>
            </a:r>
            <a:r>
              <a:rPr lang="de-DE" sz="900" b="1" dirty="0">
                <a:solidFill>
                  <a:schemeClr val="tx1"/>
                </a:solidFill>
              </a:rPr>
              <a:t> </a:t>
            </a:r>
            <a:r>
              <a:rPr lang="de-DE" sz="900" b="1" dirty="0" err="1">
                <a:solidFill>
                  <a:schemeClr val="tx1"/>
                </a:solidFill>
              </a:rPr>
              <a:t>Agraria</a:t>
            </a:r>
            <a:br>
              <a:rPr lang="de-DE" sz="900" dirty="0">
                <a:solidFill>
                  <a:schemeClr val="tx1"/>
                </a:solidFill>
              </a:rPr>
            </a:br>
            <a:r>
              <a:rPr lang="de-DE" sz="900" dirty="0">
                <a:solidFill>
                  <a:schemeClr val="tx1"/>
                </a:solidFill>
              </a:rPr>
              <a:t>Contact: Guido Bonati</a:t>
            </a:r>
          </a:p>
        </p:txBody>
      </p:sp>
      <p:sp>
        <p:nvSpPr>
          <p:cNvPr id="33" name="Cím 1">
            <a:extLst>
              <a:ext uri="{FF2B5EF4-FFF2-40B4-BE49-F238E27FC236}">
                <a16:creationId xmlns:a16="http://schemas.microsoft.com/office/drawing/2014/main" id="{C8DD5785-0C20-48E4-A7EE-03D0B960006F}"/>
              </a:ext>
            </a:extLst>
          </p:cNvPr>
          <p:cNvSpPr txBox="1">
            <a:spLocks/>
          </p:cNvSpPr>
          <p:nvPr/>
        </p:nvSpPr>
        <p:spPr>
          <a:xfrm>
            <a:off x="1972182" y="4420092"/>
            <a:ext cx="2358691"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err="1">
                <a:solidFill>
                  <a:schemeClr val="tx1"/>
                </a:solidFill>
              </a:rPr>
              <a:t>Biochemtex</a:t>
            </a:r>
            <a:r>
              <a:rPr lang="de-DE" sz="900" b="1" dirty="0">
                <a:solidFill>
                  <a:schemeClr val="tx1"/>
                </a:solidFill>
              </a:rPr>
              <a:t> </a:t>
            </a:r>
            <a:r>
              <a:rPr lang="de-DE" sz="900" b="1" dirty="0" err="1">
                <a:solidFill>
                  <a:schemeClr val="tx1"/>
                </a:solidFill>
              </a:rPr>
              <a:t>Spa</a:t>
            </a:r>
            <a:br>
              <a:rPr lang="de-DE" sz="900" dirty="0">
                <a:solidFill>
                  <a:schemeClr val="tx1"/>
                </a:solidFill>
              </a:rPr>
            </a:br>
            <a:r>
              <a:rPr lang="de-DE" sz="900" dirty="0">
                <a:solidFill>
                  <a:schemeClr val="tx1"/>
                </a:solidFill>
              </a:rPr>
              <a:t>Contact: Stefania </a:t>
            </a:r>
            <a:r>
              <a:rPr lang="de-DE" sz="900" dirty="0" err="1">
                <a:solidFill>
                  <a:schemeClr val="tx1"/>
                </a:solidFill>
              </a:rPr>
              <a:t>Pescarolo</a:t>
            </a:r>
            <a:endParaRPr lang="de-DE" sz="900" dirty="0">
              <a:solidFill>
                <a:schemeClr val="tx1"/>
              </a:solidFill>
            </a:endParaRPr>
          </a:p>
        </p:txBody>
      </p:sp>
      <p:sp>
        <p:nvSpPr>
          <p:cNvPr id="34" name="Cím 1">
            <a:extLst>
              <a:ext uri="{FF2B5EF4-FFF2-40B4-BE49-F238E27FC236}">
                <a16:creationId xmlns:a16="http://schemas.microsoft.com/office/drawing/2014/main" id="{C68D48B9-D848-4C54-B4C8-F510BF8CA1A0}"/>
              </a:ext>
            </a:extLst>
          </p:cNvPr>
          <p:cNvSpPr txBox="1">
            <a:spLocks/>
          </p:cNvSpPr>
          <p:nvPr/>
        </p:nvSpPr>
        <p:spPr>
          <a:xfrm>
            <a:off x="1982116" y="5001590"/>
            <a:ext cx="2358691"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err="1">
                <a:solidFill>
                  <a:schemeClr val="tx1"/>
                </a:solidFill>
              </a:rPr>
              <a:t>Blacksmith</a:t>
            </a:r>
            <a:r>
              <a:rPr lang="de-DE" sz="900" b="1" dirty="0">
                <a:solidFill>
                  <a:schemeClr val="tx1"/>
                </a:solidFill>
              </a:rPr>
              <a:t> Initiative - UK</a:t>
            </a:r>
            <a:br>
              <a:rPr lang="de-DE" sz="900" dirty="0">
                <a:solidFill>
                  <a:schemeClr val="tx1"/>
                </a:solidFill>
              </a:rPr>
            </a:br>
            <a:r>
              <a:rPr lang="de-DE" sz="900" dirty="0">
                <a:solidFill>
                  <a:schemeClr val="tx1"/>
                </a:solidFill>
              </a:rPr>
              <a:t>Contact: </a:t>
            </a:r>
            <a:r>
              <a:rPr lang="de-DE" sz="900" dirty="0" err="1">
                <a:solidFill>
                  <a:schemeClr val="tx1"/>
                </a:solidFill>
              </a:rPr>
              <a:t>Valeriia</a:t>
            </a:r>
            <a:r>
              <a:rPr lang="de-DE" sz="900" dirty="0">
                <a:solidFill>
                  <a:schemeClr val="tx1"/>
                </a:solidFill>
              </a:rPr>
              <a:t> </a:t>
            </a:r>
            <a:r>
              <a:rPr lang="de-DE" sz="900" dirty="0" err="1">
                <a:solidFill>
                  <a:schemeClr val="tx1"/>
                </a:solidFill>
              </a:rPr>
              <a:t>Kovach</a:t>
            </a:r>
            <a:endParaRPr lang="de-DE" sz="900" dirty="0">
              <a:solidFill>
                <a:schemeClr val="tx1"/>
              </a:solidFill>
            </a:endParaRPr>
          </a:p>
        </p:txBody>
      </p:sp>
      <p:sp>
        <p:nvSpPr>
          <p:cNvPr id="35" name="Cím 1">
            <a:extLst>
              <a:ext uri="{FF2B5EF4-FFF2-40B4-BE49-F238E27FC236}">
                <a16:creationId xmlns:a16="http://schemas.microsoft.com/office/drawing/2014/main" id="{E7C520EC-C6DE-4CA8-BAF4-AB2CB6E3A22B}"/>
              </a:ext>
            </a:extLst>
          </p:cNvPr>
          <p:cNvSpPr txBox="1">
            <a:spLocks/>
          </p:cNvSpPr>
          <p:nvPr/>
        </p:nvSpPr>
        <p:spPr>
          <a:xfrm>
            <a:off x="6229458" y="1944519"/>
            <a:ext cx="2724524"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Scientific Engineering </a:t>
            </a:r>
            <a:r>
              <a:rPr lang="de-DE" sz="900" b="1" dirty="0" err="1">
                <a:solidFill>
                  <a:schemeClr val="tx1"/>
                </a:solidFill>
              </a:rPr>
              <a:t>Centre</a:t>
            </a:r>
            <a:r>
              <a:rPr lang="de-DE" sz="900" b="1" dirty="0">
                <a:solidFill>
                  <a:schemeClr val="tx1"/>
                </a:solidFill>
              </a:rPr>
              <a:t> “Biomass“ Ltd</a:t>
            </a:r>
            <a:br>
              <a:rPr lang="de-DE" sz="900" dirty="0">
                <a:solidFill>
                  <a:schemeClr val="tx1"/>
                </a:solidFill>
              </a:rPr>
            </a:br>
            <a:r>
              <a:rPr lang="de-DE" sz="900" dirty="0">
                <a:solidFill>
                  <a:schemeClr val="tx1"/>
                </a:solidFill>
              </a:rPr>
              <a:t>Contact: Oleksandra </a:t>
            </a:r>
            <a:r>
              <a:rPr lang="de-DE" sz="900" dirty="0" err="1">
                <a:solidFill>
                  <a:schemeClr val="tx1"/>
                </a:solidFill>
              </a:rPr>
              <a:t>Triyboi</a:t>
            </a:r>
            <a:endParaRPr lang="de-DE" sz="900" dirty="0">
              <a:solidFill>
                <a:schemeClr val="tx1"/>
              </a:solidFill>
            </a:endParaRPr>
          </a:p>
        </p:txBody>
      </p:sp>
      <p:sp>
        <p:nvSpPr>
          <p:cNvPr id="36" name="Cím 1">
            <a:extLst>
              <a:ext uri="{FF2B5EF4-FFF2-40B4-BE49-F238E27FC236}">
                <a16:creationId xmlns:a16="http://schemas.microsoft.com/office/drawing/2014/main" id="{C9527BE6-B877-4FFC-8851-89BDFFF5232E}"/>
              </a:ext>
            </a:extLst>
          </p:cNvPr>
          <p:cNvSpPr txBox="1">
            <a:spLocks/>
          </p:cNvSpPr>
          <p:nvPr/>
        </p:nvSpPr>
        <p:spPr>
          <a:xfrm>
            <a:off x="6229456" y="2587888"/>
            <a:ext cx="2724526"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Center </a:t>
            </a:r>
            <a:r>
              <a:rPr lang="de-DE" sz="900" b="1" dirty="0" err="1">
                <a:solidFill>
                  <a:schemeClr val="tx1"/>
                </a:solidFill>
              </a:rPr>
              <a:t>for</a:t>
            </a:r>
            <a:r>
              <a:rPr lang="de-DE" sz="900" b="1" dirty="0">
                <a:solidFill>
                  <a:schemeClr val="tx1"/>
                </a:solidFill>
              </a:rPr>
              <a:t> Promotion </a:t>
            </a:r>
            <a:r>
              <a:rPr lang="de-DE" sz="900" b="1" dirty="0" err="1">
                <a:solidFill>
                  <a:schemeClr val="tx1"/>
                </a:solidFill>
              </a:rPr>
              <a:t>of</a:t>
            </a:r>
            <a:r>
              <a:rPr lang="de-DE" sz="900" b="1" dirty="0">
                <a:solidFill>
                  <a:schemeClr val="tx1"/>
                </a:solidFill>
              </a:rPr>
              <a:t> Clean and </a:t>
            </a:r>
            <a:r>
              <a:rPr lang="de-DE" sz="900" b="1" dirty="0" err="1">
                <a:solidFill>
                  <a:schemeClr val="tx1"/>
                </a:solidFill>
              </a:rPr>
              <a:t>Efficient</a:t>
            </a:r>
            <a:r>
              <a:rPr lang="de-DE" sz="900" b="1" dirty="0">
                <a:solidFill>
                  <a:schemeClr val="tx1"/>
                </a:solidFill>
              </a:rPr>
              <a:t> Energy</a:t>
            </a:r>
            <a:br>
              <a:rPr lang="de-DE" sz="900" dirty="0">
                <a:solidFill>
                  <a:schemeClr val="tx1"/>
                </a:solidFill>
              </a:rPr>
            </a:br>
            <a:r>
              <a:rPr lang="de-DE" sz="900" dirty="0">
                <a:solidFill>
                  <a:schemeClr val="tx1"/>
                </a:solidFill>
              </a:rPr>
              <a:t>Contact: Nicoleta Ion</a:t>
            </a:r>
          </a:p>
        </p:txBody>
      </p:sp>
      <p:sp>
        <p:nvSpPr>
          <p:cNvPr id="37" name="Cím 1">
            <a:extLst>
              <a:ext uri="{FF2B5EF4-FFF2-40B4-BE49-F238E27FC236}">
                <a16:creationId xmlns:a16="http://schemas.microsoft.com/office/drawing/2014/main" id="{74F07F0E-FF30-428C-98B0-CC4298308A00}"/>
              </a:ext>
            </a:extLst>
          </p:cNvPr>
          <p:cNvSpPr txBox="1">
            <a:spLocks/>
          </p:cNvSpPr>
          <p:nvPr/>
        </p:nvSpPr>
        <p:spPr>
          <a:xfrm>
            <a:off x="6229456" y="3226127"/>
            <a:ext cx="2817467"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Forschungsinstitut für Bergbaufolgelandschaften e.V.</a:t>
            </a:r>
          </a:p>
          <a:p>
            <a:pPr>
              <a:lnSpc>
                <a:spcPct val="150000"/>
              </a:lnSpc>
            </a:pPr>
            <a:r>
              <a:rPr lang="de-DE" sz="900" dirty="0">
                <a:solidFill>
                  <a:schemeClr val="tx1"/>
                </a:solidFill>
              </a:rPr>
              <a:t>Contact: Dirk Knoche, Raul Köhler</a:t>
            </a:r>
          </a:p>
        </p:txBody>
      </p:sp>
      <p:sp>
        <p:nvSpPr>
          <p:cNvPr id="38" name="Cím 1">
            <a:extLst>
              <a:ext uri="{FF2B5EF4-FFF2-40B4-BE49-F238E27FC236}">
                <a16:creationId xmlns:a16="http://schemas.microsoft.com/office/drawing/2014/main" id="{42F13778-909B-4BCC-8FA0-1AFF9FB9A2C8}"/>
              </a:ext>
            </a:extLst>
          </p:cNvPr>
          <p:cNvSpPr txBox="1">
            <a:spLocks/>
          </p:cNvSpPr>
          <p:nvPr/>
        </p:nvSpPr>
        <p:spPr>
          <a:xfrm>
            <a:off x="6229456" y="3840160"/>
            <a:ext cx="2817467"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err="1">
                <a:solidFill>
                  <a:schemeClr val="tx1"/>
                </a:solidFill>
              </a:rPr>
              <a:t>Polish</a:t>
            </a:r>
            <a:r>
              <a:rPr lang="de-DE" sz="900" b="1" dirty="0">
                <a:solidFill>
                  <a:schemeClr val="tx1"/>
                </a:solidFill>
              </a:rPr>
              <a:t> Biomass </a:t>
            </a:r>
            <a:r>
              <a:rPr lang="de-DE" sz="900" b="1" dirty="0" err="1">
                <a:solidFill>
                  <a:schemeClr val="tx1"/>
                </a:solidFill>
              </a:rPr>
              <a:t>Association</a:t>
            </a:r>
            <a:br>
              <a:rPr lang="de-DE" sz="900" dirty="0">
                <a:solidFill>
                  <a:schemeClr val="tx1"/>
                </a:solidFill>
              </a:rPr>
            </a:br>
            <a:r>
              <a:rPr lang="de-DE" sz="900" dirty="0">
                <a:solidFill>
                  <a:schemeClr val="tx1"/>
                </a:solidFill>
              </a:rPr>
              <a:t>Contact: Maria </a:t>
            </a:r>
            <a:r>
              <a:rPr lang="de-DE" sz="900" dirty="0" err="1">
                <a:solidFill>
                  <a:schemeClr val="tx1"/>
                </a:solidFill>
              </a:rPr>
              <a:t>Smietanka</a:t>
            </a:r>
            <a:r>
              <a:rPr lang="de-DE" sz="900" dirty="0">
                <a:solidFill>
                  <a:schemeClr val="tx1"/>
                </a:solidFill>
              </a:rPr>
              <a:t>, Magdalena Rogulska</a:t>
            </a:r>
          </a:p>
        </p:txBody>
      </p:sp>
      <p:sp>
        <p:nvSpPr>
          <p:cNvPr id="39" name="Cím 1">
            <a:extLst>
              <a:ext uri="{FF2B5EF4-FFF2-40B4-BE49-F238E27FC236}">
                <a16:creationId xmlns:a16="http://schemas.microsoft.com/office/drawing/2014/main" id="{01D0E239-66E8-4346-B988-5A7D4CB1CB88}"/>
              </a:ext>
            </a:extLst>
          </p:cNvPr>
          <p:cNvSpPr txBox="1">
            <a:spLocks/>
          </p:cNvSpPr>
          <p:nvPr/>
        </p:nvSpPr>
        <p:spPr>
          <a:xfrm>
            <a:off x="6229457" y="4421658"/>
            <a:ext cx="2358691"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European </a:t>
            </a:r>
            <a:r>
              <a:rPr lang="de-DE" sz="900" b="1" dirty="0" err="1">
                <a:solidFill>
                  <a:schemeClr val="tx1"/>
                </a:solidFill>
              </a:rPr>
              <a:t>Landowners</a:t>
            </a:r>
            <a:r>
              <a:rPr lang="de-DE" sz="900" b="1" dirty="0">
                <a:solidFill>
                  <a:schemeClr val="tx1"/>
                </a:solidFill>
              </a:rPr>
              <a:t>‘ </a:t>
            </a:r>
            <a:r>
              <a:rPr lang="de-DE" sz="900" b="1" dirty="0" err="1">
                <a:solidFill>
                  <a:schemeClr val="tx1"/>
                </a:solidFill>
              </a:rPr>
              <a:t>Organization</a:t>
            </a:r>
            <a:br>
              <a:rPr lang="de-DE" sz="900" dirty="0">
                <a:solidFill>
                  <a:schemeClr val="tx1"/>
                </a:solidFill>
              </a:rPr>
            </a:br>
            <a:r>
              <a:rPr lang="de-DE" sz="900" dirty="0">
                <a:solidFill>
                  <a:schemeClr val="tx1"/>
                </a:solidFill>
              </a:rPr>
              <a:t>Contact: Marie-Alice Budniok</a:t>
            </a:r>
          </a:p>
        </p:txBody>
      </p:sp>
      <p:sp>
        <p:nvSpPr>
          <p:cNvPr id="40" name="Cím 1">
            <a:extLst>
              <a:ext uri="{FF2B5EF4-FFF2-40B4-BE49-F238E27FC236}">
                <a16:creationId xmlns:a16="http://schemas.microsoft.com/office/drawing/2014/main" id="{42B14232-1650-4C86-880E-29C351DBACEB}"/>
              </a:ext>
            </a:extLst>
          </p:cNvPr>
          <p:cNvSpPr txBox="1">
            <a:spLocks/>
          </p:cNvSpPr>
          <p:nvPr/>
        </p:nvSpPr>
        <p:spPr>
          <a:xfrm>
            <a:off x="6239391" y="5003156"/>
            <a:ext cx="2358691" cy="441974"/>
          </a:xfrm>
          <a:prstGeom prst="rect">
            <a:avLst/>
          </a:prstGeom>
        </p:spPr>
        <p:txBody>
          <a:bodyPr vert="horz" lIns="68580" tIns="34290" rIns="68580" bIns="34290" rtlCol="0" anchor="ctr">
            <a:noAutofit/>
          </a:bodyPr>
          <a:lstStyle>
            <a:lvl1pPr algn="l" defTabSz="914400" rtl="0" eaLnBrk="1" latinLnBrk="0" hangingPunct="1">
              <a:spcBef>
                <a:spcPct val="0"/>
              </a:spcBef>
              <a:buNone/>
              <a:defRPr sz="4400" kern="1200">
                <a:solidFill>
                  <a:schemeClr val="tx2"/>
                </a:solidFill>
                <a:latin typeface="Calibri Light" pitchFamily="34" charset="0"/>
                <a:ea typeface="+mj-ea"/>
                <a:cs typeface="+mj-cs"/>
              </a:defRPr>
            </a:lvl1pPr>
          </a:lstStyle>
          <a:p>
            <a:pPr>
              <a:lnSpc>
                <a:spcPct val="150000"/>
              </a:lnSpc>
            </a:pPr>
            <a:r>
              <a:rPr lang="de-DE" sz="900" b="1" dirty="0">
                <a:solidFill>
                  <a:schemeClr val="tx1"/>
                </a:solidFill>
              </a:rPr>
              <a:t>University </a:t>
            </a:r>
            <a:r>
              <a:rPr lang="de-DE" sz="900" b="1" dirty="0" err="1">
                <a:solidFill>
                  <a:schemeClr val="tx1"/>
                </a:solidFill>
              </a:rPr>
              <a:t>of</a:t>
            </a:r>
            <a:r>
              <a:rPr lang="de-DE" sz="900" b="1" dirty="0">
                <a:solidFill>
                  <a:schemeClr val="tx1"/>
                </a:solidFill>
              </a:rPr>
              <a:t> Limerick</a:t>
            </a:r>
            <a:br>
              <a:rPr lang="de-DE" sz="900" dirty="0">
                <a:solidFill>
                  <a:schemeClr val="tx1"/>
                </a:solidFill>
              </a:rPr>
            </a:br>
            <a:r>
              <a:rPr lang="de-DE" sz="900" dirty="0">
                <a:solidFill>
                  <a:schemeClr val="tx1"/>
                </a:solidFill>
              </a:rPr>
              <a:t>Contact: JJ </a:t>
            </a:r>
            <a:r>
              <a:rPr lang="de-DE" sz="900" dirty="0" err="1">
                <a:solidFill>
                  <a:schemeClr val="tx1"/>
                </a:solidFill>
              </a:rPr>
              <a:t>Lehay</a:t>
            </a:r>
            <a:endParaRPr lang="de-DE" sz="900" dirty="0">
              <a:solidFill>
                <a:schemeClr val="tx1"/>
              </a:solidFill>
            </a:endParaRPr>
          </a:p>
        </p:txBody>
      </p:sp>
      <p:pic>
        <p:nvPicPr>
          <p:cNvPr id="27" name="Grafik 26">
            <a:extLst>
              <a:ext uri="{FF2B5EF4-FFF2-40B4-BE49-F238E27FC236}">
                <a16:creationId xmlns:a16="http://schemas.microsoft.com/office/drawing/2014/main" id="{412A5C33-54DF-45DA-BFCA-81F65B9CA5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544" y="1970441"/>
            <a:ext cx="791323" cy="383158"/>
          </a:xfrm>
          <a:prstGeom prst="rect">
            <a:avLst/>
          </a:prstGeom>
        </p:spPr>
      </p:pic>
    </p:spTree>
    <p:extLst>
      <p:ext uri="{BB962C8B-B14F-4D97-AF65-F5344CB8AC3E}">
        <p14:creationId xmlns:p14="http://schemas.microsoft.com/office/powerpoint/2010/main" val="204207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48469"/>
            <a:ext cx="8229600" cy="1143000"/>
          </a:xfrm>
        </p:spPr>
        <p:txBody>
          <a:bodyPr>
            <a:normAutofit/>
          </a:bodyPr>
          <a:lstStyle/>
          <a:p>
            <a:pPr algn="ctr"/>
            <a:r>
              <a:rPr lang="de-DE" dirty="0"/>
              <a:t>Case </a:t>
            </a:r>
            <a:r>
              <a:rPr lang="de-DE" dirty="0" err="1"/>
              <a:t>studies</a:t>
            </a:r>
            <a:r>
              <a:rPr lang="de-DE" dirty="0"/>
              <a:t> </a:t>
            </a:r>
            <a:endParaRPr lang="hu-HU" dirty="0"/>
          </a:p>
        </p:txBody>
      </p:sp>
      <p:sp>
        <p:nvSpPr>
          <p:cNvPr id="3" name="Tartalom helye 2"/>
          <p:cNvSpPr>
            <a:spLocks noGrp="1"/>
          </p:cNvSpPr>
          <p:nvPr>
            <p:ph idx="1"/>
          </p:nvPr>
        </p:nvSpPr>
        <p:spPr>
          <a:xfrm>
            <a:off x="495504" y="1605420"/>
            <a:ext cx="8229600" cy="4525963"/>
          </a:xfrm>
        </p:spPr>
        <p:txBody>
          <a:bodyPr>
            <a:normAutofit/>
          </a:bodyPr>
          <a:lstStyle/>
          <a:p>
            <a:pPr marL="0" indent="0"/>
            <a:endParaRPr lang="de-DE" b="1" dirty="0"/>
          </a:p>
          <a:p>
            <a:pPr marL="457200" indent="-457200">
              <a:buFont typeface="+mj-lt"/>
              <a:buAutoNum type="arabicPeriod"/>
            </a:pPr>
            <a:endParaRPr lang="de-DE" dirty="0"/>
          </a:p>
          <a:p>
            <a:pPr marL="457200" indent="-457200">
              <a:buFont typeface="+mj-lt"/>
              <a:buAutoNum type="arabicPeriod"/>
            </a:pPr>
            <a:endParaRPr lang="de-DE" dirty="0"/>
          </a:p>
          <a:p>
            <a:pPr marL="0" indent="0"/>
            <a:endParaRPr lang="hu-HU" dirty="0"/>
          </a:p>
        </p:txBody>
      </p:sp>
      <p:sp>
        <p:nvSpPr>
          <p:cNvPr id="4" name="CasellaDiTesto 4"/>
          <p:cNvSpPr txBox="1"/>
          <p:nvPr/>
        </p:nvSpPr>
        <p:spPr>
          <a:xfrm>
            <a:off x="5850214" y="1309538"/>
            <a:ext cx="2429837" cy="2369880"/>
          </a:xfrm>
          <a:prstGeom prst="rect">
            <a:avLst/>
          </a:prstGeom>
          <a:noFill/>
        </p:spPr>
        <p:txBody>
          <a:bodyPr wrap="square" rtlCol="0">
            <a:spAutoFit/>
          </a:bodyPr>
          <a:lstStyle/>
          <a:p>
            <a:r>
              <a:rPr lang="it-IT" sz="1400" b="1" dirty="0">
                <a:solidFill>
                  <a:srgbClr val="76B531"/>
                </a:solidFill>
                <a:latin typeface="Exo" panose="02000503000000000000" pitchFamily="2" charset="0"/>
              </a:rPr>
              <a:t>CASE 3</a:t>
            </a:r>
          </a:p>
          <a:p>
            <a:endParaRPr lang="it-IT" sz="1400" b="1" dirty="0">
              <a:solidFill>
                <a:srgbClr val="76B531"/>
              </a:solidFill>
              <a:latin typeface="Exo" panose="02000503000000000000" pitchFamily="2" charset="0"/>
            </a:endParaRPr>
          </a:p>
          <a:p>
            <a:r>
              <a:rPr lang="it-IT" sz="1200" b="1" dirty="0">
                <a:latin typeface="Exo" panose="02000503000000000000" pitchFamily="2" charset="0"/>
              </a:rPr>
              <a:t>GERMANY</a:t>
            </a:r>
            <a:endParaRPr lang="it-IT" sz="1400" b="1" dirty="0">
              <a:latin typeface="Exo" panose="02000503000000000000" pitchFamily="2" charset="0"/>
            </a:endParaRPr>
          </a:p>
          <a:p>
            <a:r>
              <a:rPr lang="it-IT" sz="1200" dirty="0">
                <a:latin typeface="Exo" panose="02000503000000000000" pitchFamily="2" charset="0"/>
              </a:rPr>
              <a:t>Metropolis region</a:t>
            </a:r>
          </a:p>
          <a:p>
            <a:r>
              <a:rPr lang="it-IT" sz="1200" dirty="0">
                <a:latin typeface="Exo" panose="02000503000000000000" pitchFamily="2" charset="0"/>
              </a:rPr>
              <a:t>Berlin &amp; Brandenburg</a:t>
            </a:r>
          </a:p>
          <a:p>
            <a:endParaRPr lang="it-IT" sz="1200" dirty="0">
              <a:latin typeface="Exo" panose="02000503000000000000" pitchFamily="2" charset="0"/>
            </a:endParaRPr>
          </a:p>
          <a:p>
            <a:r>
              <a:rPr lang="it-IT" sz="1200" dirty="0" err="1">
                <a:latin typeface="Exo" panose="02000503000000000000" pitchFamily="2" charset="0"/>
              </a:rPr>
              <a:t>Sewage</a:t>
            </a:r>
            <a:r>
              <a:rPr lang="it-IT" sz="1200" dirty="0">
                <a:latin typeface="Exo" panose="02000503000000000000" pitchFamily="2" charset="0"/>
              </a:rPr>
              <a:t> </a:t>
            </a:r>
            <a:r>
              <a:rPr lang="it-IT" sz="1200" dirty="0" err="1">
                <a:latin typeface="Exo" panose="02000503000000000000" pitchFamily="2" charset="0"/>
              </a:rPr>
              <a:t>irrigation</a:t>
            </a:r>
            <a:r>
              <a:rPr lang="it-IT" sz="1200" dirty="0">
                <a:latin typeface="Exo" panose="02000503000000000000" pitchFamily="2" charset="0"/>
              </a:rPr>
              <a:t> </a:t>
            </a:r>
            <a:r>
              <a:rPr lang="it-IT" sz="1200" dirty="0" err="1">
                <a:latin typeface="Exo" panose="02000503000000000000" pitchFamily="2" charset="0"/>
              </a:rPr>
              <a:t>fields</a:t>
            </a:r>
            <a:r>
              <a:rPr lang="it-IT" sz="1200" dirty="0">
                <a:latin typeface="Exo" panose="02000503000000000000" pitchFamily="2" charset="0"/>
              </a:rPr>
              <a:t> &amp; lignite </a:t>
            </a:r>
            <a:r>
              <a:rPr lang="it-IT" sz="1200" dirty="0" err="1">
                <a:latin typeface="Exo" panose="02000503000000000000" pitchFamily="2" charset="0"/>
              </a:rPr>
              <a:t>mining</a:t>
            </a:r>
            <a:r>
              <a:rPr lang="it-IT" sz="1200" dirty="0">
                <a:latin typeface="Exo" panose="02000503000000000000" pitchFamily="2" charset="0"/>
              </a:rPr>
              <a:t> </a:t>
            </a:r>
          </a:p>
          <a:p>
            <a:endParaRPr lang="it-IT" sz="1200" dirty="0">
              <a:latin typeface="Exo" panose="02000503000000000000" pitchFamily="2" charset="0"/>
            </a:endParaRPr>
          </a:p>
          <a:p>
            <a:endParaRPr lang="it-IT" sz="1200" dirty="0">
              <a:latin typeface="Exo" panose="02000503000000000000" pitchFamily="2" charset="0"/>
            </a:endParaRPr>
          </a:p>
          <a:p>
            <a:r>
              <a:rPr lang="it-IT" sz="1200" dirty="0">
                <a:latin typeface="Exo" panose="02000503000000000000" pitchFamily="2" charset="0"/>
              </a:rPr>
              <a:t>1,140-3,917 ha and 7,295-11,795 ha</a:t>
            </a:r>
          </a:p>
        </p:txBody>
      </p:sp>
      <p:sp>
        <p:nvSpPr>
          <p:cNvPr id="5" name="CasellaDiTesto 10"/>
          <p:cNvSpPr txBox="1"/>
          <p:nvPr/>
        </p:nvSpPr>
        <p:spPr>
          <a:xfrm>
            <a:off x="3059832" y="1303425"/>
            <a:ext cx="2654445" cy="2185214"/>
          </a:xfrm>
          <a:prstGeom prst="rect">
            <a:avLst/>
          </a:prstGeom>
          <a:noFill/>
        </p:spPr>
        <p:txBody>
          <a:bodyPr wrap="none" rtlCol="0">
            <a:spAutoFit/>
          </a:bodyPr>
          <a:lstStyle/>
          <a:p>
            <a:r>
              <a:rPr lang="it-IT" sz="1400" b="1" dirty="0">
                <a:solidFill>
                  <a:srgbClr val="76B531"/>
                </a:solidFill>
                <a:latin typeface="Exo" panose="02000503000000000000" pitchFamily="2" charset="0"/>
              </a:rPr>
              <a:t>CASE 2</a:t>
            </a:r>
          </a:p>
          <a:p>
            <a:endParaRPr lang="it-IT" sz="1400" b="1" dirty="0">
              <a:solidFill>
                <a:srgbClr val="76B531"/>
              </a:solidFill>
              <a:latin typeface="Exo" panose="02000503000000000000" pitchFamily="2" charset="0"/>
            </a:endParaRPr>
          </a:p>
          <a:p>
            <a:r>
              <a:rPr lang="it-IT" sz="1200" b="1" dirty="0">
                <a:latin typeface="Exo" panose="02000503000000000000" pitchFamily="2" charset="0"/>
              </a:rPr>
              <a:t>UKRAINE</a:t>
            </a:r>
            <a:endParaRPr lang="it-IT" sz="1400" b="1" dirty="0">
              <a:latin typeface="Exo" panose="02000503000000000000" pitchFamily="2" charset="0"/>
            </a:endParaRPr>
          </a:p>
          <a:p>
            <a:r>
              <a:rPr lang="it-IT" sz="1200" dirty="0">
                <a:latin typeface="Exo" panose="02000503000000000000" pitchFamily="2" charset="0"/>
              </a:rPr>
              <a:t>Kyiv </a:t>
            </a:r>
            <a:r>
              <a:rPr lang="it-IT" sz="1200" dirty="0" err="1">
                <a:latin typeface="Exo" panose="02000503000000000000" pitchFamily="2" charset="0"/>
              </a:rPr>
              <a:t>oblast</a:t>
            </a:r>
            <a:r>
              <a:rPr lang="it-IT" sz="1200" dirty="0">
                <a:latin typeface="Exo" panose="02000503000000000000" pitchFamily="2" charset="0"/>
              </a:rPr>
              <a:t>, </a:t>
            </a:r>
            <a:r>
              <a:rPr lang="it-IT" sz="1200" dirty="0" err="1">
                <a:latin typeface="Exo" panose="02000503000000000000" pitchFamily="2" charset="0"/>
              </a:rPr>
              <a:t>Ivankiv</a:t>
            </a:r>
            <a:r>
              <a:rPr lang="it-IT" sz="1200" dirty="0">
                <a:latin typeface="Exo" panose="02000503000000000000" pitchFamily="2" charset="0"/>
              </a:rPr>
              <a:t> </a:t>
            </a:r>
            <a:r>
              <a:rPr lang="it-IT" sz="1200" dirty="0" err="1">
                <a:latin typeface="Exo" panose="02000503000000000000" pitchFamily="2" charset="0"/>
              </a:rPr>
              <a:t>region</a:t>
            </a:r>
            <a:endParaRPr lang="it-IT" sz="1200" dirty="0">
              <a:latin typeface="Exo" panose="02000503000000000000" pitchFamily="2" charset="0"/>
            </a:endParaRPr>
          </a:p>
          <a:p>
            <a:endParaRPr lang="it-IT" sz="1200" dirty="0">
              <a:latin typeface="Exo" panose="02000503000000000000" pitchFamily="2" charset="0"/>
            </a:endParaRPr>
          </a:p>
          <a:p>
            <a:endParaRPr lang="it-IT" sz="1200" dirty="0">
              <a:latin typeface="Exo" panose="02000503000000000000" pitchFamily="2" charset="0"/>
            </a:endParaRPr>
          </a:p>
          <a:p>
            <a:r>
              <a:rPr lang="de-DE" sz="1200" dirty="0">
                <a:latin typeface="Exo" panose="02000503000000000000" pitchFamily="2" charset="0"/>
              </a:rPr>
              <a:t>Underutilised marginal agricultural land</a:t>
            </a:r>
            <a:endParaRPr lang="it-IT" sz="1200" dirty="0">
              <a:latin typeface="Exo" panose="02000503000000000000" pitchFamily="2" charset="0"/>
            </a:endParaRPr>
          </a:p>
          <a:p>
            <a:endParaRPr lang="it-IT" sz="1200" dirty="0">
              <a:latin typeface="Exo" panose="02000503000000000000" pitchFamily="2" charset="0"/>
            </a:endParaRPr>
          </a:p>
          <a:p>
            <a:endParaRPr lang="it-IT" sz="1200" dirty="0">
              <a:latin typeface="Exo" panose="02000503000000000000" pitchFamily="2" charset="0"/>
            </a:endParaRPr>
          </a:p>
          <a:p>
            <a:endParaRPr lang="it-IT" sz="1200" dirty="0">
              <a:latin typeface="Exo" panose="02000503000000000000" pitchFamily="2" charset="0"/>
            </a:endParaRPr>
          </a:p>
          <a:p>
            <a:r>
              <a:rPr lang="it-IT" sz="1200" dirty="0">
                <a:latin typeface="Exo" panose="02000503000000000000" pitchFamily="2" charset="0"/>
              </a:rPr>
              <a:t>Over 20,000 ha</a:t>
            </a:r>
            <a:endParaRPr lang="en-US" sz="1200" dirty="0">
              <a:latin typeface="Exo" panose="02000503000000000000" pitchFamily="2" charset="0"/>
            </a:endParaRPr>
          </a:p>
        </p:txBody>
      </p:sp>
      <p:sp>
        <p:nvSpPr>
          <p:cNvPr id="6" name="CasellaDiTesto 12"/>
          <p:cNvSpPr txBox="1"/>
          <p:nvPr/>
        </p:nvSpPr>
        <p:spPr>
          <a:xfrm>
            <a:off x="500082" y="1303425"/>
            <a:ext cx="1867819" cy="2369880"/>
          </a:xfrm>
          <a:prstGeom prst="rect">
            <a:avLst/>
          </a:prstGeom>
          <a:noFill/>
        </p:spPr>
        <p:txBody>
          <a:bodyPr wrap="none" rtlCol="0">
            <a:spAutoFit/>
          </a:bodyPr>
          <a:lstStyle/>
          <a:p>
            <a:r>
              <a:rPr lang="it-IT" sz="1400" b="1" dirty="0">
                <a:solidFill>
                  <a:srgbClr val="76B531"/>
                </a:solidFill>
                <a:latin typeface="Exo" panose="02000503000000000000" pitchFamily="2" charset="0"/>
              </a:rPr>
              <a:t>CASE 1</a:t>
            </a:r>
          </a:p>
          <a:p>
            <a:endParaRPr lang="it-IT" sz="1400" b="1" dirty="0">
              <a:solidFill>
                <a:srgbClr val="76B531"/>
              </a:solidFill>
              <a:latin typeface="Exo" panose="02000503000000000000" pitchFamily="2" charset="0"/>
            </a:endParaRPr>
          </a:p>
          <a:p>
            <a:r>
              <a:rPr lang="it-IT" sz="1200" b="1" dirty="0">
                <a:latin typeface="Exo" panose="02000503000000000000" pitchFamily="2" charset="0"/>
              </a:rPr>
              <a:t>ITALY</a:t>
            </a:r>
            <a:endParaRPr lang="it-IT" sz="1400" b="1" dirty="0">
              <a:latin typeface="Exo" panose="02000503000000000000" pitchFamily="2" charset="0"/>
            </a:endParaRPr>
          </a:p>
          <a:p>
            <a:r>
              <a:rPr lang="it-IT" sz="1200" dirty="0">
                <a:latin typeface="Exo" panose="02000503000000000000" pitchFamily="2" charset="0"/>
              </a:rPr>
              <a:t>Sulcis, Portoscuso </a:t>
            </a:r>
          </a:p>
          <a:p>
            <a:endParaRPr lang="it-IT" sz="1200" dirty="0">
              <a:latin typeface="Exo" panose="02000503000000000000" pitchFamily="2" charset="0"/>
            </a:endParaRPr>
          </a:p>
          <a:p>
            <a:endParaRPr lang="it-IT" sz="1200" dirty="0">
              <a:latin typeface="Exo" panose="02000503000000000000" pitchFamily="2" charset="0"/>
            </a:endParaRPr>
          </a:p>
          <a:p>
            <a:r>
              <a:rPr lang="it-IT" sz="1200" dirty="0">
                <a:latin typeface="Exo" panose="02000503000000000000" pitchFamily="2" charset="0"/>
              </a:rPr>
              <a:t>Contaminated land from</a:t>
            </a:r>
          </a:p>
          <a:p>
            <a:r>
              <a:rPr lang="it-IT" sz="1200" dirty="0">
                <a:latin typeface="Exo" panose="02000503000000000000" pitchFamily="2" charset="0"/>
              </a:rPr>
              <a:t>industrial activities</a:t>
            </a:r>
          </a:p>
          <a:p>
            <a:endParaRPr lang="it-IT" sz="1200" dirty="0">
              <a:latin typeface="Exo" panose="02000503000000000000" pitchFamily="2" charset="0"/>
            </a:endParaRPr>
          </a:p>
          <a:p>
            <a:endParaRPr lang="it-IT" sz="1200" dirty="0">
              <a:latin typeface="Exo" panose="02000503000000000000" pitchFamily="2" charset="0"/>
            </a:endParaRPr>
          </a:p>
          <a:p>
            <a:r>
              <a:rPr lang="it-IT" sz="1200" dirty="0">
                <a:latin typeface="Exo" panose="02000503000000000000" pitchFamily="2" charset="0"/>
              </a:rPr>
              <a:t>22,000 ha</a:t>
            </a:r>
          </a:p>
          <a:p>
            <a:endParaRPr lang="it-IT" sz="1200" dirty="0">
              <a:latin typeface="Exo" panose="02000503000000000000" pitchFamily="2"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35" y="3650029"/>
            <a:ext cx="2271776" cy="13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3645024"/>
            <a:ext cx="2271776" cy="13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img006"/>
          <p:cNvPicPr>
            <a:picLocks noChangeAspect="1" noChangeArrowheads="1"/>
          </p:cNvPicPr>
          <p:nvPr/>
        </p:nvPicPr>
        <p:blipFill>
          <a:blip r:embed="rId5" cstate="print"/>
          <a:srcRect/>
          <a:stretch>
            <a:fillRect/>
          </a:stretch>
        </p:blipFill>
        <p:spPr bwMode="auto">
          <a:xfrm>
            <a:off x="5910562" y="3645024"/>
            <a:ext cx="2252718" cy="1355193"/>
          </a:xfrm>
          <a:prstGeom prst="rect">
            <a:avLst/>
          </a:prstGeom>
          <a:noFill/>
          <a:ln w="9525">
            <a:noFill/>
            <a:miter lim="800000"/>
            <a:headEnd/>
            <a:tailEnd/>
          </a:ln>
        </p:spPr>
      </p:pic>
      <p:sp>
        <p:nvSpPr>
          <p:cNvPr id="13" name="CasellaDiTesto 4"/>
          <p:cNvSpPr txBox="1"/>
          <p:nvPr/>
        </p:nvSpPr>
        <p:spPr>
          <a:xfrm>
            <a:off x="385336" y="5157192"/>
            <a:ext cx="8651159" cy="1015663"/>
          </a:xfrm>
          <a:prstGeom prst="rect">
            <a:avLst/>
          </a:prstGeom>
          <a:noFill/>
        </p:spPr>
        <p:txBody>
          <a:bodyPr wrap="square" rtlCol="0">
            <a:spAutoFit/>
          </a:bodyPr>
          <a:lstStyle/>
          <a:p>
            <a:pPr marL="342900" indent="-342900">
              <a:buFont typeface="Arial" panose="020B0604020202020204" pitchFamily="34" charset="0"/>
              <a:buChar char="•"/>
            </a:pPr>
            <a:r>
              <a:rPr lang="it-IT" sz="2000" b="1" dirty="0" err="1">
                <a:latin typeface="Exo" panose="02000503000000000000" pitchFamily="2" charset="0"/>
              </a:rPr>
              <a:t>Agronomic</a:t>
            </a:r>
            <a:r>
              <a:rPr lang="it-IT" sz="2000" b="1" dirty="0">
                <a:latin typeface="Exo" panose="02000503000000000000" pitchFamily="2" charset="0"/>
              </a:rPr>
              <a:t> and </a:t>
            </a:r>
            <a:r>
              <a:rPr lang="it-IT" sz="2000" b="1" dirty="0" err="1">
                <a:latin typeface="Exo" panose="02000503000000000000" pitchFamily="2" charset="0"/>
              </a:rPr>
              <a:t>technoeconomic</a:t>
            </a:r>
            <a:r>
              <a:rPr lang="it-IT" sz="2000" b="1" dirty="0">
                <a:latin typeface="Exo" panose="02000503000000000000" pitchFamily="2" charset="0"/>
              </a:rPr>
              <a:t> </a:t>
            </a:r>
            <a:r>
              <a:rPr lang="it-IT" sz="2000" b="1" dirty="0" err="1">
                <a:latin typeface="Exo" panose="02000503000000000000" pitchFamily="2" charset="0"/>
              </a:rPr>
              <a:t>feasibility</a:t>
            </a:r>
            <a:r>
              <a:rPr lang="it-IT" sz="2000" b="1" dirty="0">
                <a:latin typeface="Exo" panose="02000503000000000000" pitchFamily="2" charset="0"/>
              </a:rPr>
              <a:t> </a:t>
            </a:r>
            <a:r>
              <a:rPr lang="it-IT" sz="2000" b="1" dirty="0" err="1">
                <a:latin typeface="Exo" panose="02000503000000000000" pitchFamily="2" charset="0"/>
              </a:rPr>
              <a:t>studies</a:t>
            </a:r>
            <a:r>
              <a:rPr lang="it-IT" sz="2000" b="1" dirty="0">
                <a:latin typeface="Exo" panose="02000503000000000000" pitchFamily="2" charset="0"/>
              </a:rPr>
              <a:t> of the case </a:t>
            </a:r>
            <a:r>
              <a:rPr lang="it-IT" sz="2000" b="1" dirty="0" err="1">
                <a:latin typeface="Exo" panose="02000503000000000000" pitchFamily="2" charset="0"/>
              </a:rPr>
              <a:t>studies</a:t>
            </a:r>
            <a:endParaRPr lang="it-IT" sz="2000" b="1" dirty="0">
              <a:latin typeface="Exo" panose="02000503000000000000" pitchFamily="2" charset="0"/>
            </a:endParaRPr>
          </a:p>
          <a:p>
            <a:pPr marL="342900" indent="-342900">
              <a:buFont typeface="Arial" panose="020B0604020202020204" pitchFamily="34" charset="0"/>
              <a:buChar char="•"/>
            </a:pPr>
            <a:r>
              <a:rPr lang="it-IT" sz="2000" b="1" dirty="0" err="1">
                <a:latin typeface="Exo" panose="02000503000000000000" pitchFamily="2" charset="0"/>
              </a:rPr>
              <a:t>Potential</a:t>
            </a:r>
            <a:r>
              <a:rPr lang="it-IT" sz="2000" b="1" dirty="0">
                <a:latin typeface="Exo" panose="02000503000000000000" pitchFamily="2" charset="0"/>
              </a:rPr>
              <a:t> </a:t>
            </a:r>
            <a:r>
              <a:rPr lang="it-IT" sz="2000" b="1" dirty="0" err="1">
                <a:latin typeface="Exo" panose="02000503000000000000" pitchFamily="2" charset="0"/>
              </a:rPr>
              <a:t>value</a:t>
            </a:r>
            <a:r>
              <a:rPr lang="it-IT" sz="2000" b="1" dirty="0">
                <a:latin typeface="Exo" panose="02000503000000000000" pitchFamily="2" charset="0"/>
              </a:rPr>
              <a:t> </a:t>
            </a:r>
            <a:r>
              <a:rPr lang="it-IT" sz="2000" b="1" dirty="0" err="1">
                <a:latin typeface="Exo" panose="02000503000000000000" pitchFamily="2" charset="0"/>
              </a:rPr>
              <a:t>chains</a:t>
            </a:r>
            <a:r>
              <a:rPr lang="it-IT" sz="2000" b="1" dirty="0">
                <a:latin typeface="Exo" panose="02000503000000000000" pitchFamily="2" charset="0"/>
              </a:rPr>
              <a:t> of </a:t>
            </a:r>
            <a:r>
              <a:rPr lang="it-IT" sz="2000" b="1" dirty="0" err="1">
                <a:latin typeface="Exo" panose="02000503000000000000" pitchFamily="2" charset="0"/>
              </a:rPr>
              <a:t>bioenergy</a:t>
            </a:r>
            <a:r>
              <a:rPr lang="it-IT" sz="2000" b="1" dirty="0">
                <a:latin typeface="Exo" panose="02000503000000000000" pitchFamily="2" charset="0"/>
              </a:rPr>
              <a:t> production on </a:t>
            </a:r>
            <a:r>
              <a:rPr lang="it-IT" sz="2000" b="1" dirty="0" err="1">
                <a:latin typeface="Exo" panose="02000503000000000000" pitchFamily="2" charset="0"/>
              </a:rPr>
              <a:t>underutilised</a:t>
            </a:r>
            <a:r>
              <a:rPr lang="it-IT" sz="2000" b="1" dirty="0">
                <a:latin typeface="Exo" panose="02000503000000000000" pitchFamily="2" charset="0"/>
              </a:rPr>
              <a:t> </a:t>
            </a:r>
            <a:r>
              <a:rPr lang="it-IT" sz="2000" b="1" dirty="0" err="1">
                <a:latin typeface="Exo" panose="02000503000000000000" pitchFamily="2" charset="0"/>
              </a:rPr>
              <a:t>land</a:t>
            </a:r>
            <a:endParaRPr lang="it-IT" sz="2000" b="1" dirty="0">
              <a:latin typeface="Exo" panose="02000503000000000000" pitchFamily="2" charset="0"/>
            </a:endParaRPr>
          </a:p>
          <a:p>
            <a:pPr marL="342900" indent="-342900">
              <a:buFont typeface="Arial" panose="020B0604020202020204" pitchFamily="34" charset="0"/>
              <a:buChar char="•"/>
            </a:pPr>
            <a:r>
              <a:rPr lang="it-IT" sz="2000" b="1" dirty="0" err="1">
                <a:latin typeface="Exo" panose="02000503000000000000" pitchFamily="2" charset="0"/>
              </a:rPr>
              <a:t>Sustainability</a:t>
            </a:r>
            <a:r>
              <a:rPr lang="it-IT" sz="2000" b="1" dirty="0">
                <a:latin typeface="Exo" panose="02000503000000000000" pitchFamily="2" charset="0"/>
              </a:rPr>
              <a:t> </a:t>
            </a:r>
            <a:r>
              <a:rPr lang="it-IT" sz="2000" b="1" dirty="0" err="1">
                <a:latin typeface="Exo" panose="02000503000000000000" pitchFamily="2" charset="0"/>
              </a:rPr>
              <a:t>assessment</a:t>
            </a:r>
            <a:r>
              <a:rPr lang="it-IT" sz="2000" b="1" dirty="0">
                <a:latin typeface="Exo" panose="02000503000000000000" pitchFamily="2" charset="0"/>
              </a:rPr>
              <a:t> of the </a:t>
            </a:r>
            <a:r>
              <a:rPr lang="it-IT" sz="2000" b="1" dirty="0" err="1">
                <a:latin typeface="Exo" panose="02000503000000000000" pitchFamily="2" charset="0"/>
              </a:rPr>
              <a:t>most</a:t>
            </a:r>
            <a:r>
              <a:rPr lang="it-IT" sz="2000" b="1" dirty="0">
                <a:latin typeface="Exo" panose="02000503000000000000" pitchFamily="2" charset="0"/>
              </a:rPr>
              <a:t> </a:t>
            </a:r>
            <a:r>
              <a:rPr lang="it-IT" sz="2000" b="1" dirty="0" err="1">
                <a:latin typeface="Exo" panose="02000503000000000000" pitchFamily="2" charset="0"/>
              </a:rPr>
              <a:t>promising</a:t>
            </a:r>
            <a:r>
              <a:rPr lang="it-IT" sz="2000" b="1" dirty="0">
                <a:latin typeface="Exo" panose="02000503000000000000" pitchFamily="2" charset="0"/>
              </a:rPr>
              <a:t> </a:t>
            </a:r>
            <a:r>
              <a:rPr lang="it-IT" sz="2000" b="1" dirty="0" err="1">
                <a:latin typeface="Exo" panose="02000503000000000000" pitchFamily="2" charset="0"/>
              </a:rPr>
              <a:t>value</a:t>
            </a:r>
            <a:r>
              <a:rPr lang="it-IT" sz="2000" b="1" dirty="0">
                <a:latin typeface="Exo" panose="02000503000000000000" pitchFamily="2" charset="0"/>
              </a:rPr>
              <a:t> </a:t>
            </a:r>
            <a:r>
              <a:rPr lang="it-IT" sz="2000" b="1" dirty="0" err="1">
                <a:latin typeface="Exo" panose="02000503000000000000" pitchFamily="2" charset="0"/>
              </a:rPr>
              <a:t>chains</a:t>
            </a:r>
            <a:endParaRPr lang="it-IT" sz="2000" b="1" dirty="0">
              <a:latin typeface="Exo" panose="02000503000000000000" pitchFamily="2" charset="0"/>
            </a:endParaRPr>
          </a:p>
        </p:txBody>
      </p:sp>
    </p:spTree>
    <p:extLst>
      <p:ext uri="{BB962C8B-B14F-4D97-AF65-F5344CB8AC3E}">
        <p14:creationId xmlns:p14="http://schemas.microsoft.com/office/powerpoint/2010/main" val="3115042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8EEAD-BF39-461A-9CAA-0F7D818DB008}"/>
              </a:ext>
            </a:extLst>
          </p:cNvPr>
          <p:cNvSpPr>
            <a:spLocks noGrp="1"/>
          </p:cNvSpPr>
          <p:nvPr>
            <p:ph type="title"/>
          </p:nvPr>
        </p:nvSpPr>
        <p:spPr/>
        <p:txBody>
          <a:bodyPr>
            <a:normAutofit fontScale="90000"/>
          </a:bodyPr>
          <a:lstStyle/>
          <a:p>
            <a:r>
              <a:rPr lang="de-DE" dirty="0"/>
              <a:t>Knowledge </a:t>
            </a:r>
            <a:r>
              <a:rPr lang="de-DE" dirty="0" err="1"/>
              <a:t>transfer</a:t>
            </a:r>
            <a:r>
              <a:rPr lang="de-DE" dirty="0"/>
              <a:t> &amp; </a:t>
            </a:r>
            <a:r>
              <a:rPr lang="de-DE" dirty="0" err="1"/>
              <a:t>Capacity</a:t>
            </a:r>
            <a:r>
              <a:rPr lang="de-DE" dirty="0"/>
              <a:t> </a:t>
            </a:r>
            <a:r>
              <a:rPr lang="de-DE" dirty="0" err="1"/>
              <a:t>building</a:t>
            </a:r>
            <a:endParaRPr lang="en-US" dirty="0"/>
          </a:p>
        </p:txBody>
      </p:sp>
      <p:graphicFrame>
        <p:nvGraphicFramePr>
          <p:cNvPr id="4" name="Tabelle 3">
            <a:extLst>
              <a:ext uri="{FF2B5EF4-FFF2-40B4-BE49-F238E27FC236}">
                <a16:creationId xmlns:a16="http://schemas.microsoft.com/office/drawing/2014/main" id="{2989C425-4B09-4870-A498-BCE223148AEB}"/>
              </a:ext>
            </a:extLst>
          </p:cNvPr>
          <p:cNvGraphicFramePr>
            <a:graphicFrameLocks noGrp="1"/>
          </p:cNvGraphicFramePr>
          <p:nvPr>
            <p:extLst>
              <p:ext uri="{D42A27DB-BD31-4B8C-83A1-F6EECF244321}">
                <p14:modId xmlns:p14="http://schemas.microsoft.com/office/powerpoint/2010/main" val="1994231974"/>
              </p:ext>
            </p:extLst>
          </p:nvPr>
        </p:nvGraphicFramePr>
        <p:xfrm>
          <a:off x="323528" y="1440856"/>
          <a:ext cx="8229603" cy="4190232"/>
        </p:xfrm>
        <a:graphic>
          <a:graphicData uri="http://schemas.openxmlformats.org/drawingml/2006/table">
            <a:tbl>
              <a:tblPr firstRow="1" firstCol="1" bandRow="1">
                <a:tableStyleId>{F5AB1C69-6EDB-4FF4-983F-18BD219EF322}</a:tableStyleId>
              </a:tblPr>
              <a:tblGrid>
                <a:gridCol w="1018456">
                  <a:extLst>
                    <a:ext uri="{9D8B030D-6E8A-4147-A177-3AD203B41FA5}">
                      <a16:colId xmlns:a16="http://schemas.microsoft.com/office/drawing/2014/main" val="3736622824"/>
                    </a:ext>
                  </a:extLst>
                </a:gridCol>
                <a:gridCol w="816155">
                  <a:extLst>
                    <a:ext uri="{9D8B030D-6E8A-4147-A177-3AD203B41FA5}">
                      <a16:colId xmlns:a16="http://schemas.microsoft.com/office/drawing/2014/main" val="1883097287"/>
                    </a:ext>
                  </a:extLst>
                </a:gridCol>
                <a:gridCol w="1835626">
                  <a:extLst>
                    <a:ext uri="{9D8B030D-6E8A-4147-A177-3AD203B41FA5}">
                      <a16:colId xmlns:a16="http://schemas.microsoft.com/office/drawing/2014/main" val="4031803474"/>
                    </a:ext>
                  </a:extLst>
                </a:gridCol>
                <a:gridCol w="1610592">
                  <a:extLst>
                    <a:ext uri="{9D8B030D-6E8A-4147-A177-3AD203B41FA5}">
                      <a16:colId xmlns:a16="http://schemas.microsoft.com/office/drawing/2014/main" val="2860710037"/>
                    </a:ext>
                  </a:extLst>
                </a:gridCol>
                <a:gridCol w="1474387">
                  <a:extLst>
                    <a:ext uri="{9D8B030D-6E8A-4147-A177-3AD203B41FA5}">
                      <a16:colId xmlns:a16="http://schemas.microsoft.com/office/drawing/2014/main" val="467582109"/>
                    </a:ext>
                  </a:extLst>
                </a:gridCol>
                <a:gridCol w="1474387">
                  <a:extLst>
                    <a:ext uri="{9D8B030D-6E8A-4147-A177-3AD203B41FA5}">
                      <a16:colId xmlns:a16="http://schemas.microsoft.com/office/drawing/2014/main" val="1531508368"/>
                    </a:ext>
                  </a:extLst>
                </a:gridCol>
              </a:tblGrid>
              <a:tr h="191134">
                <a:tc rowSpan="2" gridSpan="2">
                  <a:txBody>
                    <a:bodyPr/>
                    <a:lstStyle/>
                    <a:p>
                      <a:pPr algn="ctr">
                        <a:lnSpc>
                          <a:spcPct val="115000"/>
                        </a:lnSpc>
                        <a:spcBef>
                          <a:spcPts val="600"/>
                        </a:spcBef>
                        <a:spcAft>
                          <a:spcPts val="600"/>
                        </a:spcAft>
                      </a:pPr>
                      <a:r>
                        <a:rPr lang="en-US" sz="1400" dirty="0">
                          <a:effectLst/>
                        </a:rPr>
                        <a:t>Country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rowSpan="2" hMerge="1">
                  <a:txBody>
                    <a:bodyPr/>
                    <a:lstStyle/>
                    <a:p>
                      <a:pPr>
                        <a:lnSpc>
                          <a:spcPct val="115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9BBB59"/>
                    </a:solidFill>
                  </a:tcPr>
                </a:tc>
                <a:tc gridSpan="2">
                  <a:txBody>
                    <a:bodyPr/>
                    <a:lstStyle/>
                    <a:p>
                      <a:pPr algn="ctr">
                        <a:lnSpc>
                          <a:spcPct val="115000"/>
                        </a:lnSpc>
                        <a:spcAft>
                          <a:spcPts val="600"/>
                        </a:spcAft>
                      </a:pPr>
                      <a:r>
                        <a:rPr lang="en-US" sz="1400" dirty="0">
                          <a:effectLst/>
                        </a:rPr>
                        <a:t>Info days</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endParaRPr lang="en-US"/>
                    </a:p>
                  </a:txBody>
                  <a:tcPr/>
                </a:tc>
                <a:tc gridSpan="2">
                  <a:txBody>
                    <a:bodyPr/>
                    <a:lstStyle/>
                    <a:p>
                      <a:pPr algn="ctr">
                        <a:lnSpc>
                          <a:spcPct val="115000"/>
                        </a:lnSpc>
                        <a:spcAft>
                          <a:spcPts val="600"/>
                        </a:spcAft>
                      </a:pPr>
                      <a:r>
                        <a:rPr lang="en-US" sz="1400" dirty="0">
                          <a:effectLst/>
                        </a:rPr>
                        <a:t>Capacity building </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endParaRPr lang="en-US"/>
                    </a:p>
                  </a:txBody>
                  <a:tcPr/>
                </a:tc>
                <a:extLst>
                  <a:ext uri="{0D108BD9-81ED-4DB2-BD59-A6C34878D82A}">
                    <a16:rowId xmlns:a16="http://schemas.microsoft.com/office/drawing/2014/main" val="3205903587"/>
                  </a:ext>
                </a:extLst>
              </a:tr>
              <a:tr h="191134">
                <a:tc gridSpan="2" vMerge="1">
                  <a:txBody>
                    <a:bodyPr/>
                    <a:lstStyle/>
                    <a:p>
                      <a:endParaRPr lang="en-US"/>
                    </a:p>
                  </a:txBody>
                  <a:tcPr/>
                </a:tc>
                <a:tc hMerge="1" vMerge="1">
                  <a:txBody>
                    <a:bodyPr/>
                    <a:lstStyle/>
                    <a:p>
                      <a:endParaRPr lang="en-US"/>
                    </a:p>
                  </a:txBody>
                  <a:tcPr/>
                </a:tc>
                <a:tc>
                  <a:txBody>
                    <a:bodyPr/>
                    <a:lstStyle/>
                    <a:p>
                      <a:pPr algn="ctr">
                        <a:lnSpc>
                          <a:spcPct val="115000"/>
                        </a:lnSpc>
                        <a:spcBef>
                          <a:spcPts val="600"/>
                        </a:spcBef>
                        <a:spcAft>
                          <a:spcPts val="600"/>
                        </a:spcAft>
                      </a:pPr>
                      <a:r>
                        <a:rPr lang="en-US" sz="1400" dirty="0">
                          <a:effectLst/>
                        </a:rPr>
                        <a:t>In target region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gn="ctr">
                        <a:lnSpc>
                          <a:spcPct val="115000"/>
                        </a:lnSpc>
                        <a:spcBef>
                          <a:spcPts val="600"/>
                        </a:spcBef>
                        <a:spcAft>
                          <a:spcPts val="600"/>
                        </a:spcAft>
                      </a:pPr>
                      <a:r>
                        <a:rPr lang="en-US" sz="1400">
                          <a:effectLst/>
                        </a:rPr>
                        <a:t>In another region</a:t>
                      </a:r>
                      <a:endParaRPr lang="en-US" sz="110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gn="ctr">
                        <a:lnSpc>
                          <a:spcPct val="115000"/>
                        </a:lnSpc>
                        <a:spcBef>
                          <a:spcPts val="600"/>
                        </a:spcBef>
                        <a:spcAft>
                          <a:spcPts val="600"/>
                        </a:spcAft>
                      </a:pPr>
                      <a:r>
                        <a:rPr lang="en-US" sz="1400" dirty="0">
                          <a:effectLst/>
                        </a:rPr>
                        <a:t>First event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gn="ctr">
                        <a:lnSpc>
                          <a:spcPct val="115000"/>
                        </a:lnSpc>
                        <a:spcBef>
                          <a:spcPts val="600"/>
                        </a:spcBef>
                        <a:spcAft>
                          <a:spcPts val="600"/>
                        </a:spcAft>
                      </a:pPr>
                      <a:r>
                        <a:rPr lang="en-US" sz="1400" dirty="0">
                          <a:effectLst/>
                        </a:rPr>
                        <a:t>Second event</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1588474066"/>
                  </a:ext>
                </a:extLst>
              </a:tr>
              <a:tr h="0">
                <a:tc rowSpan="3">
                  <a:txBody>
                    <a:bodyPr/>
                    <a:lstStyle/>
                    <a:p>
                      <a:pPr>
                        <a:lnSpc>
                          <a:spcPct val="115000"/>
                        </a:lnSpc>
                        <a:spcBef>
                          <a:spcPts val="600"/>
                        </a:spcBef>
                        <a:spcAft>
                          <a:spcPts val="600"/>
                        </a:spcAft>
                      </a:pPr>
                      <a:r>
                        <a:rPr lang="de-DE" sz="1600" dirty="0">
                          <a:effectLst/>
                        </a:rPr>
                        <a:t>Target countries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15000"/>
                        </a:lnSpc>
                        <a:spcBef>
                          <a:spcPts val="600"/>
                        </a:spcBef>
                        <a:spcAft>
                          <a:spcPts val="600"/>
                        </a:spcAft>
                      </a:pPr>
                      <a:r>
                        <a:rPr lang="en-US" sz="1400" dirty="0">
                          <a:effectLst/>
                        </a:rPr>
                        <a:t>Italy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 </a:t>
                      </a:r>
                      <a:r>
                        <a:rPr lang="en-US" sz="1200" kern="1200" dirty="0">
                          <a:effectLst/>
                        </a:rPr>
                        <a:t>13-14 October 2016, </a:t>
                      </a:r>
                      <a:r>
                        <a:rPr lang="en-US" sz="1200" kern="1200" dirty="0" err="1">
                          <a:effectLst/>
                        </a:rPr>
                        <a:t>Carbonia</a:t>
                      </a:r>
                      <a:r>
                        <a:rPr lang="en-US" sz="1200" kern="1200" dirty="0">
                          <a:effectLst/>
                        </a:rPr>
                        <a:t>, Sardinia</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 20 June 2018, Rome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 7 June 2018, Cagliari, Sardinia</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 19 September 2018, Ferrara</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2992163782"/>
                  </a:ext>
                </a:extLst>
              </a:tr>
              <a:tr h="511968">
                <a:tc vMerge="1">
                  <a:txBody>
                    <a:bodyPr/>
                    <a:lstStyle/>
                    <a:p>
                      <a:pPr>
                        <a:lnSpc>
                          <a:spcPct val="115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a:txBody>
                    <a:bodyPr/>
                    <a:lstStyle/>
                    <a:p>
                      <a:pPr>
                        <a:lnSpc>
                          <a:spcPct val="115000"/>
                        </a:lnSpc>
                        <a:spcBef>
                          <a:spcPts val="600"/>
                        </a:spcBef>
                        <a:spcAft>
                          <a:spcPts val="600"/>
                        </a:spcAft>
                      </a:pPr>
                      <a:r>
                        <a:rPr lang="en-US" sz="1400" dirty="0">
                          <a:effectLst/>
                        </a:rPr>
                        <a:t>Ukraine</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GB" sz="1200" kern="1200" dirty="0">
                          <a:effectLst/>
                        </a:rPr>
                        <a:t>12 December 2017, Kiev</a:t>
                      </a: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16 May 2018, Cherkasy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gn="l"/>
                      <a:r>
                        <a:rPr lang="en-GB" sz="1200" kern="1200" dirty="0">
                          <a:effectLst/>
                        </a:rPr>
                        <a:t>21 February 2018, Kiev</a:t>
                      </a:r>
                      <a:endParaRPr lang="de-DE" sz="1200" dirty="0"/>
                    </a:p>
                  </a:txBody>
                  <a:tcPr marL="68485" marR="68485"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17 May 2018, </a:t>
                      </a:r>
                      <a:r>
                        <a:rPr lang="de-DE" sz="1200" dirty="0" err="1"/>
                        <a:t>Cherkasy</a:t>
                      </a:r>
                      <a:endParaRPr lang="de-DE" sz="1200" dirty="0">
                        <a:solidFill>
                          <a:schemeClr val="tx1"/>
                        </a:solidFill>
                      </a:endParaRPr>
                    </a:p>
                  </a:txBody>
                  <a:tcPr marL="68485" marR="68485" marT="0" marB="0" anchor="ctr"/>
                </a:tc>
                <a:extLst>
                  <a:ext uri="{0D108BD9-81ED-4DB2-BD59-A6C34878D82A}">
                    <a16:rowId xmlns:a16="http://schemas.microsoft.com/office/drawing/2014/main" val="3163791895"/>
                  </a:ext>
                </a:extLst>
              </a:tr>
              <a:tr h="480662">
                <a:tc vMerge="1">
                  <a:txBody>
                    <a:bodyPr/>
                    <a:lstStyle/>
                    <a:p>
                      <a:pPr>
                        <a:lnSpc>
                          <a:spcPct val="115000"/>
                        </a:lnSpc>
                        <a:spcBef>
                          <a:spcPts val="60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a:txBody>
                    <a:bodyPr/>
                    <a:lstStyle/>
                    <a:p>
                      <a:pPr>
                        <a:lnSpc>
                          <a:spcPct val="115000"/>
                        </a:lnSpc>
                        <a:spcBef>
                          <a:spcPts val="600"/>
                        </a:spcBef>
                        <a:spcAft>
                          <a:spcPts val="600"/>
                        </a:spcAft>
                      </a:pPr>
                      <a:r>
                        <a:rPr lang="en-US" sz="1400" dirty="0">
                          <a:effectLst/>
                        </a:rPr>
                        <a:t>Germany</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de-DE" sz="1200" kern="1200" dirty="0">
                          <a:effectLst/>
                        </a:rPr>
                        <a:t>6 September 2017, </a:t>
                      </a:r>
                      <a:r>
                        <a:rPr lang="de-DE" sz="1200" kern="1200" dirty="0" err="1">
                          <a:effectLst/>
                        </a:rPr>
                        <a:t>Finterwalde</a:t>
                      </a: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27 June 2018, Potsdam</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GB" sz="1200" dirty="0">
                          <a:effectLst/>
                        </a:rPr>
                        <a:t>7 April 2018, </a:t>
                      </a:r>
                      <a:r>
                        <a:rPr lang="en-GB" sz="1200" dirty="0" err="1">
                          <a:effectLst/>
                        </a:rPr>
                        <a:t>Goßmar</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a:lnSpc>
                          <a:spcPct val="100000"/>
                        </a:lnSpc>
                        <a:spcBef>
                          <a:spcPts val="600"/>
                        </a:spcBef>
                        <a:spcAft>
                          <a:spcPts val="600"/>
                        </a:spcAft>
                      </a:pPr>
                      <a:r>
                        <a:rPr lang="en-US" sz="1200" dirty="0">
                          <a:effectLst/>
                        </a:rPr>
                        <a:t>12 June 2018, </a:t>
                      </a:r>
                      <a:r>
                        <a:rPr lang="en-US" sz="1200" dirty="0" err="1">
                          <a:effectLst/>
                        </a:rPr>
                        <a:t>Neuperhain</a:t>
                      </a: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507748177"/>
                  </a:ext>
                </a:extLst>
              </a:tr>
              <a:tr h="447294">
                <a:tc rowSpan="5">
                  <a:txBody>
                    <a:bodyPr/>
                    <a:lstStyle/>
                    <a:p>
                      <a:pPr>
                        <a:lnSpc>
                          <a:spcPct val="115000"/>
                        </a:lnSpc>
                        <a:spcBef>
                          <a:spcPts val="600"/>
                        </a:spcBef>
                        <a:spcAft>
                          <a:spcPts val="600"/>
                        </a:spcAft>
                      </a:pPr>
                      <a:r>
                        <a:rPr lang="de-DE" sz="1600" dirty="0" err="1">
                          <a:effectLst/>
                        </a:rPr>
                        <a:t>Outreach</a:t>
                      </a:r>
                      <a:r>
                        <a:rPr lang="de-DE" sz="1600" dirty="0">
                          <a:effectLst/>
                        </a:rPr>
                        <a:t> countries</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gridSpan="3">
                  <a:txBody>
                    <a:bodyPr/>
                    <a:lstStyle/>
                    <a:p>
                      <a:pPr marL="0" algn="l" defTabSz="914400" rtl="0" eaLnBrk="1" latinLnBrk="0" hangingPunct="1">
                        <a:lnSpc>
                          <a:spcPct val="100000"/>
                        </a:lnSpc>
                        <a:spcBef>
                          <a:spcPts val="600"/>
                        </a:spcBef>
                        <a:spcAft>
                          <a:spcPts val="600"/>
                        </a:spcAft>
                      </a:pPr>
                      <a:r>
                        <a:rPr lang="de-DE" sz="1400" kern="1200" dirty="0" err="1">
                          <a:effectLst/>
                        </a:rPr>
                        <a:t>Belgium</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endParaRPr lang="en-US" dirty="0"/>
                    </a:p>
                  </a:txBody>
                  <a:tcPr marL="68485" marR="68485" marT="0" marB="0" anchor="ctr">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hMerge="1">
                  <a:txBody>
                    <a:bodyPr/>
                    <a:lstStyle/>
                    <a:p>
                      <a:endParaRPr lang="en-US" dirty="0"/>
                    </a:p>
                  </a:txBody>
                  <a:tcPr marL="68485" marR="68485" marT="0" marB="0" anchor="ctr">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marL="0" algn="l" defTabSz="914400" rtl="0" eaLnBrk="1" latinLnBrk="0" hangingPunct="1">
                        <a:lnSpc>
                          <a:spcPct val="100000"/>
                        </a:lnSpc>
                        <a:spcBef>
                          <a:spcPts val="600"/>
                        </a:spcBef>
                        <a:spcAft>
                          <a:spcPts val="600"/>
                        </a:spcAft>
                      </a:pPr>
                      <a:r>
                        <a:rPr lang="de-DE" sz="1200" kern="1200" dirty="0">
                          <a:effectLst/>
                        </a:rPr>
                        <a:t>22 May 2018, Westmalle</a:t>
                      </a:r>
                      <a:endParaRPr lang="en-US" sz="1200" kern="12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nchor="ctr"/>
                </a:tc>
                <a:tc>
                  <a:txBody>
                    <a:bodyPr/>
                    <a:lstStyle/>
                    <a:p>
                      <a:pPr marL="0" algn="l" defTabSz="914400" rtl="0" eaLnBrk="1" latinLnBrk="0" hangingPunct="1">
                        <a:lnSpc>
                          <a:spcPct val="100000"/>
                        </a:lnSpc>
                        <a:spcBef>
                          <a:spcPts val="600"/>
                        </a:spcBef>
                        <a:spcAft>
                          <a:spcPts val="600"/>
                        </a:spcAft>
                      </a:pPr>
                      <a:r>
                        <a:rPr lang="de-DE" sz="1200" kern="1200" dirty="0">
                          <a:effectLst/>
                        </a:rPr>
                        <a:t>28 </a:t>
                      </a:r>
                      <a:r>
                        <a:rPr lang="de-DE" sz="1200" kern="1200" dirty="0" err="1">
                          <a:effectLst/>
                        </a:rPr>
                        <a:t>July</a:t>
                      </a:r>
                      <a:r>
                        <a:rPr lang="de-DE" sz="1200" kern="1200" dirty="0">
                          <a:effectLst/>
                        </a:rPr>
                        <a:t> 2018, </a:t>
                      </a:r>
                      <a:r>
                        <a:rPr lang="de-DE" sz="1200" kern="1200" dirty="0" err="1">
                          <a:effectLst/>
                        </a:rPr>
                        <a:t>Libramont</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extLst>
                  <a:ext uri="{0D108BD9-81ED-4DB2-BD59-A6C34878D82A}">
                    <a16:rowId xmlns:a16="http://schemas.microsoft.com/office/drawing/2014/main" val="3942393615"/>
                  </a:ext>
                </a:extLst>
              </a:tr>
              <a:tr h="480662">
                <a:tc vMerge="1">
                  <a:txBody>
                    <a:bodyPr/>
                    <a:lstStyle/>
                    <a:p>
                      <a:pPr>
                        <a:lnSpc>
                          <a:spcPct val="115000"/>
                        </a:lnSpc>
                        <a:spcBef>
                          <a:spcPts val="600"/>
                        </a:spcBef>
                        <a:spcAft>
                          <a:spcPts val="6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gridSpan="3">
                  <a:txBody>
                    <a:bodyPr/>
                    <a:lstStyle/>
                    <a:p>
                      <a:pPr marL="0" algn="l" defTabSz="914400" rtl="0" eaLnBrk="1" latinLnBrk="0" hangingPunct="1">
                        <a:lnSpc>
                          <a:spcPct val="100000"/>
                        </a:lnSpc>
                        <a:spcBef>
                          <a:spcPts val="600"/>
                        </a:spcBef>
                        <a:spcAft>
                          <a:spcPts val="600"/>
                        </a:spcAft>
                      </a:pPr>
                      <a:r>
                        <a:rPr lang="de-DE" sz="1400" kern="1200" dirty="0" err="1">
                          <a:effectLst/>
                        </a:rPr>
                        <a:t>Poland</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marL="0" algn="l" defTabSz="914400" rtl="0" eaLnBrk="1" latinLnBrk="0" hangingPunct="1">
                        <a:lnSpc>
                          <a:spcPct val="100000"/>
                        </a:lnSpc>
                        <a:spcBef>
                          <a:spcPts val="600"/>
                        </a:spcBef>
                        <a:spcAft>
                          <a:spcPts val="600"/>
                        </a:spcAft>
                      </a:pPr>
                      <a:r>
                        <a:rPr lang="de-DE" sz="1200" kern="1200" dirty="0">
                          <a:effectLst/>
                        </a:rPr>
                        <a:t>24 May 2018, </a:t>
                      </a:r>
                      <a:r>
                        <a:rPr lang="de-DE" sz="1200" kern="1200" dirty="0" err="1">
                          <a:effectLst/>
                        </a:rPr>
                        <a:t>Warsaw</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algn="l" defTabSz="914400" rtl="0" eaLnBrk="1" latinLnBrk="0" hangingPunct="1">
                        <a:lnSpc>
                          <a:spcPct val="100000"/>
                        </a:lnSpc>
                        <a:spcBef>
                          <a:spcPts val="600"/>
                        </a:spcBef>
                        <a:spcAft>
                          <a:spcPts val="600"/>
                        </a:spcAft>
                      </a:pPr>
                      <a:r>
                        <a:rPr lang="de-DE" sz="1200" kern="1200" dirty="0">
                          <a:effectLst/>
                        </a:rPr>
                        <a:t>04 September 2018, </a:t>
                      </a:r>
                      <a:r>
                        <a:rPr lang="de-DE" sz="1200" kern="1200" dirty="0" err="1">
                          <a:effectLst/>
                        </a:rPr>
                        <a:t>Płońsk</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tc>
                <a:extLst>
                  <a:ext uri="{0D108BD9-81ED-4DB2-BD59-A6C34878D82A}">
                    <a16:rowId xmlns:a16="http://schemas.microsoft.com/office/drawing/2014/main" val="1423763237"/>
                  </a:ext>
                </a:extLst>
              </a:tr>
              <a:tr h="480662">
                <a:tc vMerge="1">
                  <a:txBody>
                    <a:bodyPr/>
                    <a:lstStyle/>
                    <a:p>
                      <a:pPr>
                        <a:lnSpc>
                          <a:spcPct val="115000"/>
                        </a:lnSpc>
                        <a:spcBef>
                          <a:spcPts val="600"/>
                        </a:spcBef>
                        <a:spcAft>
                          <a:spcPts val="6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gridSpan="3">
                  <a:txBody>
                    <a:bodyPr/>
                    <a:lstStyle/>
                    <a:p>
                      <a:pPr marL="0" algn="l" defTabSz="914400" rtl="0" eaLnBrk="1" latinLnBrk="0" hangingPunct="1">
                        <a:lnSpc>
                          <a:spcPct val="100000"/>
                        </a:lnSpc>
                        <a:spcBef>
                          <a:spcPts val="600"/>
                        </a:spcBef>
                        <a:spcAft>
                          <a:spcPts val="600"/>
                        </a:spcAft>
                      </a:pPr>
                      <a:r>
                        <a:rPr lang="de-DE" sz="1400" kern="1200" dirty="0">
                          <a:effectLst/>
                        </a:rPr>
                        <a:t>Romania</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a:txBody>
                    <a:bodyPr/>
                    <a:lstStyle/>
                    <a:p>
                      <a:pPr marL="0" algn="l" defTabSz="914400" rtl="0" eaLnBrk="1" latinLnBrk="0" hangingPunct="1">
                        <a:lnSpc>
                          <a:spcPct val="100000"/>
                        </a:lnSpc>
                        <a:spcBef>
                          <a:spcPts val="600"/>
                        </a:spcBef>
                        <a:spcAft>
                          <a:spcPts val="600"/>
                        </a:spcAft>
                      </a:pPr>
                      <a:r>
                        <a:rPr lang="de-DE" sz="1200" kern="1200" dirty="0">
                          <a:effectLst/>
                        </a:rPr>
                        <a:t>18 </a:t>
                      </a:r>
                      <a:r>
                        <a:rPr lang="de-DE" sz="1200" kern="1200" dirty="0" err="1">
                          <a:effectLst/>
                        </a:rPr>
                        <a:t>July</a:t>
                      </a:r>
                      <a:r>
                        <a:rPr lang="de-DE" sz="1200" kern="1200" dirty="0">
                          <a:effectLst/>
                        </a:rPr>
                        <a:t> 2018, </a:t>
                      </a:r>
                      <a:r>
                        <a:rPr lang="de-DE" sz="1200" kern="1200" dirty="0" err="1">
                          <a:effectLst/>
                        </a:rPr>
                        <a:t>Bacau</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a:txBody>
                    <a:bodyPr/>
                    <a:lstStyle/>
                    <a:p>
                      <a:pPr marL="0" algn="l" defTabSz="914400" rtl="0" eaLnBrk="1" latinLnBrk="0" hangingPunct="1">
                        <a:lnSpc>
                          <a:spcPct val="100000"/>
                        </a:lnSpc>
                        <a:spcBef>
                          <a:spcPts val="600"/>
                        </a:spcBef>
                        <a:spcAft>
                          <a:spcPts val="600"/>
                        </a:spcAft>
                      </a:pPr>
                      <a:r>
                        <a:rPr lang="de-DE" sz="1200" kern="1200" dirty="0">
                          <a:effectLst/>
                        </a:rPr>
                        <a:t>31 August 2018, </a:t>
                      </a:r>
                      <a:r>
                        <a:rPr lang="de-DE" sz="1200" kern="1200" dirty="0" err="1">
                          <a:effectLst/>
                        </a:rPr>
                        <a:t>Targoviste</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tc>
                <a:extLst>
                  <a:ext uri="{0D108BD9-81ED-4DB2-BD59-A6C34878D82A}">
                    <a16:rowId xmlns:a16="http://schemas.microsoft.com/office/drawing/2014/main" val="1879432663"/>
                  </a:ext>
                </a:extLst>
              </a:tr>
              <a:tr h="480662">
                <a:tc vMerge="1">
                  <a:txBody>
                    <a:bodyPr/>
                    <a:lstStyle/>
                    <a:p>
                      <a:pPr>
                        <a:lnSpc>
                          <a:spcPct val="115000"/>
                        </a:lnSpc>
                        <a:spcBef>
                          <a:spcPts val="600"/>
                        </a:spcBef>
                        <a:spcAft>
                          <a:spcPts val="6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gridSpan="3">
                  <a:txBody>
                    <a:bodyPr/>
                    <a:lstStyle/>
                    <a:p>
                      <a:pPr marL="0" algn="l" defTabSz="914400" rtl="0" eaLnBrk="1" latinLnBrk="0" hangingPunct="1">
                        <a:lnSpc>
                          <a:spcPct val="100000"/>
                        </a:lnSpc>
                        <a:spcBef>
                          <a:spcPts val="600"/>
                        </a:spcBef>
                        <a:spcAft>
                          <a:spcPts val="600"/>
                        </a:spcAft>
                      </a:pPr>
                      <a:r>
                        <a:rPr lang="de-DE" sz="1400" kern="1200" dirty="0" err="1">
                          <a:effectLst/>
                        </a:rPr>
                        <a:t>Hungary</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gridSpan="2">
                  <a:txBody>
                    <a:bodyPr/>
                    <a:lstStyle/>
                    <a:p>
                      <a:pPr marL="0" algn="l" defTabSz="914400" rtl="0" eaLnBrk="1" latinLnBrk="0" hangingPunct="1">
                        <a:lnSpc>
                          <a:spcPct val="100000"/>
                        </a:lnSpc>
                        <a:spcBef>
                          <a:spcPts val="600"/>
                        </a:spcBef>
                        <a:spcAft>
                          <a:spcPts val="600"/>
                        </a:spcAft>
                      </a:pPr>
                      <a:r>
                        <a:rPr lang="de-DE" sz="1200" kern="1200" dirty="0">
                          <a:effectLst/>
                        </a:rPr>
                        <a:t>6-7 June 2018, </a:t>
                      </a:r>
                      <a:r>
                        <a:rPr lang="de-DE" sz="1200" kern="1200" dirty="0" err="1">
                          <a:effectLst/>
                        </a:rPr>
                        <a:t>Gödöllő</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2305380437"/>
                  </a:ext>
                </a:extLst>
              </a:tr>
              <a:tr h="480662">
                <a:tc vMerge="1">
                  <a:txBody>
                    <a:bodyPr/>
                    <a:lstStyle/>
                    <a:p>
                      <a:pPr>
                        <a:lnSpc>
                          <a:spcPct val="115000"/>
                        </a:lnSpc>
                        <a:spcBef>
                          <a:spcPts val="600"/>
                        </a:spcBef>
                        <a:spcAft>
                          <a:spcPts val="600"/>
                        </a:spcAft>
                      </a:pP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solidFill>
                      <a:srgbClr val="D6E3BC"/>
                    </a:solidFill>
                  </a:tcPr>
                </a:tc>
                <a:tc gridSpan="3">
                  <a:txBody>
                    <a:bodyPr/>
                    <a:lstStyle/>
                    <a:p>
                      <a:pPr marL="0" algn="l" defTabSz="914400" rtl="0" eaLnBrk="1" latinLnBrk="0" hangingPunct="1">
                        <a:lnSpc>
                          <a:spcPct val="100000"/>
                        </a:lnSpc>
                        <a:spcBef>
                          <a:spcPts val="600"/>
                        </a:spcBef>
                        <a:spcAft>
                          <a:spcPts val="600"/>
                        </a:spcAft>
                      </a:pPr>
                      <a:r>
                        <a:rPr lang="de-DE" sz="1400" kern="1200" dirty="0">
                          <a:effectLst/>
                        </a:rPr>
                        <a:t>United Kingdom</a:t>
                      </a:r>
                      <a:endParaRPr lang="en-US" sz="14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Times New Roman" panose="02020603050405020304" pitchFamily="18"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tc gridSpan="2">
                  <a:txBody>
                    <a:bodyPr/>
                    <a:lstStyle/>
                    <a:p>
                      <a:pPr marL="0" algn="l" defTabSz="914400" rtl="0" eaLnBrk="1" latinLnBrk="0" hangingPunct="1">
                        <a:lnSpc>
                          <a:spcPct val="100000"/>
                        </a:lnSpc>
                        <a:spcBef>
                          <a:spcPts val="600"/>
                        </a:spcBef>
                        <a:spcAft>
                          <a:spcPts val="600"/>
                        </a:spcAft>
                      </a:pPr>
                      <a:r>
                        <a:rPr lang="de-DE" sz="1200" kern="1200" dirty="0">
                          <a:effectLst/>
                        </a:rPr>
                        <a:t>6-7 June 2018, Lincoln</a:t>
                      </a:r>
                      <a:endParaRPr lang="en-US" sz="12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nchor="ctr"/>
                </a:tc>
                <a:tc hMerge="1">
                  <a:txBody>
                    <a:bodyPr/>
                    <a:lstStyle/>
                    <a:p>
                      <a:pPr>
                        <a:lnSpc>
                          <a:spcPct val="100000"/>
                        </a:lnSpc>
                        <a:spcBef>
                          <a:spcPts val="600"/>
                        </a:spcBef>
                        <a:spcAft>
                          <a:spcPts val="6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txBody>
                  <a:tcPr marL="68485" marR="68485" marT="0" marB="0">
                    <a:lnL w="19050" cap="flat" cmpd="sng" algn="ctr">
                      <a:solidFill>
                        <a:srgbClr val="4F6228"/>
                      </a:solidFill>
                      <a:prstDash val="solid"/>
                      <a:round/>
                      <a:headEnd type="none" w="med" len="med"/>
                      <a:tailEnd type="none" w="med" len="med"/>
                    </a:lnL>
                    <a:lnR w="19050" cap="flat" cmpd="sng" algn="ctr">
                      <a:solidFill>
                        <a:srgbClr val="4F6228"/>
                      </a:solidFill>
                      <a:prstDash val="solid"/>
                      <a:round/>
                      <a:headEnd type="none" w="med" len="med"/>
                      <a:tailEnd type="none" w="med" len="med"/>
                    </a:lnR>
                    <a:lnT w="19050" cap="flat" cmpd="sng" algn="ctr">
                      <a:solidFill>
                        <a:srgbClr val="4F6228"/>
                      </a:solidFill>
                      <a:prstDash val="solid"/>
                      <a:round/>
                      <a:headEnd type="none" w="med" len="med"/>
                      <a:tailEnd type="none" w="med" len="med"/>
                    </a:lnT>
                    <a:lnB w="19050" cap="flat" cmpd="sng" algn="ctr">
                      <a:solidFill>
                        <a:srgbClr val="4F6228"/>
                      </a:solidFill>
                      <a:prstDash val="solid"/>
                      <a:round/>
                      <a:headEnd type="none" w="med" len="med"/>
                      <a:tailEnd type="none" w="med" len="med"/>
                    </a:lnB>
                  </a:tcPr>
                </a:tc>
                <a:extLst>
                  <a:ext uri="{0D108BD9-81ED-4DB2-BD59-A6C34878D82A}">
                    <a16:rowId xmlns:a16="http://schemas.microsoft.com/office/drawing/2014/main" val="3715204119"/>
                  </a:ext>
                </a:extLst>
              </a:tr>
            </a:tbl>
          </a:graphicData>
        </a:graphic>
      </p:graphicFrame>
    </p:spTree>
    <p:extLst>
      <p:ext uri="{BB962C8B-B14F-4D97-AF65-F5344CB8AC3E}">
        <p14:creationId xmlns:p14="http://schemas.microsoft.com/office/powerpoint/2010/main" val="1683997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D:\_FIB\Projekte\4_ForBio\WorkPackages\WP5\Robinientag_2018\Fotos\JPEG\IMG_5345.JPG">
            <a:extLst>
              <a:ext uri="{FF2B5EF4-FFF2-40B4-BE49-F238E27FC236}">
                <a16:creationId xmlns:a16="http://schemas.microsoft.com/office/drawing/2014/main" id="{4D569E2D-DB32-470A-9461-2B2D198A1C9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33520">
            <a:off x="4851494" y="3945069"/>
            <a:ext cx="3229652" cy="2105149"/>
          </a:xfrm>
          <a:prstGeom prst="rect">
            <a:avLst/>
          </a:prstGeom>
          <a:noFill/>
          <a:ln>
            <a:noFill/>
          </a:ln>
        </p:spPr>
      </p:pic>
      <p:pic>
        <p:nvPicPr>
          <p:cNvPr id="10" name="Grafik 9" descr="Miscanthus-Feldtag_Goßmar_(20180407_1)_011">
            <a:extLst>
              <a:ext uri="{FF2B5EF4-FFF2-40B4-BE49-F238E27FC236}">
                <a16:creationId xmlns:a16="http://schemas.microsoft.com/office/drawing/2014/main" id="{B62AC2D5-03D1-4DA3-8A26-3A077EA14D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1428">
            <a:off x="5622690" y="2084351"/>
            <a:ext cx="3059807" cy="1826890"/>
          </a:xfrm>
          <a:prstGeom prst="rect">
            <a:avLst/>
          </a:prstGeom>
          <a:noFill/>
          <a:ln>
            <a:noFill/>
          </a:ln>
        </p:spPr>
      </p:pic>
      <p:pic>
        <p:nvPicPr>
          <p:cNvPr id="4" name="Рисунок 32" descr="C:\Users\Alia\AppData\Local\Microsoft\Windows\INetCache\Content.Word\DSC_8142.jpg">
            <a:extLst>
              <a:ext uri="{FF2B5EF4-FFF2-40B4-BE49-F238E27FC236}">
                <a16:creationId xmlns:a16="http://schemas.microsoft.com/office/drawing/2014/main" id="{6ED49E68-6B3C-4408-A5FF-F08ECA005D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49" y="1958258"/>
            <a:ext cx="2948305" cy="1950720"/>
          </a:xfrm>
          <a:prstGeom prst="rect">
            <a:avLst/>
          </a:prstGeom>
          <a:noFill/>
          <a:ln>
            <a:noFill/>
          </a:ln>
        </p:spPr>
      </p:pic>
      <p:pic>
        <p:nvPicPr>
          <p:cNvPr id="8" name="Рисунок 31" descr="C:\Users\Alia\AppData\Local\Microsoft\Windows\INetCache\Content.Word\DSC_8129.jpg">
            <a:extLst>
              <a:ext uri="{FF2B5EF4-FFF2-40B4-BE49-F238E27FC236}">
                <a16:creationId xmlns:a16="http://schemas.microsoft.com/office/drawing/2014/main" id="{4BC291A4-DE17-40B1-A8CF-684FA6C66EBC}"/>
              </a:ext>
            </a:extLst>
          </p:cNvPr>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rot="21408823">
            <a:off x="3394658" y="186098"/>
            <a:ext cx="2942705" cy="1949335"/>
          </a:xfrm>
          <a:prstGeom prst="rect">
            <a:avLst/>
          </a:prstGeom>
          <a:noFill/>
          <a:ln>
            <a:noFill/>
          </a:ln>
        </p:spPr>
      </p:pic>
      <p:pic>
        <p:nvPicPr>
          <p:cNvPr id="12" name="Grafik 11" descr="U:\FORBIO WorkPackages\WP5_Meetings &amp; Events\2018_Robinientag\Fotos\Robinien-Feldtag_Geisendorf_(2018 06 12_1)_12.JPG">
            <a:extLst>
              <a:ext uri="{FF2B5EF4-FFF2-40B4-BE49-F238E27FC236}">
                <a16:creationId xmlns:a16="http://schemas.microsoft.com/office/drawing/2014/main" id="{4BEEF712-CA1F-4B92-BB24-1E409AC46B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30049">
            <a:off x="960024" y="4099631"/>
            <a:ext cx="3046505" cy="1950721"/>
          </a:xfrm>
          <a:prstGeom prst="rect">
            <a:avLst/>
          </a:prstGeom>
          <a:noFill/>
          <a:ln>
            <a:noFill/>
          </a:ln>
        </p:spPr>
      </p:pic>
    </p:spTree>
    <p:extLst>
      <p:ext uri="{BB962C8B-B14F-4D97-AF65-F5344CB8AC3E}">
        <p14:creationId xmlns:p14="http://schemas.microsoft.com/office/powerpoint/2010/main" val="1725485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RBIO_Project_RJ">
  <a:themeElements>
    <a:clrScheme name="Egyéni 28. séma">
      <a:dk1>
        <a:srgbClr val="595854"/>
      </a:dk1>
      <a:lt1>
        <a:sysClr val="window" lastClr="FFFFFF"/>
      </a:lt1>
      <a:dk2>
        <a:srgbClr val="88BD0D"/>
      </a:dk2>
      <a:lt2>
        <a:srgbClr val="FFFFFF"/>
      </a:lt2>
      <a:accent1>
        <a:srgbClr val="EDF2D4"/>
      </a:accent1>
      <a:accent2>
        <a:srgbClr val="D9E6AB"/>
      </a:accent2>
      <a:accent3>
        <a:srgbClr val="98C11E"/>
      </a:accent3>
      <a:accent4>
        <a:srgbClr val="9BAD6A"/>
      </a:accent4>
      <a:accent5>
        <a:srgbClr val="4C6110"/>
      </a:accent5>
      <a:accent6>
        <a:srgbClr val="263108"/>
      </a:accent6>
      <a:hlink>
        <a:srgbClr val="FF6C2C"/>
      </a:hlink>
      <a:folHlink>
        <a:srgbClr val="5B4D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FORBIO_Project_RJ</Template>
  <TotalTime>0</TotalTime>
  <Words>537</Words>
  <Application>Microsoft Office PowerPoint</Application>
  <PresentationFormat>Bildschirmpräsentation (4:3)</PresentationFormat>
  <Paragraphs>169</Paragraphs>
  <Slides>11</Slides>
  <Notes>5</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11</vt:i4>
      </vt:variant>
    </vt:vector>
  </HeadingPairs>
  <TitlesOfParts>
    <vt:vector size="18" baseType="lpstr">
      <vt:lpstr>Arial</vt:lpstr>
      <vt:lpstr>Calibri</vt:lpstr>
      <vt:lpstr>Calibri Light</vt:lpstr>
      <vt:lpstr>Exo</vt:lpstr>
      <vt:lpstr>Times New Roman</vt:lpstr>
      <vt:lpstr>Wingdings</vt:lpstr>
      <vt:lpstr>FORBIO_Project_RJ</vt:lpstr>
      <vt:lpstr>FORBIO  Fostering sustainable feedstock production for advanced biofuels on underutilised land in Europe    </vt:lpstr>
      <vt:lpstr>Background</vt:lpstr>
      <vt:lpstr>Background</vt:lpstr>
      <vt:lpstr>FORBIO objectives</vt:lpstr>
      <vt:lpstr>Profile</vt:lpstr>
      <vt:lpstr>Project Consortium</vt:lpstr>
      <vt:lpstr>Case studies </vt:lpstr>
      <vt:lpstr>Knowledge transfer &amp; Capacity building</vt:lpstr>
      <vt:lpstr>PowerPoint-Präsentation</vt:lpstr>
      <vt:lpstr>Barriers</vt:lpstr>
      <vt:lpstr>PowerPoint-Präsentation</vt:lpstr>
    </vt:vector>
  </TitlesOfParts>
  <Company>WIP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FORBIO Project</dc:title>
  <dc:creator>Rita Mergner</dc:creator>
  <cp:lastModifiedBy>Cosette Khawaja</cp:lastModifiedBy>
  <cp:revision>240</cp:revision>
  <cp:lastPrinted>2018-11-19T09:36:26Z</cp:lastPrinted>
  <dcterms:created xsi:type="dcterms:W3CDTF">2016-09-28T13:23:56Z</dcterms:created>
  <dcterms:modified xsi:type="dcterms:W3CDTF">2018-11-26T22:33:58Z</dcterms:modified>
</cp:coreProperties>
</file>