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5" r:id="rId4"/>
    <p:sldId id="257" r:id="rId5"/>
    <p:sldId id="287" r:id="rId6"/>
    <p:sldId id="284" r:id="rId7"/>
    <p:sldId id="274" r:id="rId8"/>
    <p:sldId id="268" r:id="rId9"/>
    <p:sldId id="273" r:id="rId10"/>
    <p:sldId id="269" r:id="rId11"/>
    <p:sldId id="286" r:id="rId12"/>
    <p:sldId id="271" r:id="rId13"/>
    <p:sldId id="272" r:id="rId14"/>
    <p:sldId id="275" r:id="rId15"/>
    <p:sldId id="276" r:id="rId16"/>
    <p:sldId id="279" r:id="rId17"/>
    <p:sldId id="260" r:id="rId18"/>
  </p:sldIdLst>
  <p:sldSz cx="9144000" cy="6858000" type="screen4x3"/>
  <p:notesSz cx="6669088" cy="9926638"/>
  <p:custDataLst>
    <p:tags r:id="rId20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A14"/>
    <a:srgbClr val="20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2665" autoAdjust="0"/>
  </p:normalViewPr>
  <p:slideViewPr>
    <p:cSldViewPr showGuides="1">
      <p:cViewPr varScale="1">
        <p:scale>
          <a:sx n="106" d="100"/>
          <a:sy n="106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2" d="100"/>
          <a:sy n="102" d="100"/>
        </p:scale>
        <p:origin x="-1116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35EB5E15-F8AD-42FE-A15D-BA2C450BF6D2}" type="datetimeFigureOut">
              <a:rPr lang="hu-HU" smtClean="0"/>
              <a:pPr/>
              <a:t>2018. 11. 21.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906B64B-C644-4021-B2F7-8434CB0E8EBA}" type="slidenum">
              <a:rPr lang="hu-HU" smtClean="0"/>
              <a:pPr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6B64B-C644-4021-B2F7-8434CB0E8EB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17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infographic_ppt800_60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9252520" cy="694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5832648" cy="309634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7920880" cy="113191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 dirty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7" name="Kép 16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graphic_ppt800_600_2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417019"/>
            <a:ext cx="8352928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52928" cy="11401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1" name="Kép 10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9" name="Kép 8" descr="forbio_logo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42961"/>
            <a:ext cx="1739922" cy="549735"/>
          </a:xfrm>
          <a:prstGeom prst="rect">
            <a:avLst/>
          </a:prstGeom>
        </p:spPr>
      </p:pic>
      <p:pic>
        <p:nvPicPr>
          <p:cNvPr id="7" name="Kép 6" descr="flag_2col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libri Light" pitchFamily="34" charset="0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Tx/>
        <a:buNone/>
        <a:defRPr lang="hu-HU" sz="2800" kern="1200" dirty="0" smtClean="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72008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WP1 </a:t>
            </a:r>
            <a:br>
              <a:rPr lang="de-DE" b="1" dirty="0"/>
            </a:br>
            <a:r>
              <a:rPr lang="de-DE" b="1" dirty="0"/>
              <a:t>Management 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0879" y="3717032"/>
            <a:ext cx="4032448" cy="230425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de-DE" sz="4900" dirty="0"/>
              <a:t>			</a:t>
            </a:r>
            <a:endParaRPr lang="de-DE" sz="4900" i="1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r>
              <a:rPr lang="de-DE" sz="4900" dirty="0"/>
              <a:t>Rainer Janssen, Cosette Khawaja</a:t>
            </a:r>
          </a:p>
          <a:p>
            <a:pPr algn="ctr"/>
            <a:r>
              <a:rPr lang="en-GB" sz="4900" dirty="0"/>
              <a:t>WIP Renewable Energies</a:t>
            </a:r>
          </a:p>
          <a:p>
            <a:pPr algn="ctr"/>
            <a:r>
              <a:rPr lang="de-DE" sz="4900" dirty="0"/>
              <a:t>Sylvensteinstr. 2 </a:t>
            </a:r>
          </a:p>
          <a:p>
            <a:pPr algn="ctr"/>
            <a:r>
              <a:rPr lang="de-DE" sz="4900" dirty="0"/>
              <a:t>81369 Munich </a:t>
            </a:r>
          </a:p>
          <a:p>
            <a:pPr algn="ctr"/>
            <a:r>
              <a:rPr lang="de-DE" sz="4900" dirty="0"/>
              <a:t>www.wip-munich.de</a:t>
            </a:r>
          </a:p>
          <a:p>
            <a:pPr algn="ctr"/>
            <a:endParaRPr lang="de-DE" sz="5500" dirty="0"/>
          </a:p>
          <a:p>
            <a:pPr algn="ctr"/>
            <a:r>
              <a:rPr lang="de-DE" sz="5500" dirty="0">
                <a:solidFill>
                  <a:srgbClr val="00B0F0"/>
                </a:solidFill>
              </a:rPr>
              <a:t> </a:t>
            </a:r>
            <a:endParaRPr lang="en-GB" sz="5500" dirty="0">
              <a:solidFill>
                <a:srgbClr val="00B0F0"/>
              </a:solidFill>
            </a:endParaRPr>
          </a:p>
          <a:p>
            <a:pPr algn="ctr"/>
            <a:endParaRPr lang="hu-H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0" y="4964937"/>
            <a:ext cx="1514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3203848" y="3885406"/>
            <a:ext cx="32403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4900" i="1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r>
              <a:rPr lang="de-DE" sz="4900" dirty="0"/>
              <a:t>Ömer Ceylan, Peter Gyuris</a:t>
            </a:r>
          </a:p>
          <a:p>
            <a:pPr algn="ctr"/>
            <a:r>
              <a:rPr lang="de-DE" sz="4900" dirty="0"/>
              <a:t>GEONARDO</a:t>
            </a:r>
          </a:p>
          <a:p>
            <a:pPr algn="ctr"/>
            <a:r>
              <a:rPr lang="de-DE" sz="4900" dirty="0"/>
              <a:t>Zahony utca 7</a:t>
            </a:r>
          </a:p>
          <a:p>
            <a:pPr algn="ctr"/>
            <a:r>
              <a:rPr lang="de-DE" sz="4900" dirty="0"/>
              <a:t>H-1031 Budapest</a:t>
            </a:r>
          </a:p>
          <a:p>
            <a:pPr algn="ctr"/>
            <a:r>
              <a:rPr lang="de-DE" sz="4800" dirty="0"/>
              <a:t>www.geonardo.com</a:t>
            </a:r>
          </a:p>
          <a:p>
            <a:pPr algn="ctr"/>
            <a:r>
              <a:rPr lang="de-DE" sz="5500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de-DE" i="1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2357103" y="3140968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200" dirty="0"/>
          </a:p>
          <a:p>
            <a:pPr algn="ctr"/>
            <a:r>
              <a:rPr lang="de-DE" sz="1200" dirty="0"/>
              <a:t>26 November 2018</a:t>
            </a:r>
          </a:p>
          <a:p>
            <a:pPr algn="ctr"/>
            <a:r>
              <a:rPr lang="de-DE" sz="1200" dirty="0"/>
              <a:t>Rome, </a:t>
            </a:r>
            <a:r>
              <a:rPr lang="de-DE" sz="1200" dirty="0" err="1"/>
              <a:t>Italy</a:t>
            </a:r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C2C92A-5C9F-4077-8ABE-79F7C75AD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55984"/>
            <a:ext cx="942972" cy="456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43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deliverables</a:t>
            </a:r>
            <a:r>
              <a:rPr lang="de-DE" dirty="0"/>
              <a:t> in ECAS </a:t>
            </a:r>
            <a:r>
              <a:rPr lang="de-DE" dirty="0" err="1"/>
              <a:t>system</a:t>
            </a:r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940152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0DA730-D2B7-4E28-AF0C-4ED85590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" r="5668"/>
          <a:stretch/>
        </p:blipFill>
        <p:spPr>
          <a:xfrm>
            <a:off x="683568" y="1179596"/>
            <a:ext cx="8334672" cy="26677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6C5DFE-A64B-41A6-A422-B39BD27F9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6"/>
          <a:stretch/>
        </p:blipFill>
        <p:spPr>
          <a:xfrm>
            <a:off x="683568" y="3887924"/>
            <a:ext cx="8334673" cy="2058437"/>
          </a:xfrm>
          <a:prstGeom prst="rect">
            <a:avLst/>
          </a:prstGeom>
        </p:spPr>
      </p:pic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D9A1A171-6B4A-425B-B1F8-503BE044AF92}"/>
              </a:ext>
            </a:extLst>
          </p:cNvPr>
          <p:cNvSpPr/>
          <p:nvPr/>
        </p:nvSpPr>
        <p:spPr>
          <a:xfrm>
            <a:off x="467544" y="3678932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59417446-A50D-4EFE-B19C-71AB406CA159}"/>
              </a:ext>
            </a:extLst>
          </p:cNvPr>
          <p:cNvSpPr/>
          <p:nvPr/>
        </p:nvSpPr>
        <p:spPr>
          <a:xfrm>
            <a:off x="461715" y="2835060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20A8B598-EF93-47AA-B22B-6D32C1A74E2F}"/>
              </a:ext>
            </a:extLst>
          </p:cNvPr>
          <p:cNvSpPr/>
          <p:nvPr/>
        </p:nvSpPr>
        <p:spPr>
          <a:xfrm>
            <a:off x="472163" y="2987646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E35EE323-7E78-4057-8FEC-66A2C068AB4B}"/>
              </a:ext>
            </a:extLst>
          </p:cNvPr>
          <p:cNvSpPr/>
          <p:nvPr/>
        </p:nvSpPr>
        <p:spPr>
          <a:xfrm>
            <a:off x="468563" y="3157736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226E191F-E09B-4C3B-B3E3-9B7C985AC47C}"/>
              </a:ext>
            </a:extLst>
          </p:cNvPr>
          <p:cNvSpPr/>
          <p:nvPr/>
        </p:nvSpPr>
        <p:spPr>
          <a:xfrm>
            <a:off x="470064" y="3518148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3FC8343E-8A35-42E8-921A-8238710FD4E8}"/>
              </a:ext>
            </a:extLst>
          </p:cNvPr>
          <p:cNvSpPr/>
          <p:nvPr/>
        </p:nvSpPr>
        <p:spPr>
          <a:xfrm>
            <a:off x="457200" y="3920108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5353ED8A-60C9-4BF6-B4C0-94286F52FB5F}"/>
              </a:ext>
            </a:extLst>
          </p:cNvPr>
          <p:cNvSpPr/>
          <p:nvPr/>
        </p:nvSpPr>
        <p:spPr>
          <a:xfrm>
            <a:off x="464876" y="4081264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E2A2E74F-22EC-4A63-BD76-8EB1F8738109}"/>
              </a:ext>
            </a:extLst>
          </p:cNvPr>
          <p:cNvSpPr/>
          <p:nvPr/>
        </p:nvSpPr>
        <p:spPr>
          <a:xfrm>
            <a:off x="464876" y="4252714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01D80F3F-09AC-490A-80E8-8AF849D00589}"/>
              </a:ext>
            </a:extLst>
          </p:cNvPr>
          <p:cNvSpPr/>
          <p:nvPr/>
        </p:nvSpPr>
        <p:spPr>
          <a:xfrm>
            <a:off x="464876" y="4424164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21FBF00E-8633-4E1E-8AF9-2A3367A9DEFE}"/>
              </a:ext>
            </a:extLst>
          </p:cNvPr>
          <p:cNvSpPr/>
          <p:nvPr/>
        </p:nvSpPr>
        <p:spPr>
          <a:xfrm>
            <a:off x="464876" y="4585320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14E0539A-831C-4876-A47C-01835A45ED34}"/>
              </a:ext>
            </a:extLst>
          </p:cNvPr>
          <p:cNvSpPr/>
          <p:nvPr/>
        </p:nvSpPr>
        <p:spPr>
          <a:xfrm>
            <a:off x="457200" y="4917142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8CAA6CBA-B65C-43A2-837E-FBBB644ED9DD}"/>
              </a:ext>
            </a:extLst>
          </p:cNvPr>
          <p:cNvSpPr/>
          <p:nvPr/>
        </p:nvSpPr>
        <p:spPr>
          <a:xfrm>
            <a:off x="4139952" y="6079202"/>
            <a:ext cx="144016" cy="144016"/>
          </a:xfrm>
          <a:prstGeom prst="flowChartConnector">
            <a:avLst/>
          </a:prstGeom>
          <a:solidFill>
            <a:srgbClr val="149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2AFE34AF-6FB9-4E9A-BAF9-EDF7A67DE78C}"/>
              </a:ext>
            </a:extLst>
          </p:cNvPr>
          <p:cNvSpPr/>
          <p:nvPr/>
        </p:nvSpPr>
        <p:spPr>
          <a:xfrm>
            <a:off x="1619672" y="6079202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96AA11-1AC5-45A5-940D-465D04DA095C}"/>
              </a:ext>
            </a:extLst>
          </p:cNvPr>
          <p:cNvSpPr txBox="1"/>
          <p:nvPr/>
        </p:nvSpPr>
        <p:spPr>
          <a:xfrm>
            <a:off x="1907704" y="59665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 </a:t>
            </a:r>
            <a:r>
              <a:rPr lang="de-DE" dirty="0" err="1"/>
              <a:t>submitted</a:t>
            </a:r>
            <a:endParaRPr lang="en-US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CF7973-5069-4335-93CD-9918E9DE3B45}"/>
              </a:ext>
            </a:extLst>
          </p:cNvPr>
          <p:cNvSpPr txBox="1"/>
          <p:nvPr/>
        </p:nvSpPr>
        <p:spPr>
          <a:xfrm>
            <a:off x="4427984" y="59869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Submitted</a:t>
            </a:r>
            <a:r>
              <a:rPr lang="de-DE" dirty="0"/>
              <a:t>, not </a:t>
            </a:r>
            <a:r>
              <a:rPr lang="de-DE" dirty="0" err="1"/>
              <a:t>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5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103CA-5570-42F8-ABD5-4DB3243F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on </a:t>
            </a:r>
            <a:r>
              <a:rPr lang="de-DE" dirty="0" err="1"/>
              <a:t>deliverables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CFB87-8805-4624-9784-E5E8C775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Deliverable 6.5 - Data Management Plan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P</a:t>
            </a:r>
            <a:r>
              <a:rPr lang="en-US" dirty="0"/>
              <a:t>O asked to update it </a:t>
            </a:r>
          </a:p>
          <a:p>
            <a:pPr marL="0" indent="0"/>
            <a:r>
              <a:rPr lang="en-US" b="1" dirty="0"/>
              <a:t>“Although not foreseen in the </a:t>
            </a:r>
            <a:r>
              <a:rPr lang="en-US" b="1" dirty="0" err="1"/>
              <a:t>DoA</a:t>
            </a:r>
            <a:r>
              <a:rPr lang="en-US" b="1" dirty="0"/>
              <a:t>, the consortium is advised to update the communication and dissemination plan and the data management plan It is also recommended to include multiple language option on the project website”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A</a:t>
            </a:r>
            <a:r>
              <a:rPr lang="en-US" dirty="0" err="1"/>
              <a:t>ttila</a:t>
            </a:r>
            <a:r>
              <a:rPr lang="en-US" dirty="0"/>
              <a:t> sent an e-mail on 20.09.2018 for possible comments or updates from partners. </a:t>
            </a:r>
            <a:r>
              <a:rPr lang="en-US" dirty="0">
                <a:solidFill>
                  <a:srgbClr val="FF0000"/>
                </a:solidFill>
              </a:rPr>
              <a:t>Status?</a:t>
            </a:r>
          </a:p>
        </p:txBody>
      </p:sp>
    </p:spTree>
    <p:extLst>
      <p:ext uri="{BB962C8B-B14F-4D97-AF65-F5344CB8AC3E}">
        <p14:creationId xmlns:p14="http://schemas.microsoft.com/office/powerpoint/2010/main" val="26217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Reporting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424936" cy="4896544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Report 1: </a:t>
            </a:r>
            <a:r>
              <a:rPr lang="en-GB" sz="1800" dirty="0"/>
              <a:t>Interim Report </a:t>
            </a:r>
            <a:r>
              <a:rPr lang="de-DE" sz="1800" dirty="0"/>
              <a:t>(</a:t>
            </a:r>
            <a:r>
              <a:rPr lang="de-DE" sz="1800" dirty="0" err="1"/>
              <a:t>technical</a:t>
            </a:r>
            <a:r>
              <a:rPr lang="de-DE" sz="1800" dirty="0"/>
              <a:t> and </a:t>
            </a:r>
            <a:r>
              <a:rPr lang="de-DE" sz="1800" dirty="0" err="1"/>
              <a:t>financial</a:t>
            </a:r>
            <a:r>
              <a:rPr lang="de-DE" sz="1800" dirty="0"/>
              <a:t> report) </a:t>
            </a:r>
            <a:endParaRPr lang="en-GB" sz="1800" dirty="0"/>
          </a:p>
          <a:p>
            <a:pPr marL="0" lvl="0" indent="0"/>
            <a:r>
              <a:rPr lang="en-GB" sz="1800" dirty="0"/>
              <a:t>	- reporting period (month 1-18; 01.01. 2016 – 30.06.2017)</a:t>
            </a:r>
          </a:p>
          <a:p>
            <a:pPr marL="0" indent="0"/>
            <a:r>
              <a:rPr lang="en-US" sz="1800" dirty="0"/>
              <a:t>	- </a:t>
            </a:r>
            <a:r>
              <a:rPr lang="de-DE" sz="1800" dirty="0" err="1"/>
              <a:t>submitted</a:t>
            </a:r>
            <a:r>
              <a:rPr lang="de-DE" sz="1800" dirty="0"/>
              <a:t> on 28th August 2017; </a:t>
            </a:r>
            <a:r>
              <a:rPr lang="de-DE" sz="1800" dirty="0" err="1"/>
              <a:t>resubmitted</a:t>
            </a:r>
            <a:r>
              <a:rPr lang="de-DE" sz="1800" dirty="0"/>
              <a:t> in November 2017; </a:t>
            </a:r>
            <a:r>
              <a:rPr lang="de-DE" sz="1800" dirty="0" err="1"/>
              <a:t>accepted</a:t>
            </a:r>
            <a:r>
              <a:rPr lang="de-DE" sz="1800" dirty="0"/>
              <a:t> in 	</a:t>
            </a:r>
            <a:r>
              <a:rPr lang="de-DE" sz="1800" dirty="0" err="1"/>
              <a:t>December</a:t>
            </a:r>
            <a:r>
              <a:rPr lang="de-DE" sz="1800" dirty="0"/>
              <a:t> </a:t>
            </a:r>
          </a:p>
          <a:p>
            <a:pPr marL="0" indent="0"/>
            <a:endParaRPr lang="en-GB" sz="1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Report 2</a:t>
            </a:r>
            <a:r>
              <a:rPr lang="en-GB" sz="1800" dirty="0"/>
              <a:t>: Final Report </a:t>
            </a:r>
            <a:r>
              <a:rPr lang="de-DE" sz="1800" dirty="0"/>
              <a:t>(</a:t>
            </a:r>
            <a:r>
              <a:rPr lang="de-DE" sz="1800" dirty="0" err="1"/>
              <a:t>technical</a:t>
            </a:r>
            <a:r>
              <a:rPr lang="de-DE" sz="1800" dirty="0"/>
              <a:t> and </a:t>
            </a:r>
            <a:r>
              <a:rPr lang="de-DE" sz="1800" dirty="0" err="1"/>
              <a:t>financial</a:t>
            </a:r>
            <a:r>
              <a:rPr lang="de-DE" sz="1800" dirty="0"/>
              <a:t> report) </a:t>
            </a:r>
            <a:endParaRPr lang="en-GB" sz="1800" dirty="0"/>
          </a:p>
          <a:p>
            <a:pPr marL="0" lvl="0" indent="0"/>
            <a:r>
              <a:rPr lang="en-GB" sz="1800" dirty="0"/>
              <a:t>                   - reporting period (month 18-36; 30.06.2017-31.12.2018)</a:t>
            </a:r>
          </a:p>
          <a:p>
            <a:pPr marL="0" indent="0"/>
            <a:r>
              <a:rPr lang="en-US" sz="1800" dirty="0"/>
              <a:t>	 - the coordinator must submit a periodic report within 60 days following the 	end of each reporting </a:t>
            </a:r>
            <a:r>
              <a:rPr lang="de-DE" sz="1800" dirty="0" err="1"/>
              <a:t>period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FF0000"/>
                </a:solidFill>
              </a:rPr>
              <a:t>(28 </a:t>
            </a:r>
            <a:r>
              <a:rPr lang="de-DE" sz="1800" b="1" dirty="0" err="1">
                <a:solidFill>
                  <a:srgbClr val="FF0000"/>
                </a:solidFill>
              </a:rPr>
              <a:t>February</a:t>
            </a:r>
            <a:r>
              <a:rPr lang="de-DE" sz="1800" b="1" dirty="0">
                <a:solidFill>
                  <a:srgbClr val="FF0000"/>
                </a:solidFill>
              </a:rPr>
              <a:t> 2019)</a:t>
            </a:r>
          </a:p>
          <a:p>
            <a:pPr marL="0" indent="0"/>
            <a:r>
              <a:rPr lang="de-DE" sz="18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WIP</a:t>
            </a:r>
            <a:r>
              <a:rPr lang="en-GB" sz="1800" dirty="0"/>
              <a:t> will inform partners regularly </a:t>
            </a:r>
            <a:r>
              <a:rPr lang="en-GB" sz="1800" b="1" dirty="0"/>
              <a:t>about final reporting, financial issues</a:t>
            </a:r>
            <a:r>
              <a:rPr lang="en-GB" sz="1800" dirty="0"/>
              <a:t>, etc.</a:t>
            </a:r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Check the </a:t>
            </a:r>
            <a:r>
              <a:rPr lang="en-GB" sz="1800" b="1" dirty="0"/>
              <a:t>presentation of Christine on financial issues at the Kick-off-Meeting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Template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b="1" dirty="0"/>
              <a:t>time </a:t>
            </a:r>
            <a:r>
              <a:rPr lang="de-DE" sz="1800" b="1" dirty="0" err="1"/>
              <a:t>recording</a:t>
            </a:r>
            <a:r>
              <a:rPr lang="de-DE" sz="1800" b="1" dirty="0"/>
              <a:t> </a:t>
            </a:r>
            <a:r>
              <a:rPr lang="de-DE" sz="1800" dirty="0"/>
              <a:t>was </a:t>
            </a:r>
            <a:r>
              <a:rPr lang="de-DE" sz="1800" dirty="0" err="1"/>
              <a:t>provided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WIP</a:t>
            </a:r>
            <a:endParaRPr lang="en-GB" sz="1800" dirty="0"/>
          </a:p>
          <a:p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426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mentor</a:t>
            </a:r>
            <a:r>
              <a:rPr lang="de-DE" dirty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896544"/>
          </a:xfrm>
        </p:spPr>
        <p:txBody>
          <a:bodyPr>
            <a:normAutofit/>
          </a:bodyPr>
          <a:lstStyle/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Mr. Sasha </a:t>
            </a:r>
            <a:r>
              <a:rPr lang="de-DE" sz="1800" b="1" dirty="0" err="1"/>
              <a:t>Kuhrau</a:t>
            </a:r>
            <a:r>
              <a:rPr lang="de-DE" sz="1800" b="1" dirty="0"/>
              <a:t> </a:t>
            </a:r>
            <a:r>
              <a:rPr lang="de-DE" sz="1800" dirty="0"/>
              <a:t>– expert on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protection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security</a:t>
            </a:r>
            <a:r>
              <a:rPr lang="de-DE" sz="1800" dirty="0"/>
              <a:t> </a:t>
            </a:r>
          </a:p>
          <a:p>
            <a:pPr marL="0" indent="0"/>
            <a:r>
              <a:rPr lang="de-DE" sz="1800" dirty="0"/>
              <a:t>      </a:t>
            </a: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INEA  approved</a:t>
            </a: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Budget is reserved to support the services of the Ethics mentor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No specific data protection and security issues were detected in Months 1-18 (interim reporting period)</a:t>
            </a:r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59240"/>
            <a:ext cx="4981575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74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Advisory </a:t>
            </a:r>
            <a:r>
              <a:rPr lang="de-DE" dirty="0" err="1"/>
              <a:t>board</a:t>
            </a:r>
            <a:r>
              <a:rPr lang="de-DE" dirty="0"/>
              <a:t> 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23528" y="4964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940152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8" y="1268760"/>
            <a:ext cx="5143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rtalom helye 2"/>
          <p:cNvSpPr txBox="1">
            <a:spLocks/>
          </p:cNvSpPr>
          <p:nvPr/>
        </p:nvSpPr>
        <p:spPr>
          <a:xfrm>
            <a:off x="5753360" y="1350056"/>
            <a:ext cx="3211127" cy="418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1-2 </a:t>
            </a:r>
            <a:r>
              <a:rPr lang="de-DE" sz="1800" dirty="0" err="1"/>
              <a:t>delegates</a:t>
            </a:r>
            <a:r>
              <a:rPr lang="de-DE" sz="1800" dirty="0"/>
              <a:t> per </a:t>
            </a:r>
            <a:r>
              <a:rPr lang="de-DE" sz="1800" dirty="0" err="1"/>
              <a:t>country</a:t>
            </a:r>
            <a:endParaRPr lang="de-DE" sz="1800" dirty="0"/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WIP </a:t>
            </a:r>
            <a:r>
              <a:rPr lang="de-DE" sz="1800" dirty="0" err="1"/>
              <a:t>sent</a:t>
            </a:r>
            <a:r>
              <a:rPr lang="de-DE" sz="1800" dirty="0"/>
              <a:t> a </a:t>
            </a:r>
            <a:r>
              <a:rPr lang="de-DE" sz="1800" dirty="0" err="1"/>
              <a:t>table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Official </a:t>
            </a:r>
            <a:r>
              <a:rPr lang="de-DE" sz="1800" dirty="0" err="1"/>
              <a:t>invitation</a:t>
            </a:r>
            <a:r>
              <a:rPr lang="de-DE" sz="1800" dirty="0"/>
              <a:t> </a:t>
            </a:r>
            <a:r>
              <a:rPr lang="de-DE" sz="1800" dirty="0" err="1"/>
              <a:t>letter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Communication: </a:t>
            </a:r>
            <a:r>
              <a:rPr lang="de-DE" sz="1800" dirty="0" err="1"/>
              <a:t>e-mail</a:t>
            </a:r>
            <a:r>
              <a:rPr lang="de-DE" sz="1800" dirty="0"/>
              <a:t>, </a:t>
            </a:r>
            <a:r>
              <a:rPr lang="de-DE" sz="1800" dirty="0" err="1"/>
              <a:t>phone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595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Steering</a:t>
            </a:r>
            <a:r>
              <a:rPr lang="de-DE" dirty="0"/>
              <a:t> </a:t>
            </a:r>
            <a:r>
              <a:rPr lang="de-DE" dirty="0" err="1"/>
              <a:t>committee</a:t>
            </a:r>
            <a:r>
              <a:rPr lang="de-DE" dirty="0"/>
              <a:t> 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23528" y="4964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940152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323528" y="1410282"/>
            <a:ext cx="8568952" cy="418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Representatives – one from each partner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SC meetings are an integral part of the project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Dedicated SC meetings </a:t>
            </a:r>
            <a:r>
              <a:rPr lang="en-GB" sz="1800" b="1" dirty="0"/>
              <a:t>only „on demand“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SC </a:t>
            </a:r>
            <a:r>
              <a:rPr lang="de-DE" sz="1800" b="1" dirty="0" err="1"/>
              <a:t>meeting</a:t>
            </a:r>
            <a:r>
              <a:rPr lang="de-DE" sz="1800" b="1" dirty="0"/>
              <a:t> after </a:t>
            </a:r>
            <a:r>
              <a:rPr lang="de-DE" sz="1800" b="1" dirty="0" err="1"/>
              <a:t>the</a:t>
            </a:r>
            <a:r>
              <a:rPr lang="de-DE" sz="1800" b="1" dirty="0"/>
              <a:t> </a:t>
            </a:r>
            <a:r>
              <a:rPr lang="de-DE" sz="1800" b="1" dirty="0" err="1"/>
              <a:t>project</a:t>
            </a:r>
            <a:r>
              <a:rPr lang="de-DE" sz="1800" b="1" dirty="0"/>
              <a:t> </a:t>
            </a:r>
            <a:r>
              <a:rPr lang="de-DE" sz="1800" b="1" dirty="0" err="1"/>
              <a:t>meeting</a:t>
            </a:r>
            <a:r>
              <a:rPr lang="de-DE" sz="1800" dirty="0"/>
              <a:t>, additional 30 min. - optional</a:t>
            </a:r>
            <a:endParaRPr lang="en-GB" sz="1800" dirty="0"/>
          </a:p>
          <a:p>
            <a:pPr marL="0" indent="0"/>
            <a:endParaRPr lang="de-DE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568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Project </a:t>
            </a:r>
            <a:r>
              <a:rPr lang="de-DE" dirty="0" err="1"/>
              <a:t>meetings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09600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767983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412860" y="1429519"/>
            <a:ext cx="8083624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149A14"/>
                </a:solidFill>
              </a:rPr>
              <a:t>Kick off </a:t>
            </a:r>
            <a:r>
              <a:rPr lang="de-DE" sz="1800" dirty="0" err="1">
                <a:solidFill>
                  <a:srgbClr val="149A14"/>
                </a:solidFill>
              </a:rPr>
              <a:t>meeting</a:t>
            </a:r>
            <a:r>
              <a:rPr lang="de-DE" sz="1800" dirty="0">
                <a:solidFill>
                  <a:srgbClr val="149A14"/>
                </a:solidFill>
              </a:rPr>
              <a:t>,  </a:t>
            </a:r>
            <a:r>
              <a:rPr lang="en-US" sz="1800" dirty="0">
                <a:solidFill>
                  <a:srgbClr val="149A14"/>
                </a:solidFill>
              </a:rPr>
              <a:t>14-15</a:t>
            </a:r>
            <a:r>
              <a:rPr lang="en-US" sz="1800" baseline="30000" dirty="0">
                <a:solidFill>
                  <a:srgbClr val="149A14"/>
                </a:solidFill>
              </a:rPr>
              <a:t>th</a:t>
            </a:r>
            <a:r>
              <a:rPr lang="en-US" sz="1800" dirty="0">
                <a:solidFill>
                  <a:srgbClr val="149A14"/>
                </a:solidFill>
              </a:rPr>
              <a:t> January 2016, Budapest, Hungary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49A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9A14"/>
                </a:solidFill>
              </a:rPr>
              <a:t>1</a:t>
            </a:r>
            <a:r>
              <a:rPr lang="en-US" sz="1800" baseline="30000" dirty="0">
                <a:solidFill>
                  <a:srgbClr val="149A14"/>
                </a:solidFill>
              </a:rPr>
              <a:t>st</a:t>
            </a:r>
            <a:r>
              <a:rPr lang="en-US" sz="1800" dirty="0">
                <a:solidFill>
                  <a:srgbClr val="149A14"/>
                </a:solidFill>
              </a:rPr>
              <a:t> Progress meeting, 12</a:t>
            </a:r>
            <a:r>
              <a:rPr lang="en-US" sz="1800" baseline="30000" dirty="0">
                <a:solidFill>
                  <a:srgbClr val="149A14"/>
                </a:solidFill>
              </a:rPr>
              <a:t>th</a:t>
            </a:r>
            <a:r>
              <a:rPr lang="en-US" sz="1800" dirty="0">
                <a:solidFill>
                  <a:srgbClr val="149A14"/>
                </a:solidFill>
              </a:rPr>
              <a:t> October 2016, Sardinia, Italy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49A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9A14"/>
                </a:solidFill>
              </a:rPr>
              <a:t>2</a:t>
            </a:r>
            <a:r>
              <a:rPr lang="en-US" sz="1800" baseline="30000" dirty="0">
                <a:solidFill>
                  <a:srgbClr val="149A14"/>
                </a:solidFill>
              </a:rPr>
              <a:t>nd</a:t>
            </a:r>
            <a:r>
              <a:rPr lang="en-US" sz="1800" dirty="0">
                <a:solidFill>
                  <a:srgbClr val="149A14"/>
                </a:solidFill>
              </a:rPr>
              <a:t> Progress meeting, 10-11</a:t>
            </a:r>
            <a:r>
              <a:rPr lang="en-US" sz="1800" baseline="30000" dirty="0">
                <a:solidFill>
                  <a:srgbClr val="149A14"/>
                </a:solidFill>
              </a:rPr>
              <a:t>th</a:t>
            </a:r>
            <a:r>
              <a:rPr lang="en-US" sz="1800" dirty="0">
                <a:solidFill>
                  <a:srgbClr val="149A14"/>
                </a:solidFill>
              </a:rPr>
              <a:t> April 2017, Munich, Germany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49A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9A14"/>
                </a:solidFill>
              </a:rPr>
              <a:t>3</a:t>
            </a:r>
            <a:r>
              <a:rPr lang="en-US" sz="1800" baseline="30000" dirty="0">
                <a:solidFill>
                  <a:srgbClr val="149A14"/>
                </a:solidFill>
              </a:rPr>
              <a:t>rd</a:t>
            </a:r>
            <a:r>
              <a:rPr lang="en-US" sz="1800" dirty="0">
                <a:solidFill>
                  <a:srgbClr val="149A14"/>
                </a:solidFill>
              </a:rPr>
              <a:t> Progress meeting, 5</a:t>
            </a:r>
            <a:r>
              <a:rPr lang="en-US" sz="1800" baseline="30000" dirty="0">
                <a:solidFill>
                  <a:srgbClr val="149A14"/>
                </a:solidFill>
              </a:rPr>
              <a:t>th</a:t>
            </a:r>
            <a:r>
              <a:rPr lang="en-US" sz="1800" dirty="0">
                <a:solidFill>
                  <a:srgbClr val="149A14"/>
                </a:solidFill>
              </a:rPr>
              <a:t> September 2017, </a:t>
            </a:r>
            <a:r>
              <a:rPr lang="en-US" sz="1800" dirty="0" err="1">
                <a:solidFill>
                  <a:srgbClr val="149A14"/>
                </a:solidFill>
              </a:rPr>
              <a:t>Finsterwalde</a:t>
            </a:r>
            <a:r>
              <a:rPr lang="en-US" sz="1800" dirty="0">
                <a:solidFill>
                  <a:srgbClr val="149A14"/>
                </a:solidFill>
              </a:rPr>
              <a:t>, Germany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49A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9A14"/>
                </a:solidFill>
              </a:rPr>
              <a:t>4</a:t>
            </a:r>
            <a:r>
              <a:rPr lang="en-US" sz="1800" baseline="30000" dirty="0">
                <a:solidFill>
                  <a:srgbClr val="149A14"/>
                </a:solidFill>
              </a:rPr>
              <a:t>th</a:t>
            </a:r>
            <a:r>
              <a:rPr lang="en-US" sz="1800" dirty="0">
                <a:solidFill>
                  <a:srgbClr val="149A14"/>
                </a:solidFill>
              </a:rPr>
              <a:t> Progress meeting, 20 February 2018, Kiev, Ukraine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1" dirty="0">
              <a:solidFill>
                <a:srgbClr val="149A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Final project meeting and final workshop in Rome </a:t>
            </a:r>
          </a:p>
          <a:p>
            <a:pPr marL="741362" lvl="1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6945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223628" y="560661"/>
            <a:ext cx="8352928" cy="1140147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Thank you for your attention!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332544" y="1641358"/>
            <a:ext cx="4032448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900" dirty="0"/>
              <a:t>			</a:t>
            </a:r>
            <a:endParaRPr lang="de-DE" sz="4900" i="1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r>
              <a:rPr lang="de-DE" sz="4800" dirty="0">
                <a:solidFill>
                  <a:schemeClr val="tx1"/>
                </a:solidFill>
              </a:rPr>
              <a:t>Rainer Janssen, Cosette Khawaja</a:t>
            </a:r>
          </a:p>
          <a:p>
            <a:pPr algn="ctr"/>
            <a:r>
              <a:rPr lang="de-DE" sz="4800" dirty="0">
                <a:solidFill>
                  <a:schemeClr val="tx1"/>
                </a:solidFill>
              </a:rPr>
              <a:t>WIP Renewable Energies</a:t>
            </a:r>
          </a:p>
          <a:p>
            <a:pPr algn="ctr"/>
            <a:r>
              <a:rPr lang="de-DE" sz="4800" dirty="0">
                <a:solidFill>
                  <a:schemeClr val="tx1"/>
                </a:solidFill>
              </a:rPr>
              <a:t>Sylvensteinstr. 2 </a:t>
            </a:r>
          </a:p>
          <a:p>
            <a:pPr algn="ctr"/>
            <a:r>
              <a:rPr lang="de-DE" sz="4800" dirty="0">
                <a:solidFill>
                  <a:schemeClr val="tx1"/>
                </a:solidFill>
              </a:rPr>
              <a:t>81369 Munich </a:t>
            </a:r>
          </a:p>
          <a:p>
            <a:pPr algn="ctr"/>
            <a:r>
              <a:rPr lang="de-DE" sz="4800" dirty="0">
                <a:solidFill>
                  <a:schemeClr val="tx1"/>
                </a:solidFill>
              </a:rPr>
              <a:t>www.wip-munich.de</a:t>
            </a:r>
          </a:p>
          <a:p>
            <a:pPr algn="ctr"/>
            <a:endParaRPr lang="de-DE" sz="5500" dirty="0"/>
          </a:p>
          <a:p>
            <a:pPr algn="ctr"/>
            <a:r>
              <a:rPr lang="de-DE" sz="5500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de-DE" i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779912" y="1556792"/>
            <a:ext cx="324036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4900" i="1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r>
              <a:rPr lang="de-DE" sz="4800" b="1" dirty="0">
                <a:solidFill>
                  <a:schemeClr val="tx1"/>
                </a:solidFill>
              </a:rPr>
              <a:t>Ömer Ceylan, Peter Gyuris</a:t>
            </a:r>
          </a:p>
          <a:p>
            <a:pPr algn="ctr"/>
            <a:r>
              <a:rPr lang="de-DE" sz="4800" b="1" dirty="0">
                <a:solidFill>
                  <a:schemeClr val="tx1"/>
                </a:solidFill>
              </a:rPr>
              <a:t>GEONARDO</a:t>
            </a:r>
          </a:p>
          <a:p>
            <a:pPr algn="ctr"/>
            <a:r>
              <a:rPr lang="de-DE" sz="4800" b="1" dirty="0">
                <a:solidFill>
                  <a:schemeClr val="tx1"/>
                </a:solidFill>
              </a:rPr>
              <a:t>Zahony utca 7</a:t>
            </a:r>
          </a:p>
          <a:p>
            <a:pPr algn="ctr"/>
            <a:r>
              <a:rPr lang="de-DE" sz="4800" b="1" dirty="0">
                <a:solidFill>
                  <a:schemeClr val="tx1"/>
                </a:solidFill>
              </a:rPr>
              <a:t>H-1031 Budapest</a:t>
            </a:r>
          </a:p>
          <a:p>
            <a:pPr algn="ctr"/>
            <a:r>
              <a:rPr lang="de-DE" sz="4800" b="1" dirty="0">
                <a:solidFill>
                  <a:schemeClr val="tx1"/>
                </a:solidFill>
              </a:rPr>
              <a:t>www.geonardo.com</a:t>
            </a:r>
          </a:p>
          <a:p>
            <a:pPr algn="ctr"/>
            <a:r>
              <a:rPr lang="de-DE" sz="55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150" y="3645024"/>
            <a:ext cx="571237" cy="5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54" y="3645024"/>
            <a:ext cx="1514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123728" y="4863197"/>
            <a:ext cx="4138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http://www.forbio-project.eu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Project idea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4427562" cy="416592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err="1"/>
              <a:t>Assess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viability of using underutilised land (contaminated, abandoned, marginal, fallow land etc.) for sustainable bioenergy feedstock production</a:t>
            </a:r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err="1"/>
              <a:t>Develop</a:t>
            </a:r>
            <a:r>
              <a:rPr lang="de-DE" sz="1800" dirty="0"/>
              <a:t> a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building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competetive</a:t>
            </a:r>
            <a:r>
              <a:rPr lang="de-DE" sz="1800" dirty="0"/>
              <a:t> and sustainable local supply chains</a:t>
            </a:r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effect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r>
              <a:rPr lang="de-DE" sz="1800" dirty="0"/>
              <a:t> of food and feed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/>
              <a:t>No interference with land used for recreational and conservation purposes</a:t>
            </a:r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85449"/>
            <a:ext cx="3512442" cy="38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882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7926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Project </a:t>
            </a:r>
            <a:r>
              <a:rPr lang="de-DE" dirty="0" err="1"/>
              <a:t>Consortium</a:t>
            </a:r>
            <a:endParaRPr lang="hu-HU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F3D815-940F-4B1B-BE84-7F76B13D4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9" y="2499899"/>
            <a:ext cx="1700563" cy="6867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93B965-70A6-4B47-8E4A-18B1DD77B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9" y="3238074"/>
            <a:ext cx="1450746" cy="3701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2C896CC-AB4D-4101-ACFE-05484E25C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2" y="3812215"/>
            <a:ext cx="820015" cy="4475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919AB7-96F9-4489-8049-B28EF8E0D6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24227"/>
            <a:ext cx="1008345" cy="48410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856410E-7954-4D32-AAFD-922C6D2FF0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8" y="4907257"/>
            <a:ext cx="1196902" cy="5363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E4D281-7803-4837-9658-05487E4327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42" y="1813139"/>
            <a:ext cx="495337" cy="7434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1EB9DC2-6A67-4AE7-AC05-C256B532FA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58" y="2678293"/>
            <a:ext cx="562472" cy="27937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5B89414-FF6B-48E5-A4DF-BA3DF73CA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68" y="3201793"/>
            <a:ext cx="641131" cy="45361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7C2F9AA-0143-4960-A912-AE4176DD81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3" y="3849480"/>
            <a:ext cx="442096" cy="32352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10976C8-DA48-4244-9A3B-9A7444C2F3E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/>
          <a:stretch/>
        </p:blipFill>
        <p:spPr>
          <a:xfrm>
            <a:off x="5448268" y="4357845"/>
            <a:ext cx="820016" cy="45361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E66776-3C41-4216-A562-B5E7A1FC07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73" y="4894219"/>
            <a:ext cx="442857" cy="533333"/>
          </a:xfrm>
          <a:prstGeom prst="rect">
            <a:avLst/>
          </a:prstGeom>
        </p:spPr>
      </p:pic>
      <p:sp>
        <p:nvSpPr>
          <p:cNvPr id="29" name="Cím 1">
            <a:extLst>
              <a:ext uri="{FF2B5EF4-FFF2-40B4-BE49-F238E27FC236}">
                <a16:creationId xmlns:a16="http://schemas.microsoft.com/office/drawing/2014/main" id="{3FE8D54A-8D6C-42C7-BFDC-315CF9DBC935}"/>
              </a:ext>
            </a:extLst>
          </p:cNvPr>
          <p:cNvSpPr txBox="1">
            <a:spLocks/>
          </p:cNvSpPr>
          <p:nvPr/>
        </p:nvSpPr>
        <p:spPr>
          <a:xfrm>
            <a:off x="1972183" y="1942953"/>
            <a:ext cx="2988125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WIP </a:t>
            </a:r>
            <a:r>
              <a:rPr lang="de-DE" sz="900" b="1" dirty="0" err="1">
                <a:solidFill>
                  <a:schemeClr val="tx1"/>
                </a:solidFill>
              </a:rPr>
              <a:t>Renewable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Energies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Rainer Janssen, Cosette Khawaja, Dominik Rutz</a:t>
            </a:r>
          </a:p>
        </p:txBody>
      </p:sp>
      <p:sp>
        <p:nvSpPr>
          <p:cNvPr id="30" name="Cím 1">
            <a:extLst>
              <a:ext uri="{FF2B5EF4-FFF2-40B4-BE49-F238E27FC236}">
                <a16:creationId xmlns:a16="http://schemas.microsoft.com/office/drawing/2014/main" id="{4105E7B0-6FEA-4D86-BD07-C33D060064C8}"/>
              </a:ext>
            </a:extLst>
          </p:cNvPr>
          <p:cNvSpPr txBox="1">
            <a:spLocks/>
          </p:cNvSpPr>
          <p:nvPr/>
        </p:nvSpPr>
        <p:spPr>
          <a:xfrm>
            <a:off x="1972182" y="2586322"/>
            <a:ext cx="2724526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Food and </a:t>
            </a:r>
            <a:r>
              <a:rPr lang="de-DE" sz="900" b="1" dirty="0" err="1">
                <a:solidFill>
                  <a:schemeClr val="tx1"/>
                </a:solidFill>
              </a:rPr>
              <a:t>Agriculture</a:t>
            </a:r>
            <a:r>
              <a:rPr lang="de-DE" sz="900" b="1" dirty="0">
                <a:solidFill>
                  <a:schemeClr val="tx1"/>
                </a:solidFill>
              </a:rPr>
              <a:t> Organisation </a:t>
            </a:r>
            <a:r>
              <a:rPr lang="de-DE" sz="900" b="1" dirty="0" err="1">
                <a:solidFill>
                  <a:schemeClr val="tx1"/>
                </a:solidFill>
              </a:rPr>
              <a:t>of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the</a:t>
            </a:r>
            <a:r>
              <a:rPr lang="de-DE" sz="900" b="1" dirty="0">
                <a:solidFill>
                  <a:schemeClr val="tx1"/>
                </a:solidFill>
              </a:rPr>
              <a:t> United </a:t>
            </a:r>
            <a:r>
              <a:rPr lang="de-DE" sz="900" b="1" dirty="0" err="1">
                <a:solidFill>
                  <a:schemeClr val="tx1"/>
                </a:solidFill>
              </a:rPr>
              <a:t>Nations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Marco Colangeli, Lorenzo </a:t>
            </a:r>
            <a:r>
              <a:rPr lang="de-DE" sz="900" dirty="0" err="1">
                <a:solidFill>
                  <a:schemeClr val="tx1"/>
                </a:solidFill>
              </a:rPr>
              <a:t>Taverno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1" name="Cím 1">
            <a:extLst>
              <a:ext uri="{FF2B5EF4-FFF2-40B4-BE49-F238E27FC236}">
                <a16:creationId xmlns:a16="http://schemas.microsoft.com/office/drawing/2014/main" id="{C9031500-177A-4348-B937-42C1FE5AAD9D}"/>
              </a:ext>
            </a:extLst>
          </p:cNvPr>
          <p:cNvSpPr txBox="1">
            <a:spLocks/>
          </p:cNvSpPr>
          <p:nvPr/>
        </p:nvSpPr>
        <p:spPr>
          <a:xfrm>
            <a:off x="1972182" y="3224561"/>
            <a:ext cx="2771504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 err="1">
                <a:solidFill>
                  <a:schemeClr val="tx1"/>
                </a:solidFill>
              </a:rPr>
              <a:t>Geonardo</a:t>
            </a:r>
            <a:r>
              <a:rPr lang="de-DE" sz="900" b="1" dirty="0">
                <a:solidFill>
                  <a:schemeClr val="tx1"/>
                </a:solidFill>
              </a:rPr>
              <a:t> Environmental Technologies Ltd.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Ömer Ceylan, Peter Gyuris, Attila </a:t>
            </a:r>
            <a:r>
              <a:rPr lang="de-DE" sz="900" dirty="0" err="1">
                <a:solidFill>
                  <a:schemeClr val="tx1"/>
                </a:solidFill>
              </a:rPr>
              <a:t>Udersky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2" name="Cím 1">
            <a:extLst>
              <a:ext uri="{FF2B5EF4-FFF2-40B4-BE49-F238E27FC236}">
                <a16:creationId xmlns:a16="http://schemas.microsoft.com/office/drawing/2014/main" id="{2574405E-9426-433A-ACFF-6FF24AF9EA74}"/>
              </a:ext>
            </a:extLst>
          </p:cNvPr>
          <p:cNvSpPr txBox="1">
            <a:spLocks/>
          </p:cNvSpPr>
          <p:nvPr/>
        </p:nvSpPr>
        <p:spPr>
          <a:xfrm>
            <a:off x="1972182" y="3838594"/>
            <a:ext cx="3251172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 err="1">
                <a:solidFill>
                  <a:schemeClr val="tx1"/>
                </a:solidFill>
              </a:rPr>
              <a:t>Consiglio</a:t>
            </a:r>
            <a:r>
              <a:rPr lang="de-DE" sz="900" b="1" dirty="0">
                <a:solidFill>
                  <a:schemeClr val="tx1"/>
                </a:solidFill>
              </a:rPr>
              <a:t> per la </a:t>
            </a:r>
            <a:r>
              <a:rPr lang="de-DE" sz="900" b="1" dirty="0" err="1">
                <a:solidFill>
                  <a:schemeClr val="tx1"/>
                </a:solidFill>
              </a:rPr>
              <a:t>Ricerca</a:t>
            </a:r>
            <a:r>
              <a:rPr lang="de-DE" sz="900" b="1" dirty="0">
                <a:solidFill>
                  <a:schemeClr val="tx1"/>
                </a:solidFill>
              </a:rPr>
              <a:t> in </a:t>
            </a:r>
            <a:r>
              <a:rPr lang="de-DE" sz="900" b="1" dirty="0" err="1">
                <a:solidFill>
                  <a:schemeClr val="tx1"/>
                </a:solidFill>
              </a:rPr>
              <a:t>Agricoltura</a:t>
            </a:r>
            <a:r>
              <a:rPr lang="de-DE" sz="900" b="1" dirty="0">
                <a:solidFill>
                  <a:schemeClr val="tx1"/>
                </a:solidFill>
              </a:rPr>
              <a:t> e </a:t>
            </a:r>
            <a:r>
              <a:rPr lang="de-DE" sz="900" b="1" dirty="0" err="1">
                <a:solidFill>
                  <a:schemeClr val="tx1"/>
                </a:solidFill>
              </a:rPr>
              <a:t>l‘Analisi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dell‘Economia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Agraria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Guido Bonati</a:t>
            </a:r>
          </a:p>
        </p:txBody>
      </p:sp>
      <p:sp>
        <p:nvSpPr>
          <p:cNvPr id="33" name="Cím 1">
            <a:extLst>
              <a:ext uri="{FF2B5EF4-FFF2-40B4-BE49-F238E27FC236}">
                <a16:creationId xmlns:a16="http://schemas.microsoft.com/office/drawing/2014/main" id="{C8DD5785-0C20-48E4-A7EE-03D0B960006F}"/>
              </a:ext>
            </a:extLst>
          </p:cNvPr>
          <p:cNvSpPr txBox="1">
            <a:spLocks/>
          </p:cNvSpPr>
          <p:nvPr/>
        </p:nvSpPr>
        <p:spPr>
          <a:xfrm>
            <a:off x="1972182" y="4420092"/>
            <a:ext cx="2358691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 err="1">
                <a:solidFill>
                  <a:schemeClr val="tx1"/>
                </a:solidFill>
              </a:rPr>
              <a:t>Biochemtex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Spa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Stefania </a:t>
            </a:r>
            <a:r>
              <a:rPr lang="de-DE" sz="900" dirty="0" err="1">
                <a:solidFill>
                  <a:schemeClr val="tx1"/>
                </a:solidFill>
              </a:rPr>
              <a:t>Pescarolo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4" name="Cím 1">
            <a:extLst>
              <a:ext uri="{FF2B5EF4-FFF2-40B4-BE49-F238E27FC236}">
                <a16:creationId xmlns:a16="http://schemas.microsoft.com/office/drawing/2014/main" id="{C68D48B9-D848-4C54-B4C8-F510BF8CA1A0}"/>
              </a:ext>
            </a:extLst>
          </p:cNvPr>
          <p:cNvSpPr txBox="1">
            <a:spLocks/>
          </p:cNvSpPr>
          <p:nvPr/>
        </p:nvSpPr>
        <p:spPr>
          <a:xfrm>
            <a:off x="1982116" y="5001590"/>
            <a:ext cx="2358691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 err="1">
                <a:solidFill>
                  <a:schemeClr val="tx1"/>
                </a:solidFill>
              </a:rPr>
              <a:t>Blacksmith</a:t>
            </a:r>
            <a:r>
              <a:rPr lang="de-DE" sz="900" b="1" dirty="0">
                <a:solidFill>
                  <a:schemeClr val="tx1"/>
                </a:solidFill>
              </a:rPr>
              <a:t> Initiative - UK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</a:t>
            </a:r>
            <a:r>
              <a:rPr lang="de-DE" sz="900" dirty="0" err="1">
                <a:solidFill>
                  <a:schemeClr val="tx1"/>
                </a:solidFill>
              </a:rPr>
              <a:t>Valeriia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Kovach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5" name="Cím 1">
            <a:extLst>
              <a:ext uri="{FF2B5EF4-FFF2-40B4-BE49-F238E27FC236}">
                <a16:creationId xmlns:a16="http://schemas.microsoft.com/office/drawing/2014/main" id="{E7C520EC-C6DE-4CA8-BAF4-AB2CB6E3A22B}"/>
              </a:ext>
            </a:extLst>
          </p:cNvPr>
          <p:cNvSpPr txBox="1">
            <a:spLocks/>
          </p:cNvSpPr>
          <p:nvPr/>
        </p:nvSpPr>
        <p:spPr>
          <a:xfrm>
            <a:off x="6229458" y="1944519"/>
            <a:ext cx="2724524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Scientific Engineering </a:t>
            </a:r>
            <a:r>
              <a:rPr lang="de-DE" sz="900" b="1" dirty="0" err="1">
                <a:solidFill>
                  <a:schemeClr val="tx1"/>
                </a:solidFill>
              </a:rPr>
              <a:t>Centre</a:t>
            </a:r>
            <a:r>
              <a:rPr lang="de-DE" sz="900" b="1" dirty="0">
                <a:solidFill>
                  <a:schemeClr val="tx1"/>
                </a:solidFill>
              </a:rPr>
              <a:t> “Biomass“ Ltd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Oleksandra </a:t>
            </a:r>
            <a:r>
              <a:rPr lang="de-DE" sz="900" dirty="0" err="1">
                <a:solidFill>
                  <a:schemeClr val="tx1"/>
                </a:solidFill>
              </a:rPr>
              <a:t>Triyboi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6" name="Cím 1">
            <a:extLst>
              <a:ext uri="{FF2B5EF4-FFF2-40B4-BE49-F238E27FC236}">
                <a16:creationId xmlns:a16="http://schemas.microsoft.com/office/drawing/2014/main" id="{C9527BE6-B877-4FFC-8851-89BDFFF5232E}"/>
              </a:ext>
            </a:extLst>
          </p:cNvPr>
          <p:cNvSpPr txBox="1">
            <a:spLocks/>
          </p:cNvSpPr>
          <p:nvPr/>
        </p:nvSpPr>
        <p:spPr>
          <a:xfrm>
            <a:off x="6229456" y="2587888"/>
            <a:ext cx="2724526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Center </a:t>
            </a:r>
            <a:r>
              <a:rPr lang="de-DE" sz="900" b="1" dirty="0" err="1">
                <a:solidFill>
                  <a:schemeClr val="tx1"/>
                </a:solidFill>
              </a:rPr>
              <a:t>for</a:t>
            </a:r>
            <a:r>
              <a:rPr lang="de-DE" sz="900" b="1" dirty="0">
                <a:solidFill>
                  <a:schemeClr val="tx1"/>
                </a:solidFill>
              </a:rPr>
              <a:t> Promotion </a:t>
            </a:r>
            <a:r>
              <a:rPr lang="de-DE" sz="900" b="1" dirty="0" err="1">
                <a:solidFill>
                  <a:schemeClr val="tx1"/>
                </a:solidFill>
              </a:rPr>
              <a:t>of</a:t>
            </a:r>
            <a:r>
              <a:rPr lang="de-DE" sz="900" b="1" dirty="0">
                <a:solidFill>
                  <a:schemeClr val="tx1"/>
                </a:solidFill>
              </a:rPr>
              <a:t> Clean and </a:t>
            </a:r>
            <a:r>
              <a:rPr lang="de-DE" sz="900" b="1" dirty="0" err="1">
                <a:solidFill>
                  <a:schemeClr val="tx1"/>
                </a:solidFill>
              </a:rPr>
              <a:t>Efficient</a:t>
            </a:r>
            <a:r>
              <a:rPr lang="de-DE" sz="900" b="1" dirty="0">
                <a:solidFill>
                  <a:schemeClr val="tx1"/>
                </a:solidFill>
              </a:rPr>
              <a:t> Energy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Nicoleta Ion</a:t>
            </a:r>
          </a:p>
        </p:txBody>
      </p:sp>
      <p:sp>
        <p:nvSpPr>
          <p:cNvPr id="37" name="Cím 1">
            <a:extLst>
              <a:ext uri="{FF2B5EF4-FFF2-40B4-BE49-F238E27FC236}">
                <a16:creationId xmlns:a16="http://schemas.microsoft.com/office/drawing/2014/main" id="{74F07F0E-FF30-428C-98B0-CC4298308A00}"/>
              </a:ext>
            </a:extLst>
          </p:cNvPr>
          <p:cNvSpPr txBox="1">
            <a:spLocks/>
          </p:cNvSpPr>
          <p:nvPr/>
        </p:nvSpPr>
        <p:spPr>
          <a:xfrm>
            <a:off x="6229456" y="3226127"/>
            <a:ext cx="2817467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Forschungsinstitut für Bergbaufolgelandschaften e.V.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solidFill>
                  <a:schemeClr val="tx1"/>
                </a:solidFill>
              </a:rPr>
              <a:t>Contact: Dirk Knoche, Raul Köhler</a:t>
            </a:r>
          </a:p>
        </p:txBody>
      </p:sp>
      <p:sp>
        <p:nvSpPr>
          <p:cNvPr id="38" name="Cím 1">
            <a:extLst>
              <a:ext uri="{FF2B5EF4-FFF2-40B4-BE49-F238E27FC236}">
                <a16:creationId xmlns:a16="http://schemas.microsoft.com/office/drawing/2014/main" id="{42F13778-909B-4BCC-8FA0-1AFF9FB9A2C8}"/>
              </a:ext>
            </a:extLst>
          </p:cNvPr>
          <p:cNvSpPr txBox="1">
            <a:spLocks/>
          </p:cNvSpPr>
          <p:nvPr/>
        </p:nvSpPr>
        <p:spPr>
          <a:xfrm>
            <a:off x="6229456" y="3840160"/>
            <a:ext cx="2817467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 err="1">
                <a:solidFill>
                  <a:schemeClr val="tx1"/>
                </a:solidFill>
              </a:rPr>
              <a:t>Polish</a:t>
            </a:r>
            <a:r>
              <a:rPr lang="de-DE" sz="900" b="1" dirty="0">
                <a:solidFill>
                  <a:schemeClr val="tx1"/>
                </a:solidFill>
              </a:rPr>
              <a:t> Biomass </a:t>
            </a:r>
            <a:r>
              <a:rPr lang="de-DE" sz="900" b="1" dirty="0" err="1">
                <a:solidFill>
                  <a:schemeClr val="tx1"/>
                </a:solidFill>
              </a:rPr>
              <a:t>Association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Maria </a:t>
            </a:r>
            <a:r>
              <a:rPr lang="de-DE" sz="900" dirty="0" err="1">
                <a:solidFill>
                  <a:schemeClr val="tx1"/>
                </a:solidFill>
              </a:rPr>
              <a:t>Smietanka</a:t>
            </a:r>
            <a:r>
              <a:rPr lang="de-DE" sz="900" dirty="0">
                <a:solidFill>
                  <a:schemeClr val="tx1"/>
                </a:solidFill>
              </a:rPr>
              <a:t>, Magdalena Rogulska</a:t>
            </a:r>
          </a:p>
        </p:txBody>
      </p:sp>
      <p:sp>
        <p:nvSpPr>
          <p:cNvPr id="39" name="Cím 1">
            <a:extLst>
              <a:ext uri="{FF2B5EF4-FFF2-40B4-BE49-F238E27FC236}">
                <a16:creationId xmlns:a16="http://schemas.microsoft.com/office/drawing/2014/main" id="{01D0E239-66E8-4346-B988-5A7D4CB1CB88}"/>
              </a:ext>
            </a:extLst>
          </p:cNvPr>
          <p:cNvSpPr txBox="1">
            <a:spLocks/>
          </p:cNvSpPr>
          <p:nvPr/>
        </p:nvSpPr>
        <p:spPr>
          <a:xfrm>
            <a:off x="6229457" y="4421658"/>
            <a:ext cx="2358691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European </a:t>
            </a:r>
            <a:r>
              <a:rPr lang="de-DE" sz="900" b="1" dirty="0" err="1">
                <a:solidFill>
                  <a:schemeClr val="tx1"/>
                </a:solidFill>
              </a:rPr>
              <a:t>Landowners</a:t>
            </a:r>
            <a:r>
              <a:rPr lang="de-DE" sz="900" b="1" dirty="0">
                <a:solidFill>
                  <a:schemeClr val="tx1"/>
                </a:solidFill>
              </a:rPr>
              <a:t>‘ </a:t>
            </a:r>
            <a:r>
              <a:rPr lang="de-DE" sz="900" b="1" dirty="0" err="1">
                <a:solidFill>
                  <a:schemeClr val="tx1"/>
                </a:solidFill>
              </a:rPr>
              <a:t>Organization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Marie-Alice Budniok</a:t>
            </a:r>
          </a:p>
        </p:txBody>
      </p:sp>
      <p:sp>
        <p:nvSpPr>
          <p:cNvPr id="40" name="Cím 1">
            <a:extLst>
              <a:ext uri="{FF2B5EF4-FFF2-40B4-BE49-F238E27FC236}">
                <a16:creationId xmlns:a16="http://schemas.microsoft.com/office/drawing/2014/main" id="{42B14232-1650-4C86-880E-29C351DBACEB}"/>
              </a:ext>
            </a:extLst>
          </p:cNvPr>
          <p:cNvSpPr txBox="1">
            <a:spLocks/>
          </p:cNvSpPr>
          <p:nvPr/>
        </p:nvSpPr>
        <p:spPr>
          <a:xfrm>
            <a:off x="6239391" y="5003156"/>
            <a:ext cx="2358691" cy="441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900" b="1" dirty="0">
                <a:solidFill>
                  <a:schemeClr val="tx1"/>
                </a:solidFill>
              </a:rPr>
              <a:t>University </a:t>
            </a:r>
            <a:r>
              <a:rPr lang="de-DE" sz="900" b="1" dirty="0" err="1">
                <a:solidFill>
                  <a:schemeClr val="tx1"/>
                </a:solidFill>
              </a:rPr>
              <a:t>of</a:t>
            </a:r>
            <a:r>
              <a:rPr lang="de-DE" sz="900" b="1" dirty="0">
                <a:solidFill>
                  <a:schemeClr val="tx1"/>
                </a:solidFill>
              </a:rPr>
              <a:t> Limerick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>
                <a:solidFill>
                  <a:schemeClr val="tx1"/>
                </a:solidFill>
              </a:rPr>
              <a:t>Contact: JJ </a:t>
            </a:r>
            <a:r>
              <a:rPr lang="de-DE" sz="900" dirty="0" err="1">
                <a:solidFill>
                  <a:schemeClr val="tx1"/>
                </a:solidFill>
              </a:rPr>
              <a:t>Lehay</a:t>
            </a:r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12A5C33-54DF-45DA-BFCA-81F65B9CA5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0441"/>
            <a:ext cx="791323" cy="3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Overall </a:t>
            </a:r>
            <a:r>
              <a:rPr lang="de-DE" dirty="0" err="1"/>
              <a:t>project</a:t>
            </a:r>
            <a:r>
              <a:rPr lang="de-DE" dirty="0"/>
              <a:t> coordination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6805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WP-Leaders </a:t>
            </a:r>
            <a:r>
              <a:rPr lang="en-GB" sz="1800" dirty="0"/>
              <a:t>are </a:t>
            </a:r>
            <a:r>
              <a:rPr lang="en-GB" sz="1800" b="1" dirty="0"/>
              <a:t>responsible</a:t>
            </a:r>
            <a:r>
              <a:rPr lang="en-GB" sz="1800" dirty="0"/>
              <a:t> for coordinating the progress in WPs</a:t>
            </a:r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Interim Report </a:t>
            </a:r>
            <a:r>
              <a:rPr lang="de-DE" sz="1800" dirty="0"/>
              <a:t>was </a:t>
            </a:r>
            <a:r>
              <a:rPr lang="de-DE" sz="1800" dirty="0" err="1"/>
              <a:t>submitted</a:t>
            </a:r>
            <a:r>
              <a:rPr lang="de-DE" sz="1800" dirty="0"/>
              <a:t> on 28th August and </a:t>
            </a:r>
            <a:r>
              <a:rPr lang="de-DE" sz="1800" dirty="0" err="1"/>
              <a:t>accepted</a:t>
            </a:r>
            <a:r>
              <a:rPr lang="de-DE" sz="1800" dirty="0"/>
              <a:t> after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resubmission</a:t>
            </a:r>
            <a:r>
              <a:rPr lang="de-DE" sz="18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Interim </a:t>
            </a:r>
            <a:r>
              <a:rPr lang="de-DE" sz="1800" b="1" dirty="0" err="1"/>
              <a:t>payment</a:t>
            </a:r>
            <a:r>
              <a:rPr lang="de-DE" sz="1800" b="1" dirty="0"/>
              <a:t> </a:t>
            </a:r>
            <a:r>
              <a:rPr lang="de-DE" sz="1800" dirty="0"/>
              <a:t>was </a:t>
            </a:r>
            <a:r>
              <a:rPr lang="de-DE" sz="1800" dirty="0" err="1"/>
              <a:t>transferred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consortium</a:t>
            </a:r>
            <a:r>
              <a:rPr lang="de-DE" sz="1800" dirty="0"/>
              <a:t> </a:t>
            </a:r>
            <a:r>
              <a:rPr lang="de-DE" sz="1800" dirty="0" err="1"/>
              <a:t>partners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Final report </a:t>
            </a:r>
            <a:r>
              <a:rPr lang="en-US" sz="1800" dirty="0"/>
              <a:t>will be submitted before 28 February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F</a:t>
            </a:r>
            <a:r>
              <a:rPr lang="en-US" sz="1800" b="1" dirty="0" err="1"/>
              <a:t>inal</a:t>
            </a:r>
            <a:r>
              <a:rPr lang="en-US" sz="1800" b="1" dirty="0"/>
              <a:t> payment </a:t>
            </a:r>
            <a:r>
              <a:rPr lang="en-US" sz="1800" dirty="0"/>
              <a:t>will be transferred after acceptance of the report.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de-DE" sz="1800" dirty="0"/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0149-48C7-4582-9EB4-1DAC00B9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35D85-D1AF-43C4-A7E6-DF7364A5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BIOCHEMTEX Status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Limerick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Review </a:t>
            </a:r>
            <a:r>
              <a:rPr lang="de-DE" dirty="0" err="1"/>
              <a:t>meeting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23528" y="4964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940152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323528" y="1410282"/>
            <a:ext cx="8568952" cy="418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The meeting took place on 28</a:t>
            </a:r>
            <a:r>
              <a:rPr lang="en-GB" sz="1800" baseline="30000" dirty="0"/>
              <a:t>th</a:t>
            </a:r>
            <a:r>
              <a:rPr lang="en-GB" sz="1800" dirty="0"/>
              <a:t> September in Brussels at ELO’s offices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WIP, GEO, FAO, </a:t>
            </a:r>
            <a:r>
              <a:rPr lang="en-GB" sz="1800" dirty="0" err="1"/>
              <a:t>Biochemtex</a:t>
            </a:r>
            <a:r>
              <a:rPr lang="en-GB" sz="1800" dirty="0"/>
              <a:t>, CREA, 2 representatives from INEA and 1 representative from DG Research attended the meeting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The interim technical report and financial report were re-submitted as some details had to be added after the review meeting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The final review meeting </a:t>
            </a:r>
            <a:r>
              <a:rPr lang="en-GB" sz="1800" dirty="0"/>
              <a:t>will take place on </a:t>
            </a:r>
            <a:r>
              <a:rPr lang="en-GB" sz="1800" dirty="0">
                <a:solidFill>
                  <a:srgbClr val="FF0000"/>
                </a:solidFill>
              </a:rPr>
              <a:t>21 February in Brussels </a:t>
            </a:r>
          </a:p>
          <a:p>
            <a:pPr marL="0" indent="0"/>
            <a:r>
              <a:rPr lang="en-GB" sz="1800" dirty="0"/>
              <a:t>      </a:t>
            </a:r>
            <a:r>
              <a:rPr lang="en-GB" sz="1800" dirty="0">
                <a:solidFill>
                  <a:srgbClr val="FF0000"/>
                </a:solidFill>
              </a:rPr>
              <a:t>(Place: ELO’s offices?)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DC612E-E607-498E-861C-EB5D4530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Communication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48965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Project </a:t>
            </a:r>
            <a:r>
              <a:rPr lang="de-DE" sz="1800" b="1" dirty="0" err="1"/>
              <a:t>officer</a:t>
            </a:r>
            <a:r>
              <a:rPr lang="de-DE" sz="1800" b="1" dirty="0"/>
              <a:t> </a:t>
            </a:r>
            <a:r>
              <a:rPr lang="de-DE" sz="1800" dirty="0"/>
              <a:t>at INEA – </a:t>
            </a:r>
            <a:r>
              <a:rPr lang="de-DE" sz="1800" dirty="0" err="1"/>
              <a:t>Mrs.</a:t>
            </a:r>
            <a:r>
              <a:rPr lang="de-DE" sz="1800" dirty="0"/>
              <a:t> </a:t>
            </a:r>
            <a:r>
              <a:rPr lang="de-DE" sz="1800" dirty="0" err="1"/>
              <a:t>Olja</a:t>
            </a:r>
            <a:r>
              <a:rPr lang="de-DE" sz="1800" dirty="0"/>
              <a:t> </a:t>
            </a:r>
            <a:r>
              <a:rPr lang="de-DE" sz="1800" dirty="0" err="1"/>
              <a:t>Kristic</a:t>
            </a:r>
            <a:endParaRPr lang="de-DE" sz="1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WIP</a:t>
            </a:r>
            <a:r>
              <a:rPr lang="en-GB" sz="1800" dirty="0"/>
              <a:t> makes all </a:t>
            </a:r>
            <a:r>
              <a:rPr lang="en-GB" sz="1800" b="1" dirty="0"/>
              <a:t>communication to INEA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No direct communication between INEA and partners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Coordinators meeting </a:t>
            </a:r>
            <a:r>
              <a:rPr lang="en-GB" sz="1800" dirty="0"/>
              <a:t>took place on 18</a:t>
            </a:r>
            <a:r>
              <a:rPr lang="en-GB" sz="1800" baseline="30000" dirty="0"/>
              <a:t>th</a:t>
            </a:r>
            <a:r>
              <a:rPr lang="en-GB" sz="1800" dirty="0"/>
              <a:t> January 2018 in Brussels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49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Work Packages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09600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940152" y="141277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6050174" y="1586533"/>
            <a:ext cx="2763924" cy="241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/>
              <a:t>Management</a:t>
            </a:r>
            <a:r>
              <a:rPr lang="de-DE" sz="1800" dirty="0"/>
              <a:t> - WIP/GEO</a:t>
            </a:r>
          </a:p>
          <a:p>
            <a:pPr marL="0" indent="0"/>
            <a:r>
              <a:rPr lang="de-DE" sz="1800" b="1" dirty="0" err="1"/>
              <a:t>Feasibility</a:t>
            </a:r>
            <a:r>
              <a:rPr lang="de-DE" sz="1800" b="1" dirty="0"/>
              <a:t> </a:t>
            </a:r>
            <a:r>
              <a:rPr lang="de-DE" sz="1800" dirty="0"/>
              <a:t>- CTXI</a:t>
            </a:r>
          </a:p>
          <a:p>
            <a:pPr marL="0" indent="0"/>
            <a:r>
              <a:rPr lang="de-DE" sz="1800" b="1" dirty="0" err="1"/>
              <a:t>Sustainability</a:t>
            </a:r>
            <a:r>
              <a:rPr lang="de-DE" sz="1800" dirty="0"/>
              <a:t> - FAO</a:t>
            </a:r>
          </a:p>
          <a:p>
            <a:pPr marL="0" indent="0"/>
            <a:r>
              <a:rPr lang="de-DE" sz="1800" b="1" dirty="0" err="1"/>
              <a:t>Barriers</a:t>
            </a:r>
            <a:r>
              <a:rPr lang="de-DE" sz="1800" dirty="0"/>
              <a:t>  - FAO</a:t>
            </a:r>
          </a:p>
          <a:p>
            <a:pPr marL="0" indent="0"/>
            <a:r>
              <a:rPr lang="de-DE" sz="1800" b="1" dirty="0"/>
              <a:t>Knowledge </a:t>
            </a:r>
            <a:r>
              <a:rPr lang="de-DE" sz="1800" b="1" dirty="0" err="1"/>
              <a:t>transfer</a:t>
            </a:r>
            <a:r>
              <a:rPr lang="de-DE" sz="1800" b="1" dirty="0"/>
              <a:t> </a:t>
            </a:r>
            <a:r>
              <a:rPr lang="de-DE" sz="1800" dirty="0"/>
              <a:t>- WIP</a:t>
            </a:r>
          </a:p>
          <a:p>
            <a:pPr marL="0" indent="0"/>
            <a:r>
              <a:rPr lang="de-DE" sz="1800" b="1" dirty="0" err="1"/>
              <a:t>Diss</a:t>
            </a:r>
            <a:r>
              <a:rPr lang="de-DE" sz="1800" b="1" dirty="0"/>
              <a:t>.&amp;</a:t>
            </a:r>
            <a:r>
              <a:rPr lang="de-DE" sz="1800" b="1" dirty="0" err="1"/>
              <a:t>Exploitation</a:t>
            </a:r>
            <a:r>
              <a:rPr lang="de-DE" sz="1800" b="1" dirty="0"/>
              <a:t> - </a:t>
            </a:r>
            <a:r>
              <a:rPr lang="de-DE" sz="1800" dirty="0"/>
              <a:t>GEO</a:t>
            </a:r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251520" y="4581128"/>
            <a:ext cx="8083624" cy="15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/>
              <a:t>WP 2</a:t>
            </a:r>
            <a:r>
              <a:rPr lang="de-DE" sz="1800" dirty="0"/>
              <a:t> - </a:t>
            </a:r>
            <a:r>
              <a:rPr lang="de-DE" sz="1800" dirty="0" err="1"/>
              <a:t>Feasibility</a:t>
            </a:r>
            <a:r>
              <a:rPr lang="de-DE" sz="1800" dirty="0"/>
              <a:t> – </a:t>
            </a:r>
            <a:r>
              <a:rPr lang="de-DE" sz="1800" dirty="0" err="1"/>
              <a:t>ended</a:t>
            </a:r>
            <a:r>
              <a:rPr lang="de-DE" sz="1800" dirty="0"/>
              <a:t> in June 2017</a:t>
            </a:r>
          </a:p>
          <a:p>
            <a:pPr marL="0" indent="0"/>
            <a:r>
              <a:rPr lang="de-DE" sz="1800" b="1" dirty="0"/>
              <a:t>WP 3 </a:t>
            </a:r>
            <a:r>
              <a:rPr lang="de-DE" sz="1800" dirty="0"/>
              <a:t>- </a:t>
            </a:r>
            <a:r>
              <a:rPr lang="de-DE" sz="1800" dirty="0" err="1"/>
              <a:t>Sustainability</a:t>
            </a:r>
            <a:r>
              <a:rPr lang="de-DE" sz="1800" dirty="0"/>
              <a:t> – </a:t>
            </a:r>
            <a:r>
              <a:rPr lang="de-DE" sz="1800" dirty="0" err="1"/>
              <a:t>started</a:t>
            </a:r>
            <a:r>
              <a:rPr lang="de-DE" sz="1800" dirty="0"/>
              <a:t> in </a:t>
            </a:r>
            <a:r>
              <a:rPr lang="de-DE" sz="1800" dirty="0" err="1"/>
              <a:t>January</a:t>
            </a:r>
            <a:r>
              <a:rPr lang="de-DE" sz="1800" dirty="0"/>
              <a:t> 2017</a:t>
            </a:r>
          </a:p>
          <a:p>
            <a:pPr marL="0" indent="0"/>
            <a:r>
              <a:rPr lang="de-DE" sz="1800" b="1" dirty="0"/>
              <a:t>WP 4 </a:t>
            </a:r>
            <a:r>
              <a:rPr lang="de-DE" sz="1800" dirty="0"/>
              <a:t>- </a:t>
            </a:r>
            <a:r>
              <a:rPr lang="de-DE" sz="1800" dirty="0" err="1"/>
              <a:t>Barriers</a:t>
            </a:r>
            <a:r>
              <a:rPr lang="de-DE" sz="1800" dirty="0"/>
              <a:t> - </a:t>
            </a:r>
            <a:r>
              <a:rPr lang="de-DE" sz="1800" dirty="0" err="1"/>
              <a:t>started</a:t>
            </a:r>
            <a:r>
              <a:rPr lang="de-DE" sz="1800" dirty="0"/>
              <a:t> in June 2016</a:t>
            </a:r>
          </a:p>
          <a:p>
            <a:pPr marL="0" indent="0"/>
            <a:r>
              <a:rPr lang="de-DE" sz="1800" b="1" dirty="0"/>
              <a:t>WP 5 </a:t>
            </a:r>
            <a:r>
              <a:rPr lang="de-DE" sz="1800" dirty="0"/>
              <a:t>- Knowledge </a:t>
            </a:r>
            <a:r>
              <a:rPr lang="de-DE" sz="1800" dirty="0" err="1"/>
              <a:t>transfer</a:t>
            </a:r>
            <a:r>
              <a:rPr lang="de-DE" sz="1800" dirty="0"/>
              <a:t> – </a:t>
            </a:r>
            <a:r>
              <a:rPr lang="de-DE" sz="1800" dirty="0" err="1"/>
              <a:t>started</a:t>
            </a:r>
            <a:r>
              <a:rPr lang="de-DE" sz="1800" dirty="0"/>
              <a:t> in June 2017</a:t>
            </a: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779912" y="1263982"/>
            <a:ext cx="0" cy="318802"/>
          </a:xfrm>
          <a:prstGeom prst="straightConnector1">
            <a:avLst/>
          </a:prstGeom>
          <a:ln w="38100">
            <a:solidFill>
              <a:srgbClr val="149A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49D9F72F-AEC7-4EF5-A602-C93CD82F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8" y="1582784"/>
            <a:ext cx="5210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Deliverables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6805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Each partner </a:t>
            </a:r>
            <a:r>
              <a:rPr lang="en-GB" sz="1800" dirty="0"/>
              <a:t>is </a:t>
            </a:r>
            <a:r>
              <a:rPr lang="en-GB" sz="1800" b="1" dirty="0"/>
              <a:t>responsible </a:t>
            </a:r>
            <a:r>
              <a:rPr lang="en-GB" sz="1800" dirty="0"/>
              <a:t>for his own deliverables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Responsibility of </a:t>
            </a:r>
            <a:r>
              <a:rPr lang="en-GB" sz="1800" b="1" dirty="0"/>
              <a:t>joint deliverables </a:t>
            </a:r>
            <a:r>
              <a:rPr lang="en-GB" sz="1800" dirty="0"/>
              <a:t>is within the </a:t>
            </a:r>
            <a:r>
              <a:rPr lang="en-GB" sz="1800" b="1" dirty="0"/>
              <a:t>authors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WP-leaders</a:t>
            </a:r>
            <a:r>
              <a:rPr lang="en-GB" sz="1800" dirty="0"/>
              <a:t> shall make the </a:t>
            </a:r>
            <a:r>
              <a:rPr lang="en-GB" sz="1800" b="1" dirty="0"/>
              <a:t>first review </a:t>
            </a:r>
            <a:r>
              <a:rPr lang="en-GB" sz="1800" dirty="0"/>
              <a:t>of the deliverables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dirty="0"/>
              <a:t>GEO and WIP </a:t>
            </a:r>
            <a:r>
              <a:rPr lang="en-GB" sz="1800" dirty="0"/>
              <a:t>will make the </a:t>
            </a:r>
            <a:r>
              <a:rPr lang="en-GB" sz="1800" b="1" dirty="0"/>
              <a:t>final review</a:t>
            </a:r>
          </a:p>
          <a:p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/>
              <a:t>WIP</a:t>
            </a:r>
            <a:r>
              <a:rPr lang="de-DE" sz="1800" dirty="0"/>
              <a:t> will </a:t>
            </a:r>
            <a:r>
              <a:rPr lang="de-DE" sz="1800" b="1" dirty="0" err="1"/>
              <a:t>upload</a:t>
            </a:r>
            <a:r>
              <a:rPr lang="de-DE" sz="1800" b="1" dirty="0"/>
              <a:t> </a:t>
            </a:r>
            <a:r>
              <a:rPr lang="de-DE" sz="1800" dirty="0" err="1"/>
              <a:t>deliverables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endParaRPr lang="de-DE" sz="1800" dirty="0"/>
          </a:p>
          <a:p>
            <a:pPr marL="0" indent="0"/>
            <a:endParaRPr lang="en-GB" sz="1800" dirty="0"/>
          </a:p>
          <a:p>
            <a:r>
              <a:rPr lang="en-GB" sz="1800" b="1" dirty="0"/>
              <a:t>Deliverables shall be uploaded to the Participant portal </a:t>
            </a:r>
          </a:p>
          <a:p>
            <a:r>
              <a:rPr lang="en-GB" sz="1800" dirty="0">
                <a:hlinkClick r:id="rId2"/>
              </a:rPr>
              <a:t>http://ec.europa.eu/research/participants/portal/desktop/en/home.html</a:t>
            </a:r>
            <a:r>
              <a:rPr lang="en-GB" sz="1800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9941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RBIO_Project_RJ">
  <a:themeElements>
    <a:clrScheme name="Egyéni 28. séma">
      <a:dk1>
        <a:srgbClr val="595854"/>
      </a:dk1>
      <a:lt1>
        <a:sysClr val="window" lastClr="FFFFFF"/>
      </a:lt1>
      <a:dk2>
        <a:srgbClr val="88BD0D"/>
      </a:dk2>
      <a:lt2>
        <a:srgbClr val="FFFFFF"/>
      </a:lt2>
      <a:accent1>
        <a:srgbClr val="EDF2D4"/>
      </a:accent1>
      <a:accent2>
        <a:srgbClr val="D9E6AB"/>
      </a:accent2>
      <a:accent3>
        <a:srgbClr val="98C11E"/>
      </a:accent3>
      <a:accent4>
        <a:srgbClr val="9BAD6A"/>
      </a:accent4>
      <a:accent5>
        <a:srgbClr val="4C6110"/>
      </a:accent5>
      <a:accent6>
        <a:srgbClr val="263108"/>
      </a:accent6>
      <a:hlink>
        <a:srgbClr val="FF6C2C"/>
      </a:hlink>
      <a:folHlink>
        <a:srgbClr val="5B4D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FORBIO_Project_RJ</Template>
  <TotalTime>0</TotalTime>
  <Words>753</Words>
  <Application>Microsoft Office PowerPoint</Application>
  <PresentationFormat>Bildschirmpräsentation (4:3)</PresentationFormat>
  <Paragraphs>309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FORBIO_Project_RJ</vt:lpstr>
      <vt:lpstr>WP1  Management    </vt:lpstr>
      <vt:lpstr>Project idea</vt:lpstr>
      <vt:lpstr>Project Consortium</vt:lpstr>
      <vt:lpstr>Overall project coordination</vt:lpstr>
      <vt:lpstr>Problems</vt:lpstr>
      <vt:lpstr>Review meeting</vt:lpstr>
      <vt:lpstr>Communication with the EC</vt:lpstr>
      <vt:lpstr>Work Packages</vt:lpstr>
      <vt:lpstr>Deliverables</vt:lpstr>
      <vt:lpstr>Status of deliverables in ECAS system</vt:lpstr>
      <vt:lpstr>Status on deliverables</vt:lpstr>
      <vt:lpstr>Reporting</vt:lpstr>
      <vt:lpstr>Ethical mentor </vt:lpstr>
      <vt:lpstr>Advisory board </vt:lpstr>
      <vt:lpstr>Steering committee </vt:lpstr>
      <vt:lpstr>Project meetings</vt:lpstr>
      <vt:lpstr>PowerPoint-Präsentation</vt:lpstr>
    </vt:vector>
  </TitlesOfParts>
  <Company>WIP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FORBIO Project</dc:title>
  <dc:creator>Rita Mergner</dc:creator>
  <cp:lastModifiedBy>Cosette Khawaja</cp:lastModifiedBy>
  <cp:revision>134</cp:revision>
  <cp:lastPrinted>2017-09-01T09:24:56Z</cp:lastPrinted>
  <dcterms:created xsi:type="dcterms:W3CDTF">2016-09-28T13:23:56Z</dcterms:created>
  <dcterms:modified xsi:type="dcterms:W3CDTF">2018-11-21T11:05:17Z</dcterms:modified>
</cp:coreProperties>
</file>