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61" r:id="rId2"/>
    <p:sldId id="305" r:id="rId3"/>
    <p:sldId id="301" r:id="rId4"/>
    <p:sldId id="312" r:id="rId5"/>
    <p:sldId id="311" r:id="rId6"/>
    <p:sldId id="306" r:id="rId7"/>
    <p:sldId id="262" r:id="rId8"/>
    <p:sldId id="263" r:id="rId9"/>
    <p:sldId id="304" r:id="rId10"/>
    <p:sldId id="274" r:id="rId11"/>
    <p:sldId id="307" r:id="rId12"/>
    <p:sldId id="308" r:id="rId13"/>
    <p:sldId id="309" r:id="rId14"/>
    <p:sldId id="272" r:id="rId15"/>
    <p:sldId id="275" r:id="rId16"/>
    <p:sldId id="278" r:id="rId17"/>
    <p:sldId id="280" r:id="rId18"/>
    <p:sldId id="281" r:id="rId19"/>
    <p:sldId id="282" r:id="rId20"/>
    <p:sldId id="259" r:id="rId21"/>
    <p:sldId id="266" r:id="rId22"/>
    <p:sldId id="270" r:id="rId23"/>
    <p:sldId id="313" r:id="rId24"/>
    <p:sldId id="279" r:id="rId25"/>
    <p:sldId id="265" r:id="rId26"/>
    <p:sldId id="286" r:id="rId27"/>
    <p:sldId id="290" r:id="rId28"/>
    <p:sldId id="291" r:id="rId29"/>
    <p:sldId id="288" r:id="rId30"/>
    <p:sldId id="289" r:id="rId31"/>
    <p:sldId id="293" r:id="rId32"/>
    <p:sldId id="285" r:id="rId33"/>
    <p:sldId id="314" r:id="rId34"/>
    <p:sldId id="310" r:id="rId35"/>
  </p:sldIdLst>
  <p:sldSz cx="9144000" cy="6858000" type="screen4x3"/>
  <p:notesSz cx="6858000" cy="9144000"/>
  <p:custDataLst>
    <p:tags r:id="rId38"/>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seppe pulighe" initials="gp" lastIdx="2" clrIdx="0">
    <p:extLst>
      <p:ext uri="{19B8F6BF-5375-455C-9EA6-DF929625EA0E}">
        <p15:presenceInfo xmlns:p15="http://schemas.microsoft.com/office/powerpoint/2012/main" userId="7080f1df4302be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47" autoAdjust="0"/>
  </p:normalViewPr>
  <p:slideViewPr>
    <p:cSldViewPr showGuides="1">
      <p:cViewPr varScale="1">
        <p:scale>
          <a:sx n="61" d="100"/>
          <a:sy n="61" d="100"/>
        </p:scale>
        <p:origin x="1656" y="60"/>
      </p:cViewPr>
      <p:guideLst>
        <p:guide orient="horz" pos="2160"/>
        <p:guide pos="2880"/>
      </p:guideLst>
    </p:cSldViewPr>
  </p:slideViewPr>
  <p:notesTextViewPr>
    <p:cViewPr>
      <p:scale>
        <a:sx n="100" d="100"/>
        <a:sy n="100" d="100"/>
      </p:scale>
      <p:origin x="0" y="0"/>
    </p:cViewPr>
  </p:notesTextViewPr>
  <p:notesViewPr>
    <p:cSldViewPr showGuides="1">
      <p:cViewPr varScale="1">
        <p:scale>
          <a:sx n="102" d="100"/>
          <a:sy n="102" d="100"/>
        </p:scale>
        <p:origin x="-11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6452E-7EA7-4827-A960-822B030EFC01}" type="datetimeFigureOut">
              <a:rPr lang="it-IT" smtClean="0"/>
              <a:t>27/11/2018</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2CB980-04E0-44F3-B57A-59C7E1B4BC41}" type="slidenum">
              <a:rPr lang="it-IT" smtClean="0"/>
              <a:t>‹#›</a:t>
            </a:fld>
            <a:endParaRPr lang="it-IT"/>
          </a:p>
        </p:txBody>
      </p:sp>
    </p:spTree>
    <p:extLst>
      <p:ext uri="{BB962C8B-B14F-4D97-AF65-F5344CB8AC3E}">
        <p14:creationId xmlns:p14="http://schemas.microsoft.com/office/powerpoint/2010/main" val="136073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B5E15-F8AD-42FE-A15D-BA2C450BF6D2}" type="datetimeFigureOut">
              <a:rPr lang="hu-HU" smtClean="0"/>
              <a:pPr/>
              <a:t>2018. 11. 27.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6B64B-C644-4021-B2F7-8434CB0E8EBA}" type="slidenum">
              <a:rPr lang="hu-HU" smtClean="0"/>
              <a:pPr/>
              <a:t>‹#›</a:t>
            </a:fld>
            <a:endParaRPr lang="hu-HU"/>
          </a:p>
        </p:txBody>
      </p:sp>
    </p:spTree>
    <p:extLst>
      <p:ext uri="{BB962C8B-B14F-4D97-AF65-F5344CB8AC3E}">
        <p14:creationId xmlns:p14="http://schemas.microsoft.com/office/powerpoint/2010/main" val="6133660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a:t>
            </a:fld>
            <a:endParaRPr lang="hu-HU"/>
          </a:p>
        </p:txBody>
      </p:sp>
    </p:spTree>
    <p:extLst>
      <p:ext uri="{BB962C8B-B14F-4D97-AF65-F5344CB8AC3E}">
        <p14:creationId xmlns:p14="http://schemas.microsoft.com/office/powerpoint/2010/main" val="336954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Was</a:t>
            </a:r>
            <a:r>
              <a:rPr lang="it-IT" dirty="0"/>
              <a:t> </a:t>
            </a:r>
            <a:r>
              <a:rPr lang="it-IT" dirty="0" err="1"/>
              <a:t>carried</a:t>
            </a:r>
            <a:r>
              <a:rPr lang="it-IT" dirty="0"/>
              <a:t> out a GIS data </a:t>
            </a:r>
            <a:r>
              <a:rPr lang="it-IT" dirty="0" err="1"/>
              <a:t>collection</a:t>
            </a:r>
            <a:r>
              <a:rPr lang="it-IT" dirty="0"/>
              <a:t> and land </a:t>
            </a:r>
            <a:r>
              <a:rPr lang="it-IT" dirty="0" err="1"/>
              <a:t>suitability</a:t>
            </a:r>
            <a:r>
              <a:rPr lang="it-IT" dirty="0"/>
              <a:t> </a:t>
            </a:r>
            <a:r>
              <a:rPr lang="it-IT" dirty="0" err="1"/>
              <a:t>modelling</a:t>
            </a: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16</a:t>
            </a:fld>
            <a:endParaRPr lang="hu-HU"/>
          </a:p>
        </p:txBody>
      </p:sp>
    </p:spTree>
    <p:extLst>
      <p:ext uri="{BB962C8B-B14F-4D97-AF65-F5344CB8AC3E}">
        <p14:creationId xmlns:p14="http://schemas.microsoft.com/office/powerpoint/2010/main" val="14690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17</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cap="none" dirty="0"/>
              <a:t/>
            </a:r>
            <a:br>
              <a:rPr lang="en-US" sz="1200" cap="none" dirty="0"/>
            </a:b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18</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cap="none" dirty="0"/>
              <a:t/>
            </a:r>
            <a:br>
              <a:rPr lang="en-US" sz="1200" cap="none" dirty="0"/>
            </a:b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19</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20</a:t>
            </a:fld>
            <a:endParaRPr lang="hu-HU"/>
          </a:p>
        </p:txBody>
      </p:sp>
    </p:spTree>
    <p:extLst>
      <p:ext uri="{BB962C8B-B14F-4D97-AF65-F5344CB8AC3E}">
        <p14:creationId xmlns:p14="http://schemas.microsoft.com/office/powerpoint/2010/main" val="310462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Arial" pitchFamily="34" charset="0"/>
              <a:buChar char="•"/>
            </a:pPr>
            <a:r>
              <a:rPr lang="en-US" dirty="0"/>
              <a:t>This  step  is  structured  in  </a:t>
            </a:r>
            <a:r>
              <a:rPr lang="en-US" b="1" dirty="0"/>
              <a:t>two  phases</a:t>
            </a:r>
            <a:r>
              <a:rPr lang="en-US" dirty="0"/>
              <a:t>.</a:t>
            </a:r>
            <a:r>
              <a:rPr lang="en-US" baseline="0" dirty="0"/>
              <a:t> </a:t>
            </a:r>
          </a:p>
          <a:p>
            <a:pPr>
              <a:buFont typeface="Arial" pitchFamily="34" charset="0"/>
              <a:buChar char="•"/>
            </a:pPr>
            <a:r>
              <a:rPr lang="en-US" dirty="0"/>
              <a:t>The ﬁrst phase aims to identify the</a:t>
            </a:r>
            <a:r>
              <a:rPr lang="en-US" baseline="0" dirty="0"/>
              <a:t> </a:t>
            </a:r>
            <a:r>
              <a:rPr lang="en-US" b="1" dirty="0"/>
              <a:t>availability map</a:t>
            </a:r>
            <a:r>
              <a:rPr lang="en-US" dirty="0"/>
              <a:t>, consisting on an exclusion approach derived from environmental, topographic and climatic constraints, as a result of specific potentials and limitations of crops species evaluated.</a:t>
            </a:r>
          </a:p>
          <a:p>
            <a:pPr>
              <a:buFont typeface="Arial" pitchFamily="34" charset="0"/>
              <a:buChar char="•"/>
            </a:pPr>
            <a:r>
              <a:rPr lang="it-IT" dirty="0"/>
              <a:t> </a:t>
            </a:r>
            <a:r>
              <a:rPr lang="en-US" dirty="0"/>
              <a:t>The second phase aims</a:t>
            </a:r>
            <a:r>
              <a:rPr lang="en-US" baseline="0" dirty="0"/>
              <a:t> </a:t>
            </a:r>
            <a:r>
              <a:rPr lang="en-US" dirty="0"/>
              <a:t>to derivate the </a:t>
            </a:r>
            <a:r>
              <a:rPr lang="en-US" b="1" dirty="0"/>
              <a:t>suitability map</a:t>
            </a:r>
            <a:r>
              <a:rPr lang="en-US" dirty="0"/>
              <a:t>,</a:t>
            </a:r>
            <a:r>
              <a:rPr lang="en-US" baseline="0" dirty="0"/>
              <a:t> </a:t>
            </a:r>
            <a:r>
              <a:rPr lang="en-US" dirty="0"/>
              <a:t>as a result of agronomic and economic choices made to avoid the competition and</a:t>
            </a:r>
            <a:r>
              <a:rPr lang="en-US" baseline="0" dirty="0"/>
              <a:t> </a:t>
            </a:r>
            <a:r>
              <a:rPr lang="en-US" dirty="0"/>
              <a:t>conflict with food crops.</a:t>
            </a: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21</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Arial" pitchFamily="34" charset="0"/>
              <a:buChar cha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dirty="0"/>
              <a:t>The </a:t>
            </a:r>
            <a:r>
              <a:rPr lang="it-IT" dirty="0" err="1"/>
              <a:t>results</a:t>
            </a:r>
            <a:r>
              <a:rPr lang="it-IT" dirty="0"/>
              <a:t> </a:t>
            </a:r>
            <a:r>
              <a:rPr lang="it-IT" dirty="0" err="1"/>
              <a:t>provide</a:t>
            </a:r>
            <a:r>
              <a:rPr lang="it-IT" dirty="0"/>
              <a:t> </a:t>
            </a:r>
            <a:r>
              <a:rPr lang="it-IT" dirty="0" err="1"/>
              <a:t>an</a:t>
            </a:r>
            <a:r>
              <a:rPr lang="it-IT" dirty="0"/>
              <a:t> </a:t>
            </a:r>
            <a:r>
              <a:rPr lang="it-IT" dirty="0" err="1"/>
              <a:t>insight</a:t>
            </a:r>
            <a:r>
              <a:rPr lang="it-IT" dirty="0"/>
              <a:t> </a:t>
            </a:r>
            <a:r>
              <a:rPr lang="it-IT" dirty="0" err="1"/>
              <a:t>into</a:t>
            </a:r>
            <a:r>
              <a:rPr lang="it-IT" dirty="0"/>
              <a:t> the interplay </a:t>
            </a:r>
            <a:r>
              <a:rPr lang="it-IT" dirty="0" err="1"/>
              <a:t>between</a:t>
            </a:r>
            <a:r>
              <a:rPr lang="it-IT" dirty="0"/>
              <a:t> land </a:t>
            </a:r>
            <a:r>
              <a:rPr lang="it-IT" dirty="0" err="1"/>
              <a:t>suitability</a:t>
            </a:r>
            <a:r>
              <a:rPr lang="it-IT" dirty="0"/>
              <a:t>, </a:t>
            </a:r>
            <a:r>
              <a:rPr lang="it-IT" dirty="0" err="1"/>
              <a:t>original</a:t>
            </a:r>
            <a:r>
              <a:rPr lang="it-IT" dirty="0"/>
              <a:t> land </a:t>
            </a:r>
            <a:r>
              <a:rPr lang="it-IT" dirty="0" err="1"/>
              <a:t>uses</a:t>
            </a:r>
            <a:r>
              <a:rPr lang="it-IT" dirty="0"/>
              <a:t>, bioenergy </a:t>
            </a:r>
            <a:r>
              <a:rPr lang="it-IT" dirty="0" err="1"/>
              <a:t>crop</a:t>
            </a:r>
            <a:r>
              <a:rPr lang="it-IT" dirty="0"/>
              <a:t> </a:t>
            </a:r>
            <a:r>
              <a:rPr lang="it-IT" dirty="0" err="1"/>
              <a:t>type</a:t>
            </a:r>
            <a:r>
              <a:rPr lang="it-IT" dirty="0"/>
              <a:t> and </a:t>
            </a:r>
            <a:r>
              <a:rPr lang="it-IT" dirty="0" err="1"/>
              <a:t>yield</a:t>
            </a:r>
            <a:r>
              <a:rPr lang="it-IT" dirty="0"/>
              <a:t> in </a:t>
            </a:r>
            <a:r>
              <a:rPr lang="it-IT" dirty="0" err="1"/>
              <a:t>determining</a:t>
            </a:r>
            <a:r>
              <a:rPr lang="it-IT" dirty="0"/>
              <a:t> </a:t>
            </a:r>
            <a:r>
              <a:rPr lang="it-IT" dirty="0" err="1"/>
              <a:t>overall</a:t>
            </a:r>
            <a:r>
              <a:rPr lang="it-IT" baseline="0" dirty="0"/>
              <a:t> </a:t>
            </a:r>
            <a:r>
              <a:rPr lang="it-IT" baseline="0" dirty="0" err="1"/>
              <a:t>impacts</a:t>
            </a:r>
            <a:r>
              <a:rPr lang="it-IT" baseline="0" dirty="0"/>
              <a:t> on </a:t>
            </a:r>
            <a:r>
              <a:rPr lang="it-IT" baseline="0" dirty="0" err="1"/>
              <a:t>actual</a:t>
            </a:r>
            <a:r>
              <a:rPr lang="it-IT" baseline="0" dirty="0"/>
              <a:t> </a:t>
            </a:r>
            <a:r>
              <a:rPr lang="it-IT" baseline="0" dirty="0" err="1"/>
              <a:t>agricultural</a:t>
            </a:r>
            <a:r>
              <a:rPr lang="it-IT" baseline="0" dirty="0"/>
              <a:t> system and go some way </a:t>
            </a:r>
            <a:r>
              <a:rPr lang="it-IT" baseline="0" dirty="0" err="1"/>
              <a:t>towards</a:t>
            </a:r>
            <a:r>
              <a:rPr lang="it-IT" baseline="0" dirty="0"/>
              <a:t> </a:t>
            </a:r>
            <a:r>
              <a:rPr lang="it-IT" baseline="0" dirty="0" err="1"/>
              <a:t>developing</a:t>
            </a:r>
            <a:r>
              <a:rPr lang="it-IT" baseline="0" dirty="0"/>
              <a:t> a </a:t>
            </a:r>
            <a:r>
              <a:rPr lang="it-IT" baseline="0" dirty="0" err="1"/>
              <a:t>framework</a:t>
            </a:r>
            <a:r>
              <a:rPr lang="it-IT" baseline="0" dirty="0"/>
              <a:t> </a:t>
            </a:r>
            <a:r>
              <a:rPr lang="en-US" sz="1200" kern="1200" dirty="0">
                <a:solidFill>
                  <a:schemeClr val="tx1"/>
                </a:solidFill>
                <a:latin typeface="+mn-lt"/>
                <a:ea typeface="+mn-ea"/>
                <a:cs typeface="+mn-cs"/>
              </a:rPr>
              <a:t>to support technical and economical feasibility process, as well as for the evaluation of environmental sustainability of the cultivation in the study area.</a:t>
            </a:r>
            <a:endParaRPr lang="it-IT" sz="1200" kern="1200" dirty="0">
              <a:solidFill>
                <a:schemeClr val="tx1"/>
              </a:solidFill>
              <a:latin typeface="+mn-lt"/>
              <a:ea typeface="+mn-ea"/>
              <a:cs typeface="+mn-cs"/>
            </a:endParaRPr>
          </a:p>
          <a:p>
            <a:pPr>
              <a:buFont typeface="Arial" pitchFamily="34" charset="0"/>
              <a:buChar char="•"/>
            </a:pP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22</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solidFill>
                  <a:schemeClr val="bg1"/>
                </a:solidFill>
              </a:rPr>
              <a:t>The native germplasm of </a:t>
            </a:r>
            <a:r>
              <a:rPr lang="en-GB" sz="1200" dirty="0" err="1">
                <a:solidFill>
                  <a:schemeClr val="bg1"/>
                </a:solidFill>
              </a:rPr>
              <a:t>Smilo</a:t>
            </a:r>
            <a:r>
              <a:rPr lang="en-GB" sz="1200" dirty="0">
                <a:solidFill>
                  <a:schemeClr val="bg1"/>
                </a:solidFill>
              </a:rPr>
              <a:t> Grass</a:t>
            </a:r>
            <a:r>
              <a:rPr lang="en-GB" sz="1200" baseline="0" dirty="0">
                <a:solidFill>
                  <a:schemeClr val="bg1"/>
                </a:solidFill>
              </a:rPr>
              <a:t>, Cocksfoot and Tall fescue have recorded higher yields than </a:t>
            </a:r>
            <a:r>
              <a:rPr lang="en-GB" sz="1200" baseline="0" dirty="0" err="1">
                <a:solidFill>
                  <a:schemeClr val="bg1"/>
                </a:solidFill>
              </a:rPr>
              <a:t>Arundo</a:t>
            </a:r>
            <a:r>
              <a:rPr lang="en-GB" sz="1200" baseline="0" dirty="0">
                <a:solidFill>
                  <a:schemeClr val="bg1"/>
                </a:solidFill>
              </a:rPr>
              <a:t> </a:t>
            </a:r>
            <a:r>
              <a:rPr lang="en-GB" sz="1200" baseline="0" dirty="0" err="1">
                <a:solidFill>
                  <a:schemeClr val="bg1"/>
                </a:solidFill>
              </a:rPr>
              <a:t>Donax</a:t>
            </a:r>
            <a:r>
              <a:rPr lang="en-GB" sz="1200" baseline="0" dirty="0">
                <a:solidFill>
                  <a:schemeClr val="bg1"/>
                </a:solidFill>
              </a:rPr>
              <a:t>, with less input, probably due to the adaptation to local ecological constraints. </a:t>
            </a:r>
          </a:p>
          <a:p>
            <a:endParaRPr lang="en-GB" sz="120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rPr>
              <a:t>Tall fescue and cocksfoot are fully mechanized for hay production.</a:t>
            </a:r>
            <a:endParaRPr lang="en-GB" sz="1200" dirty="0">
              <a:solidFill>
                <a:schemeClr val="bg1"/>
              </a:solidFill>
            </a:endParaRPr>
          </a:p>
          <a:p>
            <a:endParaRPr lang="en-GB" sz="1200" baseline="0" dirty="0">
              <a:solidFill>
                <a:schemeClr val="bg1"/>
              </a:solidFill>
            </a:endParaRPr>
          </a:p>
          <a:p>
            <a:r>
              <a:rPr lang="en-GB" sz="1200" baseline="0" dirty="0">
                <a:solidFill>
                  <a:schemeClr val="bg1"/>
                </a:solidFill>
              </a:rPr>
              <a:t>However, their current use for hay or pasture suggests caution when envisaging cultivation for bioenergy production.</a:t>
            </a:r>
          </a:p>
          <a:p>
            <a:endParaRPr lang="en-GB" sz="1200" baseline="0" dirty="0">
              <a:solidFill>
                <a:schemeClr val="bg1"/>
              </a:solidFill>
            </a:endParaRPr>
          </a:p>
        </p:txBody>
      </p:sp>
      <p:sp>
        <p:nvSpPr>
          <p:cNvPr id="4" name="Segnaposto numero diapositiva 3"/>
          <p:cNvSpPr>
            <a:spLocks noGrp="1"/>
          </p:cNvSpPr>
          <p:nvPr>
            <p:ph type="sldNum" sz="quarter" idx="10"/>
          </p:nvPr>
        </p:nvSpPr>
        <p:spPr/>
        <p:txBody>
          <a:bodyPr/>
          <a:lstStyle/>
          <a:p>
            <a:fld id="{2906B64B-C644-4021-B2F7-8434CB0E8EBA}" type="slidenum">
              <a:rPr lang="hu-HU" smtClean="0"/>
              <a:pPr/>
              <a:t>26</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200" baseline="0" dirty="0">
              <a:solidFill>
                <a:schemeClr val="bg1"/>
              </a:solidFill>
            </a:endParaRPr>
          </a:p>
        </p:txBody>
      </p:sp>
      <p:sp>
        <p:nvSpPr>
          <p:cNvPr id="4" name="Segnaposto numero diapositiva 3"/>
          <p:cNvSpPr>
            <a:spLocks noGrp="1"/>
          </p:cNvSpPr>
          <p:nvPr>
            <p:ph type="sldNum" sz="quarter" idx="10"/>
          </p:nvPr>
        </p:nvSpPr>
        <p:spPr/>
        <p:txBody>
          <a:bodyPr/>
          <a:lstStyle/>
          <a:p>
            <a:fld id="{2906B64B-C644-4021-B2F7-8434CB0E8EBA}" type="slidenum">
              <a:rPr lang="hu-HU" smtClean="0"/>
              <a:pPr/>
              <a:t>27</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a:solidFill>
                  <a:schemeClr val="bg1"/>
                </a:solidFill>
              </a:rPr>
              <a:t>T</a:t>
            </a:r>
            <a:endParaRPr lang="en-GB" sz="1200" baseline="0" dirty="0">
              <a:solidFill>
                <a:schemeClr val="bg1"/>
              </a:solidFill>
            </a:endParaRPr>
          </a:p>
        </p:txBody>
      </p:sp>
      <p:sp>
        <p:nvSpPr>
          <p:cNvPr id="4" name="Segnaposto numero diapositiva 3"/>
          <p:cNvSpPr>
            <a:spLocks noGrp="1"/>
          </p:cNvSpPr>
          <p:nvPr>
            <p:ph type="sldNum" sz="quarter" idx="10"/>
          </p:nvPr>
        </p:nvSpPr>
        <p:spPr/>
        <p:txBody>
          <a:bodyPr/>
          <a:lstStyle/>
          <a:p>
            <a:fld id="{2906B64B-C644-4021-B2F7-8434CB0E8EBA}" type="slidenum">
              <a:rPr lang="hu-HU" smtClean="0"/>
              <a:pPr/>
              <a:t>28</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4</a:t>
            </a:fld>
            <a:endParaRPr lang="hu-HU"/>
          </a:p>
        </p:txBody>
      </p:sp>
    </p:spTree>
    <p:extLst>
      <p:ext uri="{BB962C8B-B14F-4D97-AF65-F5344CB8AC3E}">
        <p14:creationId xmlns:p14="http://schemas.microsoft.com/office/powerpoint/2010/main" val="371015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solidFill>
                  <a:schemeClr val="bg1"/>
                </a:solidFill>
              </a:rPr>
              <a:t>Availability of water for irrigation in Sardinia is a very sensible topic, especially in view of climate change. CROPWAT</a:t>
            </a:r>
            <a:r>
              <a:rPr lang="en-GB" sz="1200" baseline="0" dirty="0">
                <a:solidFill>
                  <a:schemeClr val="bg1"/>
                </a:solidFill>
              </a:rPr>
              <a:t> was used to quantify the annual water requirements of </a:t>
            </a:r>
            <a:r>
              <a:rPr lang="en-GB" sz="1200" baseline="0" dirty="0" err="1">
                <a:solidFill>
                  <a:schemeClr val="bg1"/>
                </a:solidFill>
              </a:rPr>
              <a:t>Arundo</a:t>
            </a:r>
            <a:r>
              <a:rPr lang="en-GB" sz="1200" baseline="0" dirty="0">
                <a:solidFill>
                  <a:schemeClr val="bg1"/>
                </a:solidFill>
              </a:rPr>
              <a:t> </a:t>
            </a:r>
            <a:r>
              <a:rPr lang="en-GB" sz="1200" baseline="0" dirty="0" err="1">
                <a:solidFill>
                  <a:schemeClr val="bg1"/>
                </a:solidFill>
              </a:rPr>
              <a:t>Donax</a:t>
            </a:r>
            <a:r>
              <a:rPr lang="en-GB" sz="1200" baseline="0" dirty="0">
                <a:solidFill>
                  <a:schemeClr val="bg1"/>
                </a:solidFill>
              </a:rPr>
              <a:t> based on CLIMWAT data.</a:t>
            </a:r>
          </a:p>
          <a:p>
            <a:r>
              <a:rPr lang="en-US" sz="1200" kern="1200" dirty="0">
                <a:solidFill>
                  <a:schemeClr val="tx1"/>
                </a:solidFill>
                <a:effectLst/>
                <a:latin typeface="+mn-lt"/>
                <a:ea typeface="+mn-ea"/>
                <a:cs typeface="+mn-cs"/>
              </a:rPr>
              <a:t>Kc refers to the crop coefficient, which incorporates crop characteristics and crop type, plant health and averaged effects of evaporation from the soil.</a:t>
            </a:r>
          </a:p>
          <a:p>
            <a:r>
              <a:rPr lang="en-US" sz="1200" kern="1200" dirty="0">
                <a:solidFill>
                  <a:schemeClr val="tx1"/>
                </a:solidFill>
                <a:effectLst/>
                <a:latin typeface="+mn-lt"/>
                <a:ea typeface="+mn-ea"/>
                <a:cs typeface="+mn-cs"/>
              </a:rPr>
              <a:t>ET0 represents the reference evapotranspiration, which expresses the evapotranspiration from a hypothetical grass reference crop not short of water.</a:t>
            </a:r>
          </a:p>
          <a:p>
            <a:r>
              <a:rPr lang="en-US" sz="1200" kern="1200" dirty="0">
                <a:solidFill>
                  <a:schemeClr val="tx1"/>
                </a:solidFill>
                <a:effectLst/>
                <a:latin typeface="+mn-lt"/>
                <a:ea typeface="+mn-ea"/>
                <a:cs typeface="+mn-cs"/>
              </a:rPr>
              <a:t>Irrigation requirements are defined as the water volume needed to equilibrate the water deficit between evapotranspiration and rainfall during the growing period. </a:t>
            </a:r>
          </a:p>
          <a:p>
            <a:r>
              <a:rPr lang="en-GB" sz="1200" kern="1200" dirty="0">
                <a:solidFill>
                  <a:schemeClr val="tx1"/>
                </a:solidFill>
                <a:effectLst/>
                <a:latin typeface="+mn-lt"/>
                <a:ea typeface="+mn-ea"/>
                <a:cs typeface="+mn-cs"/>
              </a:rPr>
              <a:t>Effective rainfall is the part of the total amount of precipitation that is retained by the soil so that it is potentially available for meeting the water need of the crop</a:t>
            </a:r>
            <a:endParaRPr lang="en-GB" sz="1200" dirty="0">
              <a:solidFill>
                <a:schemeClr val="bg1"/>
              </a:solidFill>
            </a:endParaRPr>
          </a:p>
        </p:txBody>
      </p:sp>
      <p:sp>
        <p:nvSpPr>
          <p:cNvPr id="4" name="Segnaposto numero diapositiva 3"/>
          <p:cNvSpPr>
            <a:spLocks noGrp="1"/>
          </p:cNvSpPr>
          <p:nvPr>
            <p:ph type="sldNum" sz="quarter" idx="10"/>
          </p:nvPr>
        </p:nvSpPr>
        <p:spPr/>
        <p:txBody>
          <a:bodyPr/>
          <a:lstStyle/>
          <a:p>
            <a:fld id="{2906B64B-C644-4021-B2F7-8434CB0E8EBA}" type="slidenum">
              <a:rPr lang="hu-HU" smtClean="0"/>
              <a:pPr/>
              <a:t>29</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solidFill>
                  <a:schemeClr val="bg1"/>
                </a:solidFill>
              </a:rPr>
              <a:t>Availability of water for irrigation in Sardinia is a very sensible topic, especially in view of climate change. CROPWAT</a:t>
            </a:r>
            <a:r>
              <a:rPr lang="en-GB" sz="1200" baseline="0" dirty="0">
                <a:solidFill>
                  <a:schemeClr val="bg1"/>
                </a:solidFill>
              </a:rPr>
              <a:t> was used to quantify the annual water requirements of </a:t>
            </a:r>
            <a:r>
              <a:rPr lang="en-GB" sz="1200" baseline="0" dirty="0" err="1">
                <a:solidFill>
                  <a:schemeClr val="bg1"/>
                </a:solidFill>
              </a:rPr>
              <a:t>Arundo</a:t>
            </a:r>
            <a:r>
              <a:rPr lang="en-GB" sz="1200" baseline="0" dirty="0">
                <a:solidFill>
                  <a:schemeClr val="bg1"/>
                </a:solidFill>
              </a:rPr>
              <a:t> </a:t>
            </a:r>
            <a:r>
              <a:rPr lang="en-GB" sz="1200" baseline="0" dirty="0" err="1">
                <a:solidFill>
                  <a:schemeClr val="bg1"/>
                </a:solidFill>
              </a:rPr>
              <a:t>Donax</a:t>
            </a:r>
            <a:r>
              <a:rPr lang="en-GB" sz="1200" baseline="0" dirty="0">
                <a:solidFill>
                  <a:schemeClr val="bg1"/>
                </a:solidFill>
              </a:rPr>
              <a:t> based on CLIMWAT data.</a:t>
            </a:r>
          </a:p>
          <a:p>
            <a:r>
              <a:rPr lang="en-US" sz="1200" kern="1200" dirty="0">
                <a:solidFill>
                  <a:schemeClr val="tx1"/>
                </a:solidFill>
                <a:effectLst/>
                <a:latin typeface="+mn-lt"/>
                <a:ea typeface="+mn-ea"/>
                <a:cs typeface="+mn-cs"/>
              </a:rPr>
              <a:t>Kc refers to the crop coefficient, which incorporates crop characteristics and crop type, plant health and averaged effects of evaporation from the soil.</a:t>
            </a:r>
          </a:p>
          <a:p>
            <a:r>
              <a:rPr lang="en-US" sz="1200" kern="1200" dirty="0">
                <a:solidFill>
                  <a:schemeClr val="tx1"/>
                </a:solidFill>
                <a:effectLst/>
                <a:latin typeface="+mn-lt"/>
                <a:ea typeface="+mn-ea"/>
                <a:cs typeface="+mn-cs"/>
              </a:rPr>
              <a:t>ET0 represents the reference evapotranspiration, which expresses the evapotranspiration from a hypothetical grass reference crop not short of water.</a:t>
            </a:r>
          </a:p>
          <a:p>
            <a:r>
              <a:rPr lang="en-US" sz="1200" kern="1200" dirty="0">
                <a:solidFill>
                  <a:schemeClr val="tx1"/>
                </a:solidFill>
                <a:effectLst/>
                <a:latin typeface="+mn-lt"/>
                <a:ea typeface="+mn-ea"/>
                <a:cs typeface="+mn-cs"/>
              </a:rPr>
              <a:t>Irrigation requirements are defined as the water volume needed to equilibrate the water deficit between evapotranspiration and rainfall during the growing period. </a:t>
            </a:r>
          </a:p>
          <a:p>
            <a:r>
              <a:rPr lang="en-GB" sz="1200" kern="1200" dirty="0">
                <a:solidFill>
                  <a:schemeClr val="tx1"/>
                </a:solidFill>
                <a:effectLst/>
                <a:latin typeface="+mn-lt"/>
                <a:ea typeface="+mn-ea"/>
                <a:cs typeface="+mn-cs"/>
              </a:rPr>
              <a:t>Effective rainfall is the part of the total amount of precipitation that is retained by the soil so that it is potentially available for meeting the water need of the crop</a:t>
            </a:r>
            <a:endParaRPr lang="en-GB" sz="1200" dirty="0">
              <a:solidFill>
                <a:schemeClr val="bg1"/>
              </a:solidFill>
            </a:endParaRPr>
          </a:p>
        </p:txBody>
      </p:sp>
      <p:sp>
        <p:nvSpPr>
          <p:cNvPr id="4" name="Segnaposto numero diapositiva 3"/>
          <p:cNvSpPr>
            <a:spLocks noGrp="1"/>
          </p:cNvSpPr>
          <p:nvPr>
            <p:ph type="sldNum" sz="quarter" idx="10"/>
          </p:nvPr>
        </p:nvSpPr>
        <p:spPr/>
        <p:txBody>
          <a:bodyPr/>
          <a:lstStyle/>
          <a:p>
            <a:fld id="{2906B64B-C644-4021-B2F7-8434CB0E8EBA}" type="slidenum">
              <a:rPr lang="hu-HU" smtClean="0"/>
              <a:pPr/>
              <a:t>30</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Arial" pitchFamily="34" charset="0"/>
              <a:buChar char="•"/>
            </a:pPr>
            <a:r>
              <a:rPr lang="en-US" sz="1200" kern="1200" dirty="0">
                <a:solidFill>
                  <a:schemeClr val="tx1"/>
                </a:solidFill>
                <a:latin typeface="+mn-lt"/>
                <a:ea typeface="+mn-ea"/>
                <a:cs typeface="+mn-cs"/>
              </a:rPr>
              <a:t> According to our GIS-based multi-criteria approach, the total area suitable for biomass cultivation, considering a supply radius of 70 km from a </a:t>
            </a:r>
            <a:r>
              <a:rPr lang="en-US" sz="1200" kern="1200" dirty="0" err="1">
                <a:solidFill>
                  <a:schemeClr val="tx1"/>
                </a:solidFill>
                <a:latin typeface="+mn-lt"/>
                <a:ea typeface="+mn-ea"/>
                <a:cs typeface="+mn-cs"/>
              </a:rPr>
              <a:t>hypotetical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biorefinery</a:t>
            </a:r>
            <a:r>
              <a:rPr lang="en-US" sz="1200" kern="1200" dirty="0">
                <a:solidFill>
                  <a:schemeClr val="tx1"/>
                </a:solidFill>
                <a:latin typeface="+mn-lt"/>
                <a:ea typeface="+mn-ea"/>
                <a:cs typeface="+mn-cs"/>
              </a:rPr>
              <a:t> located in </a:t>
            </a:r>
            <a:r>
              <a:rPr lang="en-US" sz="1200" kern="1200" dirty="0" err="1">
                <a:solidFill>
                  <a:schemeClr val="tx1"/>
                </a:solidFill>
                <a:latin typeface="+mn-lt"/>
                <a:ea typeface="+mn-ea"/>
                <a:cs typeface="+mn-cs"/>
              </a:rPr>
              <a:t>Portoscuso</a:t>
            </a:r>
            <a:r>
              <a:rPr lang="en-US" sz="1200" kern="1200" dirty="0">
                <a:solidFill>
                  <a:schemeClr val="tx1"/>
                </a:solidFill>
                <a:latin typeface="+mn-lt"/>
                <a:ea typeface="+mn-ea"/>
                <a:cs typeface="+mn-cs"/>
              </a:rPr>
              <a:t> was 51,000 ha.</a:t>
            </a:r>
          </a:p>
          <a:p>
            <a:pPr>
              <a:buFont typeface="Arial" pitchFamily="34" charset="0"/>
              <a:buChar char="•"/>
            </a:pPr>
            <a:r>
              <a:rPr lang="en-US" sz="1200" kern="1200" dirty="0">
                <a:solidFill>
                  <a:schemeClr val="tx1"/>
                </a:solidFill>
                <a:latin typeface="+mn-lt"/>
                <a:ea typeface="+mn-ea"/>
                <a:cs typeface="+mn-cs"/>
              </a:rPr>
              <a:t> Within </a:t>
            </a:r>
            <a:r>
              <a:rPr lang="en-US" sz="1200" kern="1200" dirty="0" err="1">
                <a:solidFill>
                  <a:schemeClr val="tx1"/>
                </a:solidFill>
                <a:latin typeface="+mn-lt"/>
                <a:ea typeface="+mn-ea"/>
                <a:cs typeface="+mn-cs"/>
              </a:rPr>
              <a:t>ILRC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Cicerri</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a:t>
            </a:r>
            <a:r>
              <a:rPr lang="en-US" sz="1200" kern="1200" dirty="0">
                <a:solidFill>
                  <a:schemeClr val="tx1"/>
                </a:solidFill>
                <a:latin typeface="+mn-lt"/>
                <a:ea typeface="+mn-ea"/>
                <a:cs typeface="+mn-cs"/>
              </a:rPr>
              <a:t>ccording to these results and considering an average production of 15 Mg ha</a:t>
            </a:r>
            <a:r>
              <a:rPr lang="en-US" sz="1200" kern="1200" baseline="30000" dirty="0">
                <a:solidFill>
                  <a:schemeClr val="tx1"/>
                </a:solidFill>
                <a:latin typeface="+mn-lt"/>
                <a:ea typeface="+mn-ea"/>
                <a:cs typeface="+mn-cs"/>
              </a:rPr>
              <a:t>-1</a:t>
            </a:r>
            <a:r>
              <a:rPr lang="en-US" sz="1200" kern="1200" dirty="0">
                <a:solidFill>
                  <a:schemeClr val="tx1"/>
                </a:solidFill>
                <a:latin typeface="+mn-lt"/>
                <a:ea typeface="+mn-ea"/>
                <a:cs typeface="+mn-cs"/>
              </a:rPr>
              <a:t>, approximately 85,000 Mg of biomass can be produced considering a land-sparing scenario (all available surface cultivated) compared with 43,000 Mg from the land-sharing scenario (only suitable land).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kern="1200" dirty="0">
                <a:solidFill>
                  <a:schemeClr val="tx1"/>
                </a:solidFill>
                <a:latin typeface="+mn-lt"/>
                <a:ea typeface="+mn-ea"/>
                <a:cs typeface="+mn-cs"/>
              </a:rPr>
              <a:t>With regard to the most contaminated area, the available surface for biomass cultivation resulting from our suitability model is approximately 1,000 ha. Taking into account that the area is outside the areas equipped with irrigation infrastructures, the most suitable crops should be rainfed species.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kern="1200" dirty="0">
                <a:solidFill>
                  <a:schemeClr val="tx1"/>
                </a:solidFill>
                <a:latin typeface="+mn-lt"/>
                <a:ea typeface="+mn-ea"/>
                <a:cs typeface="+mn-cs"/>
              </a:rPr>
              <a:t>There is therefore the potential to increase the production</a:t>
            </a:r>
            <a:r>
              <a:rPr lang="en-US" sz="1200" i="0" kern="1200" baseline="0" dirty="0">
                <a:solidFill>
                  <a:schemeClr val="tx1"/>
                </a:solidFill>
                <a:latin typeface="+mn-lt"/>
                <a:ea typeface="+mn-ea"/>
                <a:cs typeface="+mn-cs"/>
              </a:rPr>
              <a:t> of 2G biomass crops without impacting significantly on food crop production.</a:t>
            </a:r>
            <a:endParaRPr lang="it-IT" sz="1200" i="1" kern="1200" dirty="0">
              <a:solidFill>
                <a:schemeClr val="tx1"/>
              </a:solidFill>
              <a:latin typeface="+mn-lt"/>
              <a:ea typeface="+mn-ea"/>
              <a:cs typeface="+mn-cs"/>
            </a:endParaRPr>
          </a:p>
          <a:p>
            <a:pPr>
              <a:buFont typeface="Arial" pitchFamily="34" charset="0"/>
              <a:buChar char="•"/>
            </a:pPr>
            <a:endParaRPr lang="en-US" sz="1200" kern="1200" dirty="0">
              <a:solidFill>
                <a:schemeClr val="tx1"/>
              </a:solidFill>
              <a:latin typeface="+mn-lt"/>
              <a:ea typeface="+mn-ea"/>
              <a:cs typeface="+mn-cs"/>
            </a:endParaRPr>
          </a:p>
          <a:p>
            <a:pPr>
              <a:buFont typeface="Arial" pitchFamily="34" charset="0"/>
              <a:buChar char="•"/>
            </a:pP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31</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Arial" pitchFamily="34" charset="0"/>
              <a:buChar char="•"/>
            </a:pPr>
            <a:r>
              <a:rPr lang="en-US" sz="1200" kern="1200" dirty="0">
                <a:solidFill>
                  <a:schemeClr val="tx1"/>
                </a:solidFill>
                <a:latin typeface="+mn-lt"/>
                <a:ea typeface="+mn-ea"/>
                <a:cs typeface="+mn-cs"/>
              </a:rPr>
              <a:t> According to our GIS-based multi-criteria approach, the total area suitable for biomass cultivation, considering a supply radius of 70 km from a </a:t>
            </a:r>
            <a:r>
              <a:rPr lang="en-US" sz="1200" kern="1200" dirty="0" err="1">
                <a:solidFill>
                  <a:schemeClr val="tx1"/>
                </a:solidFill>
                <a:latin typeface="+mn-lt"/>
                <a:ea typeface="+mn-ea"/>
                <a:cs typeface="+mn-cs"/>
              </a:rPr>
              <a:t>hypotetical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biorefinery</a:t>
            </a:r>
            <a:r>
              <a:rPr lang="en-US" sz="1200" kern="1200" dirty="0">
                <a:solidFill>
                  <a:schemeClr val="tx1"/>
                </a:solidFill>
                <a:latin typeface="+mn-lt"/>
                <a:ea typeface="+mn-ea"/>
                <a:cs typeface="+mn-cs"/>
              </a:rPr>
              <a:t> located in </a:t>
            </a:r>
            <a:r>
              <a:rPr lang="en-US" sz="1200" kern="1200" dirty="0" err="1">
                <a:solidFill>
                  <a:schemeClr val="tx1"/>
                </a:solidFill>
                <a:latin typeface="+mn-lt"/>
                <a:ea typeface="+mn-ea"/>
                <a:cs typeface="+mn-cs"/>
              </a:rPr>
              <a:t>Portoscuso</a:t>
            </a:r>
            <a:r>
              <a:rPr lang="en-US" sz="1200" kern="1200" dirty="0">
                <a:solidFill>
                  <a:schemeClr val="tx1"/>
                </a:solidFill>
                <a:latin typeface="+mn-lt"/>
                <a:ea typeface="+mn-ea"/>
                <a:cs typeface="+mn-cs"/>
              </a:rPr>
              <a:t> was 51,000 ha.</a:t>
            </a:r>
          </a:p>
          <a:p>
            <a:pPr>
              <a:buFont typeface="Arial" pitchFamily="34" charset="0"/>
              <a:buChar char="•"/>
            </a:pPr>
            <a:r>
              <a:rPr lang="en-US" sz="1200" kern="1200" dirty="0">
                <a:solidFill>
                  <a:schemeClr val="tx1"/>
                </a:solidFill>
                <a:latin typeface="+mn-lt"/>
                <a:ea typeface="+mn-ea"/>
                <a:cs typeface="+mn-cs"/>
              </a:rPr>
              <a:t> Within </a:t>
            </a:r>
            <a:r>
              <a:rPr lang="en-US" sz="1200" kern="1200" dirty="0" err="1">
                <a:solidFill>
                  <a:schemeClr val="tx1"/>
                </a:solidFill>
                <a:latin typeface="+mn-lt"/>
                <a:ea typeface="+mn-ea"/>
                <a:cs typeface="+mn-cs"/>
              </a:rPr>
              <a:t>ILRC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Cicerri</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a:t>
            </a:r>
            <a:r>
              <a:rPr lang="en-US" sz="1200" kern="1200" dirty="0">
                <a:solidFill>
                  <a:schemeClr val="tx1"/>
                </a:solidFill>
                <a:latin typeface="+mn-lt"/>
                <a:ea typeface="+mn-ea"/>
                <a:cs typeface="+mn-cs"/>
              </a:rPr>
              <a:t>ccording to these results and considering an average production of 15 Mg ha</a:t>
            </a:r>
            <a:r>
              <a:rPr lang="en-US" sz="1200" kern="1200" baseline="30000" dirty="0">
                <a:solidFill>
                  <a:schemeClr val="tx1"/>
                </a:solidFill>
                <a:latin typeface="+mn-lt"/>
                <a:ea typeface="+mn-ea"/>
                <a:cs typeface="+mn-cs"/>
              </a:rPr>
              <a:t>-1</a:t>
            </a:r>
            <a:r>
              <a:rPr lang="en-US" sz="1200" kern="1200" dirty="0">
                <a:solidFill>
                  <a:schemeClr val="tx1"/>
                </a:solidFill>
                <a:latin typeface="+mn-lt"/>
                <a:ea typeface="+mn-ea"/>
                <a:cs typeface="+mn-cs"/>
              </a:rPr>
              <a:t>, approximately 85,000 Mg of biomass can be produced considering a land-sparing scenario (all available surface cultivated) compared with 43,000 Mg from the land-sharing scenario (only suitable land).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kern="1200" dirty="0">
                <a:solidFill>
                  <a:schemeClr val="tx1"/>
                </a:solidFill>
                <a:latin typeface="+mn-lt"/>
                <a:ea typeface="+mn-ea"/>
                <a:cs typeface="+mn-cs"/>
              </a:rPr>
              <a:t>With regard to the most contaminated area, the available surface for biomass cultivation resulting from our suitability model is approximately 1,000 ha. Taking into account that the area is outside the areas equipped with irrigation infrastructures, the most suitable crops should be rainfed species.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kern="1200" dirty="0">
                <a:solidFill>
                  <a:schemeClr val="tx1"/>
                </a:solidFill>
                <a:latin typeface="+mn-lt"/>
                <a:ea typeface="+mn-ea"/>
                <a:cs typeface="+mn-cs"/>
              </a:rPr>
              <a:t>There is therefore the potential to increase the production</a:t>
            </a:r>
            <a:r>
              <a:rPr lang="en-US" sz="1200" i="0" kern="1200" baseline="0" dirty="0">
                <a:solidFill>
                  <a:schemeClr val="tx1"/>
                </a:solidFill>
                <a:latin typeface="+mn-lt"/>
                <a:ea typeface="+mn-ea"/>
                <a:cs typeface="+mn-cs"/>
              </a:rPr>
              <a:t> of 2G biomass crops without impacting significantly on food crop production.</a:t>
            </a:r>
            <a:endParaRPr lang="it-IT" sz="1200" i="1" kern="1200" dirty="0">
              <a:solidFill>
                <a:schemeClr val="tx1"/>
              </a:solidFill>
              <a:latin typeface="+mn-lt"/>
              <a:ea typeface="+mn-ea"/>
              <a:cs typeface="+mn-cs"/>
            </a:endParaRPr>
          </a:p>
          <a:p>
            <a:pPr>
              <a:buFont typeface="Arial" pitchFamily="34" charset="0"/>
              <a:buChar char="•"/>
            </a:pPr>
            <a:endParaRPr lang="en-US" sz="1200" kern="1200" dirty="0">
              <a:solidFill>
                <a:schemeClr val="tx1"/>
              </a:solidFill>
              <a:latin typeface="+mn-lt"/>
              <a:ea typeface="+mn-ea"/>
              <a:cs typeface="+mn-cs"/>
            </a:endParaRPr>
          </a:p>
          <a:p>
            <a:pPr>
              <a:buFont typeface="Arial" pitchFamily="34" charset="0"/>
              <a:buChar char="•"/>
            </a:pP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32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t>All relevant data extracted and examined were implemented in a relational database implemented in MySQL.</a:t>
            </a:r>
            <a:endParaRPr lang="it-IT" dirty="0"/>
          </a:p>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9</a:t>
            </a:fld>
            <a:endParaRPr lang="hu-HU"/>
          </a:p>
        </p:txBody>
      </p:sp>
    </p:spTree>
    <p:extLst>
      <p:ext uri="{BB962C8B-B14F-4D97-AF65-F5344CB8AC3E}">
        <p14:creationId xmlns:p14="http://schemas.microsoft.com/office/powerpoint/2010/main" val="339709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baseline="0" dirty="0"/>
              <a:t> </a:t>
            </a:r>
            <a:r>
              <a:rPr lang="it-IT" baseline="0" dirty="0" err="1"/>
              <a:t>table</a:t>
            </a:r>
            <a:r>
              <a:rPr lang="it-IT" baseline="0" dirty="0"/>
              <a:t> </a:t>
            </a:r>
            <a:r>
              <a:rPr lang="it-IT" baseline="0" dirty="0" err="1"/>
              <a:t>is</a:t>
            </a:r>
            <a:r>
              <a:rPr lang="it-IT" baseline="0" dirty="0"/>
              <a:t> an </a:t>
            </a:r>
            <a:r>
              <a:rPr lang="it-IT" baseline="0" dirty="0" err="1"/>
              <a:t>example</a:t>
            </a:r>
            <a:r>
              <a:rPr lang="it-IT" baseline="0" dirty="0"/>
              <a:t> of </a:t>
            </a:r>
            <a:r>
              <a:rPr lang="it-IT" baseline="0" dirty="0" err="1"/>
              <a:t>biomass</a:t>
            </a:r>
            <a:r>
              <a:rPr lang="it-IT" baseline="0" dirty="0"/>
              <a:t> </a:t>
            </a:r>
            <a:r>
              <a:rPr lang="it-IT" baseline="0" dirty="0" err="1"/>
              <a:t>crops</a:t>
            </a:r>
            <a:r>
              <a:rPr lang="it-IT" baseline="0" dirty="0"/>
              <a:t> </a:t>
            </a:r>
            <a:r>
              <a:rPr lang="it-IT" baseline="0" dirty="0" err="1"/>
              <a:t>inventoried</a:t>
            </a:r>
            <a:r>
              <a:rPr lang="it-IT" baseline="0" dirty="0"/>
              <a:t>.</a:t>
            </a:r>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10</a:t>
            </a:fld>
            <a:endParaRPr lang="hu-HU"/>
          </a:p>
        </p:txBody>
      </p:sp>
    </p:spTree>
    <p:extLst>
      <p:ext uri="{BB962C8B-B14F-4D97-AF65-F5344CB8AC3E}">
        <p14:creationId xmlns:p14="http://schemas.microsoft.com/office/powerpoint/2010/main" val="176445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This</a:t>
            </a:r>
            <a:r>
              <a:rPr lang="it-IT" baseline="0" dirty="0"/>
              <a:t> </a:t>
            </a:r>
            <a:r>
              <a:rPr lang="it-IT" baseline="0" dirty="0" err="1"/>
              <a:t>table</a:t>
            </a:r>
            <a:r>
              <a:rPr lang="it-IT" baseline="0" dirty="0"/>
              <a:t> </a:t>
            </a:r>
            <a:r>
              <a:rPr lang="it-IT" baseline="0" dirty="0" err="1"/>
              <a:t>is</a:t>
            </a:r>
            <a:r>
              <a:rPr lang="it-IT" baseline="0" dirty="0"/>
              <a:t> an </a:t>
            </a:r>
            <a:r>
              <a:rPr lang="it-IT" baseline="0" dirty="0" err="1"/>
              <a:t>example</a:t>
            </a:r>
            <a:r>
              <a:rPr lang="it-IT" baseline="0" dirty="0"/>
              <a:t> of the </a:t>
            </a:r>
            <a:r>
              <a:rPr lang="it-IT" baseline="0" dirty="0" err="1"/>
              <a:t>parameters</a:t>
            </a:r>
            <a:r>
              <a:rPr lang="it-IT" baseline="0" dirty="0"/>
              <a:t> </a:t>
            </a:r>
            <a:r>
              <a:rPr lang="it-IT" baseline="0" dirty="0" err="1"/>
              <a:t>collected</a:t>
            </a:r>
            <a:r>
              <a:rPr lang="it-IT" baseline="0" dirty="0"/>
              <a:t> in the </a:t>
            </a:r>
            <a:r>
              <a:rPr lang="it-IT" baseline="0" dirty="0" err="1"/>
              <a:t>literature</a:t>
            </a:r>
            <a:r>
              <a:rPr lang="it-IT" baseline="0" dirty="0"/>
              <a:t> </a:t>
            </a:r>
            <a:r>
              <a:rPr lang="it-IT" baseline="0" dirty="0" err="1"/>
              <a:t>review</a:t>
            </a:r>
            <a:r>
              <a:rPr lang="it-IT" baseline="0" dirty="0"/>
              <a:t>.</a:t>
            </a:r>
            <a:endParaRPr lang="it-IT" dirty="0"/>
          </a:p>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11</a:t>
            </a:fld>
            <a:endParaRPr lang="hu-HU"/>
          </a:p>
        </p:txBody>
      </p:sp>
    </p:spTree>
    <p:extLst>
      <p:ext uri="{BB962C8B-B14F-4D97-AF65-F5344CB8AC3E}">
        <p14:creationId xmlns:p14="http://schemas.microsoft.com/office/powerpoint/2010/main" val="229175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12</a:t>
            </a:fld>
            <a:endParaRPr lang="hu-HU"/>
          </a:p>
        </p:txBody>
      </p:sp>
    </p:spTree>
    <p:extLst>
      <p:ext uri="{BB962C8B-B14F-4D97-AF65-F5344CB8AC3E}">
        <p14:creationId xmlns:p14="http://schemas.microsoft.com/office/powerpoint/2010/main" val="120854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13</a:t>
            </a:fld>
            <a:endParaRPr lang="hu-HU"/>
          </a:p>
        </p:txBody>
      </p:sp>
    </p:spTree>
    <p:extLst>
      <p:ext uri="{BB962C8B-B14F-4D97-AF65-F5344CB8AC3E}">
        <p14:creationId xmlns:p14="http://schemas.microsoft.com/office/powerpoint/2010/main" val="290484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14</a:t>
            </a:fld>
            <a:endParaRPr lang="hu-HU"/>
          </a:p>
        </p:txBody>
      </p:sp>
    </p:spTree>
    <p:extLst>
      <p:ext uri="{BB962C8B-B14F-4D97-AF65-F5344CB8AC3E}">
        <p14:creationId xmlns:p14="http://schemas.microsoft.com/office/powerpoint/2010/main" val="291151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solidFill>
                  <a:schemeClr val="bg1"/>
                </a:solidFill>
              </a:rPr>
              <a:t>The objective of this field area was to</a:t>
            </a:r>
            <a:r>
              <a:rPr lang="en-GB" baseline="0" dirty="0">
                <a:solidFill>
                  <a:schemeClr val="bg1"/>
                </a:solidFill>
              </a:rPr>
              <a:t> s</a:t>
            </a:r>
            <a:r>
              <a:rPr lang="en-GB" dirty="0">
                <a:solidFill>
                  <a:schemeClr val="bg1"/>
                </a:solidFill>
              </a:rPr>
              <a:t>tudy the potential integration of energy crops</a:t>
            </a:r>
            <a:r>
              <a:rPr lang="en-GB" baseline="0" dirty="0">
                <a:solidFill>
                  <a:schemeClr val="bg1"/>
                </a:solidFill>
              </a:rPr>
              <a:t> </a:t>
            </a:r>
            <a:r>
              <a:rPr lang="en-GB" dirty="0">
                <a:solidFill>
                  <a:schemeClr val="bg1"/>
                </a:solidFill>
              </a:rPr>
              <a:t>into existing farming models</a:t>
            </a:r>
            <a:r>
              <a:rPr lang="en-GB" baseline="0" dirty="0">
                <a:solidFill>
                  <a:schemeClr val="bg1"/>
                </a:solidFill>
              </a:rPr>
              <a:t> to minimize food displacement risk.</a:t>
            </a:r>
            <a:endParaRPr lang="it-IT" dirty="0">
              <a:solidFill>
                <a:schemeClr val="bg1"/>
              </a:solidFill>
            </a:endParaRPr>
          </a:p>
        </p:txBody>
      </p:sp>
      <p:sp>
        <p:nvSpPr>
          <p:cNvPr id="4" name="Segnaposto numero diapositiva 3"/>
          <p:cNvSpPr>
            <a:spLocks noGrp="1"/>
          </p:cNvSpPr>
          <p:nvPr>
            <p:ph type="sldNum" sz="quarter" idx="10"/>
          </p:nvPr>
        </p:nvSpPr>
        <p:spPr/>
        <p:txBody>
          <a:bodyPr/>
          <a:lstStyle/>
          <a:p>
            <a:fld id="{2906B64B-C644-4021-B2F7-8434CB0E8EBA}" type="slidenum">
              <a:rPr lang="hu-HU" smtClean="0"/>
              <a:pPr/>
              <a:t>15</a:t>
            </a:fld>
            <a:endParaRPr lang="hu-HU"/>
          </a:p>
        </p:txBody>
      </p:sp>
    </p:spTree>
    <p:extLst>
      <p:ext uri="{BB962C8B-B14F-4D97-AF65-F5344CB8AC3E}">
        <p14:creationId xmlns:p14="http://schemas.microsoft.com/office/powerpoint/2010/main" val="2911515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13" name="Kép 12" descr="infographic_ppt800_600-01.jpg"/>
          <p:cNvPicPr>
            <a:picLocks noChangeAspect="1"/>
          </p:cNvPicPr>
          <p:nvPr userDrawn="1"/>
        </p:nvPicPr>
        <p:blipFill>
          <a:blip r:embed="rId2" cstate="print"/>
          <a:stretch>
            <a:fillRect/>
          </a:stretch>
        </p:blipFill>
        <p:spPr>
          <a:xfrm>
            <a:off x="-180528" y="-27384"/>
            <a:ext cx="9252520" cy="6943470"/>
          </a:xfrm>
          <a:prstGeom prst="rect">
            <a:avLst/>
          </a:prstGeom>
        </p:spPr>
      </p:pic>
      <p:sp>
        <p:nvSpPr>
          <p:cNvPr id="2" name="Cím 1"/>
          <p:cNvSpPr>
            <a:spLocks noGrp="1"/>
          </p:cNvSpPr>
          <p:nvPr>
            <p:ph type="ctrTitle" hasCustomPrompt="1"/>
          </p:nvPr>
        </p:nvSpPr>
        <p:spPr>
          <a:xfrm>
            <a:off x="395536" y="1700808"/>
            <a:ext cx="5832648" cy="3096344"/>
          </a:xfrm>
        </p:spPr>
        <p:txBody>
          <a:bodyPr anchor="t">
            <a:normAutofit/>
          </a:bodyPr>
          <a:lstStyle>
            <a:lvl1pPr>
              <a:defRPr sz="3600">
                <a:solidFill>
                  <a:schemeClr val="tx2"/>
                </a:solidFill>
              </a:defRPr>
            </a:lvl1pPr>
          </a:lstStyle>
          <a:p>
            <a:r>
              <a:rPr lang="hu-HU" dirty="0"/>
              <a:t>MINTACÍM SZERKESZTÉSE</a:t>
            </a:r>
          </a:p>
        </p:txBody>
      </p:sp>
      <p:sp>
        <p:nvSpPr>
          <p:cNvPr id="3" name="Alcím 2"/>
          <p:cNvSpPr>
            <a:spLocks noGrp="1"/>
          </p:cNvSpPr>
          <p:nvPr>
            <p:ph type="subTitle" idx="1"/>
          </p:nvPr>
        </p:nvSpPr>
        <p:spPr>
          <a:xfrm>
            <a:off x="395536" y="5105400"/>
            <a:ext cx="7920880" cy="1131912"/>
          </a:xfrm>
        </p:spPr>
        <p:txBody>
          <a:bodyPr>
            <a:normAutofit/>
          </a:bodyPr>
          <a:lstStyle>
            <a:lvl1pPr marL="0" indent="0" algn="l">
              <a:buNone/>
              <a:defRPr sz="18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hu-HU" dirty="0"/>
          </a:p>
        </p:txBody>
      </p:sp>
      <p:sp>
        <p:nvSpPr>
          <p:cNvPr id="16" name="Szövegdoboz 15"/>
          <p:cNvSpPr txBox="1"/>
          <p:nvPr userDrawn="1"/>
        </p:nvSpPr>
        <p:spPr>
          <a:xfrm>
            <a:off x="1115616" y="6269250"/>
            <a:ext cx="4392488" cy="400110"/>
          </a:xfrm>
          <a:prstGeom prst="rect">
            <a:avLst/>
          </a:prstGeom>
          <a:noFill/>
        </p:spPr>
        <p:txBody>
          <a:bodyPr wrap="square" rtlCol="0">
            <a:spAutoFit/>
          </a:bodyPr>
          <a:lstStyle/>
          <a:p>
            <a:r>
              <a:rPr lang="en-US" sz="1000" dirty="0">
                <a:solidFill>
                  <a:schemeClr val="bg1"/>
                </a:solidFill>
                <a:latin typeface="Calibri Light" pitchFamily="34" charset="0"/>
              </a:rPr>
              <a:t>This project has received funding from the European Union's Horizon 2020 </a:t>
            </a:r>
            <a:endParaRPr lang="hu-HU" sz="1000" dirty="0">
              <a:solidFill>
                <a:schemeClr val="bg1"/>
              </a:solidFill>
              <a:latin typeface="Calibri Light" pitchFamily="34" charset="0"/>
            </a:endParaRPr>
          </a:p>
          <a:p>
            <a:r>
              <a:rPr lang="en-US" sz="1000" dirty="0">
                <a:solidFill>
                  <a:schemeClr val="bg1"/>
                </a:solidFill>
                <a:latin typeface="Calibri Light" pitchFamily="34" charset="0"/>
              </a:rPr>
              <a:t>research and innovation </a:t>
            </a:r>
            <a:r>
              <a:rPr lang="en-US" sz="1000" dirty="0" err="1">
                <a:solidFill>
                  <a:schemeClr val="bg1"/>
                </a:solidFill>
                <a:latin typeface="Calibri Light" pitchFamily="34" charset="0"/>
              </a:rPr>
              <a:t>programme</a:t>
            </a:r>
            <a:r>
              <a:rPr lang="en-US" sz="1000" dirty="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7" name="Kép 16" descr="flag_2colors.jpg"/>
          <p:cNvPicPr>
            <a:picLocks noChangeAspect="1"/>
          </p:cNvPicPr>
          <p:nvPr userDrawn="1"/>
        </p:nvPicPr>
        <p:blipFill>
          <a:blip r:embed="rId3" cstate="print"/>
          <a:stretch>
            <a:fillRect/>
          </a:stretch>
        </p:blipFill>
        <p:spPr>
          <a:xfrm>
            <a:off x="467544" y="6285805"/>
            <a:ext cx="576064" cy="3835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it-IT"/>
              <a:t>Fare clic per modificare lo stile del titolo</a:t>
            </a:r>
            <a:endParaRPr lang="hu-HU" dirty="0"/>
          </a:p>
        </p:txBody>
      </p:sp>
      <p:sp>
        <p:nvSpPr>
          <p:cNvPr id="3" name="Tartalom helye 2"/>
          <p:cNvSpPr>
            <a:spLocks noGrp="1"/>
          </p:cNvSpPr>
          <p:nvPr>
            <p:ph idx="1"/>
          </p:nvPr>
        </p:nvSpPr>
        <p:spPr/>
        <p:txBody>
          <a:bodyPr/>
          <a:lstStyle>
            <a:lvl1pPr>
              <a:defRPr sz="2400"/>
            </a:lvl1pPr>
            <a:lvl2pPr>
              <a:defRPr sz="2100"/>
            </a:lvl2pPr>
            <a:lvl3pPr>
              <a:defRPr sz="1800"/>
            </a:lvl3pPr>
            <a:lvl4pPr>
              <a:defRPr sz="1600"/>
            </a:lvl4pPr>
            <a:lvl5pPr>
              <a:defRPr sz="12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9" name="Kép 8" descr="infographic_ppt800_600_2-01.jpg"/>
          <p:cNvPicPr>
            <a:picLocks noChangeAspect="1"/>
          </p:cNvPicPr>
          <p:nvPr userDrawn="1"/>
        </p:nvPicPr>
        <p:blipFill>
          <a:blip r:embed="rId2" cstate="print"/>
          <a:stretch>
            <a:fillRect/>
          </a:stretch>
        </p:blipFill>
        <p:spPr>
          <a:xfrm>
            <a:off x="2686" y="0"/>
            <a:ext cx="9138627" cy="6858000"/>
          </a:xfrm>
          <a:prstGeom prst="rect">
            <a:avLst/>
          </a:prstGeom>
        </p:spPr>
      </p:pic>
      <p:sp>
        <p:nvSpPr>
          <p:cNvPr id="2" name="Cím 1"/>
          <p:cNvSpPr>
            <a:spLocks noGrp="1"/>
          </p:cNvSpPr>
          <p:nvPr>
            <p:ph type="title"/>
          </p:nvPr>
        </p:nvSpPr>
        <p:spPr>
          <a:xfrm>
            <a:off x="323528" y="3417019"/>
            <a:ext cx="8352928" cy="1362075"/>
          </a:xfrm>
        </p:spPr>
        <p:txBody>
          <a:bodyPr anchor="t"/>
          <a:lstStyle>
            <a:lvl1pPr algn="l">
              <a:defRPr sz="4000" b="0" cap="all">
                <a:solidFill>
                  <a:schemeClr val="bg1"/>
                </a:solidFill>
              </a:defRPr>
            </a:lvl1pPr>
          </a:lstStyle>
          <a:p>
            <a:r>
              <a:rPr lang="it-IT"/>
              <a:t>Fare clic per modificare lo stile del titolo</a:t>
            </a:r>
            <a:endParaRPr lang="hu-HU" dirty="0"/>
          </a:p>
        </p:txBody>
      </p:sp>
      <p:sp>
        <p:nvSpPr>
          <p:cNvPr id="3" name="Szöveg helye 2"/>
          <p:cNvSpPr>
            <a:spLocks noGrp="1"/>
          </p:cNvSpPr>
          <p:nvPr>
            <p:ph type="body" idx="1"/>
          </p:nvPr>
        </p:nvSpPr>
        <p:spPr>
          <a:xfrm>
            <a:off x="323528" y="2276872"/>
            <a:ext cx="8352928" cy="1140147"/>
          </a:xfrm>
        </p:spPr>
        <p:txBody>
          <a:bodyPr anchor="b"/>
          <a:lstStyle>
            <a:lvl1pPr marL="0" indent="0">
              <a:buNone/>
              <a:defRPr sz="2000" b="1">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10" name="Szövegdoboz 9"/>
          <p:cNvSpPr txBox="1"/>
          <p:nvPr userDrawn="1"/>
        </p:nvSpPr>
        <p:spPr>
          <a:xfrm>
            <a:off x="1115616" y="6269250"/>
            <a:ext cx="4392488" cy="400110"/>
          </a:xfrm>
          <a:prstGeom prst="rect">
            <a:avLst/>
          </a:prstGeom>
          <a:noFill/>
        </p:spPr>
        <p:txBody>
          <a:bodyPr wrap="square" rtlCol="0">
            <a:spAutoFit/>
          </a:bodyPr>
          <a:lstStyle/>
          <a:p>
            <a:r>
              <a:rPr lang="en-US" sz="1000" dirty="0">
                <a:solidFill>
                  <a:schemeClr val="bg1"/>
                </a:solidFill>
                <a:latin typeface="Calibri Light" pitchFamily="34" charset="0"/>
              </a:rPr>
              <a:t>This project has received funding from the European Union's Horizon 2020 </a:t>
            </a:r>
            <a:endParaRPr lang="hu-HU" sz="1000" dirty="0">
              <a:solidFill>
                <a:schemeClr val="bg1"/>
              </a:solidFill>
              <a:latin typeface="Calibri Light" pitchFamily="34" charset="0"/>
            </a:endParaRPr>
          </a:p>
          <a:p>
            <a:r>
              <a:rPr lang="en-US" sz="1000" dirty="0">
                <a:solidFill>
                  <a:schemeClr val="bg1"/>
                </a:solidFill>
                <a:latin typeface="Calibri Light" pitchFamily="34" charset="0"/>
              </a:rPr>
              <a:t>research and innovation </a:t>
            </a:r>
            <a:r>
              <a:rPr lang="en-US" sz="1000" dirty="0" err="1">
                <a:solidFill>
                  <a:schemeClr val="bg1"/>
                </a:solidFill>
                <a:latin typeface="Calibri Light" pitchFamily="34" charset="0"/>
              </a:rPr>
              <a:t>programme</a:t>
            </a:r>
            <a:r>
              <a:rPr lang="en-US" sz="1000" dirty="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1" name="Kép 10" descr="flag_2colors.jpg"/>
          <p:cNvPicPr>
            <a:picLocks noChangeAspect="1"/>
          </p:cNvPicPr>
          <p:nvPr userDrawn="1"/>
        </p:nvPicPr>
        <p:blipFill>
          <a:blip r:embed="rId3" cstate="print"/>
          <a:stretch>
            <a:fillRect/>
          </a:stretch>
        </p:blipFill>
        <p:spPr>
          <a:xfrm>
            <a:off x="467544" y="6285805"/>
            <a:ext cx="576064" cy="3835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Szövegdoboz 7"/>
          <p:cNvSpPr txBox="1"/>
          <p:nvPr/>
        </p:nvSpPr>
        <p:spPr>
          <a:xfrm>
            <a:off x="1115616" y="6269250"/>
            <a:ext cx="4392488" cy="400110"/>
          </a:xfrm>
          <a:prstGeom prst="rect">
            <a:avLst/>
          </a:prstGeom>
          <a:noFill/>
        </p:spPr>
        <p:txBody>
          <a:bodyPr wrap="square" rtlCol="0">
            <a:spAutoFit/>
          </a:bodyPr>
          <a:lstStyle/>
          <a:p>
            <a:r>
              <a:rPr lang="en-US" sz="1000" dirty="0">
                <a:latin typeface="Calibri Light" pitchFamily="34" charset="0"/>
              </a:rPr>
              <a:t>This project has received funding from the European Union's Horizon 2020 </a:t>
            </a:r>
            <a:endParaRPr lang="hu-HU" sz="1000" dirty="0">
              <a:latin typeface="Calibri Light" pitchFamily="34" charset="0"/>
            </a:endParaRPr>
          </a:p>
          <a:p>
            <a:r>
              <a:rPr lang="en-US" sz="1000" dirty="0">
                <a:latin typeface="Calibri Light" pitchFamily="34" charset="0"/>
              </a:rPr>
              <a:t>research and innovation </a:t>
            </a:r>
            <a:r>
              <a:rPr lang="en-US" sz="1000" dirty="0" err="1">
                <a:latin typeface="Calibri Light" pitchFamily="34" charset="0"/>
              </a:rPr>
              <a:t>programme</a:t>
            </a:r>
            <a:r>
              <a:rPr lang="en-US" sz="1000" dirty="0">
                <a:latin typeface="Calibri Light" pitchFamily="34" charset="0"/>
              </a:rPr>
              <a:t> under grant agreement No691846.</a:t>
            </a:r>
            <a:endParaRPr lang="hu-HU" sz="1000" dirty="0">
              <a:latin typeface="Calibri Light" pitchFamily="34" charset="0"/>
            </a:endParaRPr>
          </a:p>
        </p:txBody>
      </p:sp>
      <p:pic>
        <p:nvPicPr>
          <p:cNvPr id="9" name="Kép 8" descr="forbio_logo-01.jpg"/>
          <p:cNvPicPr>
            <a:picLocks noChangeAspect="1"/>
          </p:cNvPicPr>
          <p:nvPr/>
        </p:nvPicPr>
        <p:blipFill>
          <a:blip r:embed="rId5" cstate="print"/>
          <a:stretch>
            <a:fillRect/>
          </a:stretch>
        </p:blipFill>
        <p:spPr>
          <a:xfrm>
            <a:off x="7236296" y="142961"/>
            <a:ext cx="1739922" cy="549735"/>
          </a:xfrm>
          <a:prstGeom prst="rect">
            <a:avLst/>
          </a:prstGeom>
        </p:spPr>
      </p:pic>
      <p:pic>
        <p:nvPicPr>
          <p:cNvPr id="7" name="Kép 6" descr="flag_2colors.jpg"/>
          <p:cNvPicPr>
            <a:picLocks noChangeAspect="1"/>
          </p:cNvPicPr>
          <p:nvPr/>
        </p:nvPicPr>
        <p:blipFill>
          <a:blip r:embed="rId6" cstate="print"/>
          <a:stretch>
            <a:fillRect/>
          </a:stretch>
        </p:blipFill>
        <p:spPr>
          <a:xfrm>
            <a:off x="467544" y="6285805"/>
            <a:ext cx="576064" cy="3835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p:titleStyle>
    <p:bodyStyle>
      <a:lvl1pPr marL="1588" indent="-1588" algn="l" defTabSz="914400" rtl="0" eaLnBrk="1" latinLnBrk="0" hangingPunct="1">
        <a:spcBef>
          <a:spcPct val="20000"/>
        </a:spcBef>
        <a:buFontTx/>
        <a:buNone/>
        <a:defRPr lang="hu-HU" sz="2800" kern="1200" dirty="0" smtClean="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forbio-project.e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a:spLocks noGrp="1"/>
          </p:cNvSpPr>
          <p:nvPr>
            <p:ph type="ctrTitle"/>
          </p:nvPr>
        </p:nvSpPr>
        <p:spPr>
          <a:xfrm>
            <a:off x="107504" y="2204864"/>
            <a:ext cx="7200800" cy="2664296"/>
          </a:xfrm>
        </p:spPr>
        <p:txBody>
          <a:bodyPr>
            <a:normAutofit/>
          </a:bodyPr>
          <a:lstStyle/>
          <a:p>
            <a:pPr algn="ctr"/>
            <a:r>
              <a:rPr lang="de-DE" b="1" dirty="0" err="1"/>
              <a:t>Italian</a:t>
            </a:r>
            <a:r>
              <a:rPr lang="de-DE" b="1" dirty="0"/>
              <a:t> </a:t>
            </a:r>
            <a:r>
              <a:rPr lang="de-DE" b="1" dirty="0" err="1"/>
              <a:t>case</a:t>
            </a:r>
            <a:r>
              <a:rPr lang="de-DE" b="1" dirty="0"/>
              <a:t> </a:t>
            </a:r>
            <a:r>
              <a:rPr lang="de-DE" b="1" dirty="0" err="1"/>
              <a:t>study</a:t>
            </a:r>
            <a:r>
              <a:rPr lang="de-DE" b="1" dirty="0"/>
              <a:t>: </a:t>
            </a:r>
            <a:r>
              <a:rPr lang="de-DE" b="1" dirty="0" err="1"/>
              <a:t>Agronomic</a:t>
            </a:r>
            <a:r>
              <a:rPr lang="de-DE" b="1" dirty="0"/>
              <a:t> and Techno-</a:t>
            </a:r>
            <a:r>
              <a:rPr lang="de-DE" b="1" dirty="0" err="1"/>
              <a:t>economic</a:t>
            </a:r>
            <a:r>
              <a:rPr lang="de-DE" b="1" dirty="0"/>
              <a:t> </a:t>
            </a:r>
            <a:r>
              <a:rPr lang="de-DE" b="1" dirty="0" err="1"/>
              <a:t>feasibility</a:t>
            </a:r>
            <a:endParaRPr lang="hu-HU" b="1"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725144"/>
            <a:ext cx="1547664" cy="844738"/>
          </a:xfrm>
          <a:prstGeom prst="rect">
            <a:avLst/>
          </a:prstGeom>
        </p:spPr>
      </p:pic>
      <p:sp>
        <p:nvSpPr>
          <p:cNvPr id="14" name="Alcím 2"/>
          <p:cNvSpPr>
            <a:spLocks noGrp="1"/>
          </p:cNvSpPr>
          <p:nvPr>
            <p:ph type="subTitle" idx="1"/>
          </p:nvPr>
        </p:nvSpPr>
        <p:spPr>
          <a:xfrm>
            <a:off x="323528" y="4808227"/>
            <a:ext cx="6984776" cy="1131912"/>
          </a:xfrm>
        </p:spPr>
        <p:txBody>
          <a:bodyPr>
            <a:normAutofit/>
          </a:bodyPr>
          <a:lstStyle/>
          <a:p>
            <a:r>
              <a:rPr lang="it-IT" sz="2200" dirty="0"/>
              <a:t>Guido Bonati – Giuseppe Pulighe</a:t>
            </a:r>
          </a:p>
          <a:p>
            <a:endParaRPr lang="it-IT" dirty="0"/>
          </a:p>
          <a:p>
            <a:r>
              <a:rPr lang="it-IT" dirty="0"/>
              <a:t>Rome - 27 November 2018 – FAO Headquarters</a:t>
            </a:r>
            <a:endParaRPr lang="hu-HU" dirty="0"/>
          </a:p>
          <a:p>
            <a:endParaRPr lang="hu-HU" dirty="0"/>
          </a:p>
        </p:txBody>
      </p:sp>
    </p:spTree>
    <p:extLst>
      <p:ext uri="{BB962C8B-B14F-4D97-AF65-F5344CB8AC3E}">
        <p14:creationId xmlns:p14="http://schemas.microsoft.com/office/powerpoint/2010/main" val="369147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cap="all" dirty="0"/>
              <a:t>Overview of agronomic characteristics of perennial biomass crops inventoried in Sardinia.</a:t>
            </a:r>
            <a:endParaRPr lang="it-IT" sz="2800" b="1" cap="all" dirty="0"/>
          </a:p>
        </p:txBody>
      </p:sp>
      <p:sp>
        <p:nvSpPr>
          <p:cNvPr id="4" name="Segnaposto contenuto 2"/>
          <p:cNvSpPr>
            <a:spLocks noGrp="1"/>
          </p:cNvSpPr>
          <p:nvPr>
            <p:ph idx="1"/>
          </p:nvPr>
        </p:nvSpPr>
        <p:spPr>
          <a:xfrm>
            <a:off x="251520" y="1268761"/>
            <a:ext cx="8208912" cy="1152127"/>
          </a:xfrm>
        </p:spPr>
        <p:txBody>
          <a:bodyPr>
            <a:normAutofit fontScale="92500"/>
          </a:bodyPr>
          <a:lstStyle/>
          <a:p>
            <a:pPr marL="342900" indent="-342900" algn="just">
              <a:buFont typeface="Arial" panose="020B0604020202020204" pitchFamily="34" charset="0"/>
              <a:buChar char="•"/>
            </a:pPr>
            <a:r>
              <a:rPr lang="en-US" dirty="0"/>
              <a:t>Identified </a:t>
            </a:r>
            <a:r>
              <a:rPr lang="en-US" b="1" dirty="0"/>
              <a:t>17</a:t>
            </a:r>
            <a:r>
              <a:rPr lang="en-US" dirty="0"/>
              <a:t> different crop species</a:t>
            </a:r>
          </a:p>
          <a:p>
            <a:pPr marL="342900" indent="-342900" algn="just">
              <a:buFont typeface="Arial" panose="020B0604020202020204" pitchFamily="34" charset="0"/>
              <a:buChar char="•"/>
            </a:pPr>
            <a:r>
              <a:rPr lang="en-US" dirty="0"/>
              <a:t>The database includes </a:t>
            </a:r>
            <a:r>
              <a:rPr lang="en-US" b="1" dirty="0"/>
              <a:t>451</a:t>
            </a:r>
            <a:r>
              <a:rPr lang="en-US" dirty="0"/>
              <a:t> </a:t>
            </a:r>
            <a:r>
              <a:rPr lang="en-US" b="1" dirty="0"/>
              <a:t>observations </a:t>
            </a:r>
            <a:r>
              <a:rPr lang="en-US" dirty="0"/>
              <a:t>from 19 different locations</a:t>
            </a:r>
            <a:endParaRPr lang="en-US" sz="2000" dirty="0"/>
          </a:p>
          <a:p>
            <a:pPr marL="342900" indent="-342900" algn="just">
              <a:buFont typeface="Arial" panose="020B0604020202020204" pitchFamily="34" charset="0"/>
              <a:buChar char="•"/>
            </a:pPr>
            <a:endParaRPr lang="en-US" sz="2000" dirty="0"/>
          </a:p>
          <a:p>
            <a:pPr marL="0" indent="0" algn="just"/>
            <a:endParaRPr lang="en-GB" sz="1800" dirty="0"/>
          </a:p>
          <a:p>
            <a:pPr marL="1027112" lvl="1">
              <a:buFont typeface="Wingdings" panose="05000000000000000000" pitchFamily="2" charset="2"/>
              <a:buChar char="Ø"/>
            </a:pPr>
            <a:endParaRPr lang="en-US" sz="1700" dirty="0"/>
          </a:p>
          <a:p>
            <a:pPr marL="0" lvl="1" indent="0">
              <a:buNone/>
            </a:pPr>
            <a:endParaRPr lang="en-US" sz="1700" b="1" dirty="0"/>
          </a:p>
          <a:p>
            <a:pPr marL="342900" indent="-342900">
              <a:buFont typeface="Wingdings" panose="05000000000000000000" pitchFamily="2" charset="2"/>
              <a:buChar char="Ø"/>
            </a:pPr>
            <a:endParaRPr lang="it-IT" sz="2000" dirty="0"/>
          </a:p>
        </p:txBody>
      </p:sp>
      <p:pic>
        <p:nvPicPr>
          <p:cNvPr id="3" name="Immagine 2"/>
          <p:cNvPicPr>
            <a:picLocks noChangeAspect="1"/>
          </p:cNvPicPr>
          <p:nvPr/>
        </p:nvPicPr>
        <p:blipFill>
          <a:blip r:embed="rId3"/>
          <a:stretch>
            <a:fillRect/>
          </a:stretch>
        </p:blipFill>
        <p:spPr>
          <a:xfrm>
            <a:off x="736716" y="2276872"/>
            <a:ext cx="7950084" cy="3672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138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251520" y="1772816"/>
            <a:ext cx="8148019" cy="3071504"/>
          </a:xfrm>
          <a:prstGeom prst="rect">
            <a:avLst/>
          </a:prstGeom>
          <a:effectLst>
            <a:outerShdw blurRad="50800" dist="38100" dir="2700000" algn="tl" rotWithShape="0">
              <a:prstClr val="black">
                <a:alpha val="40000"/>
              </a:prstClr>
            </a:outerShdw>
          </a:effectLst>
        </p:spPr>
      </p:pic>
      <p:sp>
        <p:nvSpPr>
          <p:cNvPr id="5" name="Segnaposto contenuto 2"/>
          <p:cNvSpPr>
            <a:spLocks noGrp="1"/>
          </p:cNvSpPr>
          <p:nvPr>
            <p:ph idx="1"/>
          </p:nvPr>
        </p:nvSpPr>
        <p:spPr>
          <a:xfrm>
            <a:off x="251520" y="1268761"/>
            <a:ext cx="8208912" cy="1152127"/>
          </a:xfrm>
        </p:spPr>
        <p:txBody>
          <a:bodyPr>
            <a:normAutofit/>
          </a:bodyPr>
          <a:lstStyle/>
          <a:p>
            <a:pPr marL="0" indent="0" algn="just"/>
            <a:r>
              <a:rPr lang="en-US" sz="2000" dirty="0"/>
              <a:t>Overview of the agronomic characteristics of some annual crops</a:t>
            </a:r>
          </a:p>
          <a:p>
            <a:pPr marL="342900" indent="-342900" algn="just">
              <a:buFont typeface="Arial" panose="020B0604020202020204" pitchFamily="34" charset="0"/>
              <a:buChar char="•"/>
            </a:pPr>
            <a:endParaRPr lang="en-US" sz="2000" dirty="0"/>
          </a:p>
          <a:p>
            <a:pPr marL="0" indent="0" algn="just"/>
            <a:endParaRPr lang="en-GB" sz="1800" dirty="0"/>
          </a:p>
          <a:p>
            <a:pPr marL="1027112" lvl="1">
              <a:buFont typeface="Wingdings" panose="05000000000000000000" pitchFamily="2" charset="2"/>
              <a:buChar char="Ø"/>
            </a:pPr>
            <a:endParaRPr lang="en-US" sz="1700" dirty="0"/>
          </a:p>
          <a:p>
            <a:pPr marL="0" lvl="1" indent="0">
              <a:buNone/>
            </a:pPr>
            <a:endParaRPr lang="en-US" sz="1700" b="1" dirty="0"/>
          </a:p>
          <a:p>
            <a:pPr marL="342900" indent="-342900">
              <a:buFont typeface="Wingdings" panose="05000000000000000000" pitchFamily="2" charset="2"/>
              <a:buChar char="Ø"/>
            </a:pPr>
            <a:endParaRPr lang="it-IT" sz="2000" dirty="0"/>
          </a:p>
        </p:txBody>
      </p:sp>
      <p:sp>
        <p:nvSpPr>
          <p:cNvPr id="6" name="Titolo 1"/>
          <p:cNvSpPr>
            <a:spLocks noGrp="1"/>
          </p:cNvSpPr>
          <p:nvPr>
            <p:ph type="title"/>
          </p:nvPr>
        </p:nvSpPr>
        <p:spPr>
          <a:xfrm>
            <a:off x="611560" y="260648"/>
            <a:ext cx="8229600" cy="1143000"/>
          </a:xfrm>
        </p:spPr>
        <p:txBody>
          <a:bodyPr/>
          <a:lstStyle/>
          <a:p>
            <a:r>
              <a:rPr lang="it-IT" dirty="0" err="1"/>
              <a:t>Agronomic</a:t>
            </a:r>
            <a:r>
              <a:rPr lang="it-IT" dirty="0"/>
              <a:t> </a:t>
            </a:r>
            <a:r>
              <a:rPr lang="it-IT" dirty="0" err="1"/>
              <a:t>feasibility</a:t>
            </a:r>
            <a:endParaRPr lang="it-IT" dirty="0"/>
          </a:p>
        </p:txBody>
      </p:sp>
    </p:spTree>
    <p:extLst>
      <p:ext uri="{BB962C8B-B14F-4D97-AF65-F5344CB8AC3E}">
        <p14:creationId xmlns:p14="http://schemas.microsoft.com/office/powerpoint/2010/main" val="4153051233"/>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179512" y="5589240"/>
            <a:ext cx="8612789" cy="400110"/>
          </a:xfrm>
          <a:prstGeom prst="rect">
            <a:avLst/>
          </a:prstGeom>
          <a:noFill/>
        </p:spPr>
        <p:txBody>
          <a:bodyPr wrap="square" rtlCol="0">
            <a:spAutoFit/>
          </a:bodyPr>
          <a:lstStyle/>
          <a:p>
            <a:r>
              <a:rPr lang="en-US" sz="1000" dirty="0" err="1"/>
              <a:t>Zegada-Lizarazu</a:t>
            </a:r>
            <a:r>
              <a:rPr lang="en-US" sz="1000" dirty="0"/>
              <a:t>, W.; </a:t>
            </a:r>
            <a:r>
              <a:rPr lang="en-US" sz="1000" dirty="0" err="1"/>
              <a:t>Elbersen</a:t>
            </a:r>
            <a:r>
              <a:rPr lang="en-US" sz="1000" dirty="0"/>
              <a:t>, H. W.; </a:t>
            </a:r>
            <a:r>
              <a:rPr lang="en-US" sz="1000" dirty="0" err="1"/>
              <a:t>Cosentino</a:t>
            </a:r>
            <a:r>
              <a:rPr lang="en-US" sz="1000" dirty="0"/>
              <a:t>, S. L.; </a:t>
            </a:r>
            <a:r>
              <a:rPr lang="en-US" sz="1000" dirty="0" err="1"/>
              <a:t>Zatta</a:t>
            </a:r>
            <a:r>
              <a:rPr lang="en-US" sz="1000" dirty="0"/>
              <a:t>, A.; </a:t>
            </a:r>
            <a:r>
              <a:rPr lang="en-US" sz="1000" dirty="0" err="1"/>
              <a:t>Alexopoulou</a:t>
            </a:r>
            <a:r>
              <a:rPr lang="en-US" sz="1000" dirty="0"/>
              <a:t>, E.; Monti, A. (2010) - </a:t>
            </a:r>
            <a:r>
              <a:rPr lang="en-US" sz="1000" i="1" dirty="0"/>
              <a:t>Agronomic aspects of future energy crops in Europe</a:t>
            </a:r>
            <a:r>
              <a:rPr lang="en-US" sz="1000" dirty="0"/>
              <a:t>. Biofuels, </a:t>
            </a:r>
            <a:r>
              <a:rPr lang="en-US" sz="1000" dirty="0" err="1"/>
              <a:t>Bioprod</a:t>
            </a:r>
            <a:r>
              <a:rPr lang="en-US" sz="1000" dirty="0"/>
              <a:t>. </a:t>
            </a:r>
            <a:r>
              <a:rPr lang="en-US" sz="1000" dirty="0" err="1"/>
              <a:t>Biorefining</a:t>
            </a:r>
            <a:r>
              <a:rPr lang="en-US" sz="1000" dirty="0"/>
              <a:t>, 4, 674–691. </a:t>
            </a:r>
          </a:p>
        </p:txBody>
      </p:sp>
      <p:sp>
        <p:nvSpPr>
          <p:cNvPr id="12" name="Segnaposto contenuto 2"/>
          <p:cNvSpPr>
            <a:spLocks noGrp="1"/>
          </p:cNvSpPr>
          <p:nvPr>
            <p:ph idx="1"/>
          </p:nvPr>
        </p:nvSpPr>
        <p:spPr>
          <a:xfrm>
            <a:off x="251520" y="1268762"/>
            <a:ext cx="8208912" cy="810643"/>
          </a:xfrm>
        </p:spPr>
        <p:txBody>
          <a:bodyPr>
            <a:normAutofit/>
          </a:bodyPr>
          <a:lstStyle/>
          <a:p>
            <a:pPr marL="0" indent="0" algn="just"/>
            <a:r>
              <a:rPr lang="en-US" sz="2000" dirty="0"/>
              <a:t>Qualitative matrix of the main agronomic characteristics and impact on the ecosystem services/services of the inventoried crops</a:t>
            </a:r>
          </a:p>
        </p:txBody>
      </p:sp>
      <p:sp>
        <p:nvSpPr>
          <p:cNvPr id="8" name="Titolo 1"/>
          <p:cNvSpPr>
            <a:spLocks noGrp="1"/>
          </p:cNvSpPr>
          <p:nvPr>
            <p:ph type="title"/>
          </p:nvPr>
        </p:nvSpPr>
        <p:spPr>
          <a:xfrm>
            <a:off x="611560" y="260648"/>
            <a:ext cx="8229600" cy="1143000"/>
          </a:xfrm>
        </p:spPr>
        <p:txBody>
          <a:bodyPr/>
          <a:lstStyle/>
          <a:p>
            <a:r>
              <a:rPr lang="it-IT" dirty="0" err="1"/>
              <a:t>Agronomic</a:t>
            </a:r>
            <a:r>
              <a:rPr lang="it-IT" dirty="0"/>
              <a:t> </a:t>
            </a:r>
            <a:r>
              <a:rPr lang="it-IT" dirty="0" err="1"/>
              <a:t>feasibility</a:t>
            </a:r>
            <a:endParaRPr lang="it-IT" dirty="0"/>
          </a:p>
        </p:txBody>
      </p:sp>
      <p:pic>
        <p:nvPicPr>
          <p:cNvPr id="5" name="Immagine 4"/>
          <p:cNvPicPr>
            <a:picLocks noChangeAspect="1"/>
          </p:cNvPicPr>
          <p:nvPr/>
        </p:nvPicPr>
        <p:blipFill>
          <a:blip r:embed="rId3"/>
          <a:stretch>
            <a:fillRect/>
          </a:stretch>
        </p:blipFill>
        <p:spPr>
          <a:xfrm>
            <a:off x="91047" y="1988840"/>
            <a:ext cx="8961905" cy="3428571"/>
          </a:xfrm>
          <a:prstGeom prst="rect">
            <a:avLst/>
          </a:prstGeom>
        </p:spPr>
      </p:pic>
    </p:spTree>
    <p:extLst>
      <p:ext uri="{BB962C8B-B14F-4D97-AF65-F5344CB8AC3E}">
        <p14:creationId xmlns:p14="http://schemas.microsoft.com/office/powerpoint/2010/main" val="2469959038"/>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611560" y="260648"/>
            <a:ext cx="8229600" cy="1143000"/>
          </a:xfrm>
        </p:spPr>
        <p:txBody>
          <a:bodyPr/>
          <a:lstStyle/>
          <a:p>
            <a:r>
              <a:rPr lang="it-IT" dirty="0" err="1"/>
              <a:t>Agronomic</a:t>
            </a:r>
            <a:r>
              <a:rPr lang="it-IT" dirty="0"/>
              <a:t> </a:t>
            </a:r>
            <a:r>
              <a:rPr lang="it-IT" dirty="0" err="1"/>
              <a:t>feasibility</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77" y="2780928"/>
            <a:ext cx="5587846" cy="3480150"/>
          </a:xfrm>
          <a:prstGeom prst="rect">
            <a:avLst/>
          </a:prstGeom>
        </p:spPr>
      </p:pic>
      <p:sp>
        <p:nvSpPr>
          <p:cNvPr id="9" name="Segnaposto contenuto 2"/>
          <p:cNvSpPr txBox="1">
            <a:spLocks/>
          </p:cNvSpPr>
          <p:nvPr/>
        </p:nvSpPr>
        <p:spPr>
          <a:xfrm>
            <a:off x="251520" y="1417638"/>
            <a:ext cx="8589640" cy="1651322"/>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r>
              <a:rPr lang="en-US" sz="2000" dirty="0"/>
              <a:t>Box-plot of </a:t>
            </a:r>
            <a:r>
              <a:rPr lang="en-US" sz="2000" b="1" dirty="0"/>
              <a:t>biomass yield </a:t>
            </a:r>
            <a:r>
              <a:rPr lang="en-US" sz="2000" dirty="0"/>
              <a:t>for annual crops (a) and perennial crops (b). The box represents the lower and upper quartile, solid horizontal line represents the median, tails represent the highest and lowest extremes, markers represent the outliers. Dashed line indicates a reference biomass production of 15 </a:t>
            </a:r>
            <a:r>
              <a:rPr lang="en-US" sz="2000" dirty="0" err="1"/>
              <a:t>t·ha</a:t>
            </a:r>
            <a:endParaRPr lang="it-IT" sz="2000" dirty="0"/>
          </a:p>
          <a:p>
            <a:pPr marL="0" indent="0" algn="just"/>
            <a:endParaRPr lang="it-IT" sz="2000" dirty="0"/>
          </a:p>
          <a:p>
            <a:pPr marL="0" indent="0" algn="just"/>
            <a:endParaRPr lang="it-IT" sz="2000" dirty="0"/>
          </a:p>
          <a:p>
            <a:pPr marL="0" indent="0" algn="just"/>
            <a:endParaRPr lang="it-IT" sz="2000" dirty="0"/>
          </a:p>
          <a:p>
            <a:pPr marL="0" indent="0" algn="just"/>
            <a:endParaRPr lang="en-GB" sz="2000" dirty="0"/>
          </a:p>
          <a:p>
            <a:pPr marL="0" indent="0"/>
            <a:endParaRPr lang="it-IT" sz="2000" dirty="0"/>
          </a:p>
        </p:txBody>
      </p:sp>
    </p:spTree>
    <p:extLst>
      <p:ext uri="{BB962C8B-B14F-4D97-AF65-F5344CB8AC3E}">
        <p14:creationId xmlns:p14="http://schemas.microsoft.com/office/powerpoint/2010/main" val="877725907"/>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endParaRPr lang="hu-HU" dirty="0"/>
          </a:p>
        </p:txBody>
      </p:sp>
      <p:sp>
        <p:nvSpPr>
          <p:cNvPr id="6" name="Cím 3"/>
          <p:cNvSpPr txBox="1">
            <a:spLocks/>
          </p:cNvSpPr>
          <p:nvPr/>
        </p:nvSpPr>
        <p:spPr>
          <a:xfrm>
            <a:off x="251520" y="836712"/>
            <a:ext cx="8352928" cy="396044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Which</a:t>
            </a:r>
            <a:r>
              <a:rPr lang="it-IT" sz="3200" b="1" cap="none" dirty="0"/>
              <a:t> </a:t>
            </a:r>
            <a:r>
              <a:rPr lang="it-IT" sz="3200" b="1" cap="none" dirty="0" err="1"/>
              <a:t>crop</a:t>
            </a:r>
            <a:r>
              <a:rPr lang="it-IT" sz="3200" b="1" cap="none" dirty="0"/>
              <a:t>(s)? </a:t>
            </a:r>
            <a:r>
              <a:rPr lang="it-IT" sz="3200" b="1" i="1" cap="none" dirty="0"/>
              <a:t>Field Trials</a:t>
            </a:r>
          </a:p>
        </p:txBody>
      </p:sp>
      <p:sp>
        <p:nvSpPr>
          <p:cNvPr id="7" name="Segnaposto contenuto 2"/>
          <p:cNvSpPr txBox="1">
            <a:spLocks/>
          </p:cNvSpPr>
          <p:nvPr/>
        </p:nvSpPr>
        <p:spPr>
          <a:xfrm>
            <a:off x="251520" y="1855365"/>
            <a:ext cx="7272808" cy="430993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pPr>
            <a:r>
              <a:rPr lang="en-US" dirty="0"/>
              <a:t>Specific field trials on </a:t>
            </a:r>
            <a:r>
              <a:rPr lang="en-US" i="1" dirty="0" err="1"/>
              <a:t>Arundo</a:t>
            </a:r>
            <a:r>
              <a:rPr lang="en-US" i="1" dirty="0"/>
              <a:t> </a:t>
            </a:r>
            <a:r>
              <a:rPr lang="en-US" i="1" dirty="0" err="1"/>
              <a:t>Donax</a:t>
            </a:r>
            <a:r>
              <a:rPr lang="en-US" i="1" dirty="0"/>
              <a:t> </a:t>
            </a:r>
            <a:r>
              <a:rPr lang="en-US" dirty="0"/>
              <a:t>L</a:t>
            </a:r>
            <a:r>
              <a:rPr lang="en-US" i="1" dirty="0"/>
              <a:t>. </a:t>
            </a:r>
            <a:r>
              <a:rPr lang="en-US" dirty="0"/>
              <a:t>in Sardinia were started in 2013 by </a:t>
            </a:r>
            <a:r>
              <a:rPr lang="en-US" dirty="0" err="1"/>
              <a:t>Biochemtex</a:t>
            </a:r>
            <a:r>
              <a:rPr lang="en-US" dirty="0"/>
              <a:t> (Project partner)</a:t>
            </a:r>
          </a:p>
          <a:p>
            <a:pPr marL="342900" indent="-342900">
              <a:buFont typeface="Wingdings" panose="05000000000000000000" pitchFamily="2" charset="2"/>
              <a:buChar char="§"/>
            </a:pPr>
            <a:r>
              <a:rPr lang="en-US" dirty="0"/>
              <a:t>Three field study locations:</a:t>
            </a:r>
          </a:p>
          <a:p>
            <a:pPr marL="1027112" lvl="1">
              <a:buFont typeface="Wingdings" panose="05000000000000000000" pitchFamily="2" charset="2"/>
              <a:buChar char="Ø"/>
            </a:pPr>
            <a:r>
              <a:rPr lang="en-US" sz="2000" dirty="0">
                <a:solidFill>
                  <a:schemeClr val="bg1"/>
                </a:solidFill>
              </a:rPr>
              <a:t>Experimental design: 18 blocks 6 m x 36,6 m</a:t>
            </a:r>
          </a:p>
          <a:p>
            <a:pPr marL="1027112" lvl="1">
              <a:buFont typeface="Wingdings" panose="05000000000000000000" pitchFamily="2" charset="2"/>
              <a:buChar char="Ø"/>
            </a:pPr>
            <a:r>
              <a:rPr lang="en-US" sz="2000" dirty="0">
                <a:solidFill>
                  <a:schemeClr val="bg1"/>
                </a:solidFill>
              </a:rPr>
              <a:t>3 propagation methods: </a:t>
            </a:r>
            <a:r>
              <a:rPr lang="en-US" sz="2000" dirty="0" err="1">
                <a:solidFill>
                  <a:schemeClr val="bg1"/>
                </a:solidFill>
              </a:rPr>
              <a:t>micropropagation</a:t>
            </a:r>
            <a:r>
              <a:rPr lang="en-US" sz="2000" dirty="0">
                <a:solidFill>
                  <a:schemeClr val="bg1"/>
                </a:solidFill>
              </a:rPr>
              <a:t>, rhizomes, stem cuttings</a:t>
            </a:r>
          </a:p>
          <a:p>
            <a:pPr marL="1027112" lvl="1">
              <a:buFont typeface="Wingdings" panose="05000000000000000000" pitchFamily="2" charset="2"/>
              <a:buChar char="Ø"/>
            </a:pPr>
            <a:r>
              <a:rPr lang="en-US" sz="2000" i="1" dirty="0">
                <a:solidFill>
                  <a:schemeClr val="bg1"/>
                </a:solidFill>
              </a:rPr>
              <a:t>H</a:t>
            </a:r>
            <a:r>
              <a:rPr lang="en-US" sz="2000" dirty="0">
                <a:solidFill>
                  <a:schemeClr val="bg1"/>
                </a:solidFill>
              </a:rPr>
              <a:t> - </a:t>
            </a:r>
            <a:r>
              <a:rPr lang="en-US" sz="2000" b="1" dirty="0">
                <a:solidFill>
                  <a:schemeClr val="bg1"/>
                </a:solidFill>
              </a:rPr>
              <a:t>High density </a:t>
            </a:r>
            <a:r>
              <a:rPr lang="en-US" sz="2000" i="1" dirty="0">
                <a:solidFill>
                  <a:schemeClr val="bg1"/>
                </a:solidFill>
              </a:rPr>
              <a:t>vs</a:t>
            </a:r>
            <a:r>
              <a:rPr lang="en-US" sz="2000" dirty="0">
                <a:solidFill>
                  <a:schemeClr val="bg1"/>
                </a:solidFill>
              </a:rPr>
              <a:t> </a:t>
            </a:r>
            <a:r>
              <a:rPr lang="en-US" sz="2000" i="1" dirty="0">
                <a:solidFill>
                  <a:schemeClr val="bg1"/>
                </a:solidFill>
              </a:rPr>
              <a:t>L</a:t>
            </a:r>
            <a:r>
              <a:rPr lang="en-US" sz="2000" dirty="0">
                <a:solidFill>
                  <a:schemeClr val="bg1"/>
                </a:solidFill>
              </a:rPr>
              <a:t> - </a:t>
            </a:r>
            <a:r>
              <a:rPr lang="en-US" sz="2000" b="1" dirty="0">
                <a:solidFill>
                  <a:schemeClr val="bg1"/>
                </a:solidFill>
              </a:rPr>
              <a:t>Low density</a:t>
            </a:r>
          </a:p>
          <a:p>
            <a:pPr marL="1027112" lvl="1">
              <a:buFont typeface="Wingdings" panose="05000000000000000000" pitchFamily="2" charset="2"/>
              <a:buChar char="Ø"/>
            </a:pPr>
            <a:r>
              <a:rPr lang="en-US" sz="2000" dirty="0">
                <a:solidFill>
                  <a:schemeClr val="bg1"/>
                </a:solidFill>
              </a:rPr>
              <a:t>Different time of plantation (autumn </a:t>
            </a:r>
            <a:r>
              <a:rPr lang="en-US" sz="2000" i="1" dirty="0">
                <a:solidFill>
                  <a:schemeClr val="bg1"/>
                </a:solidFill>
              </a:rPr>
              <a:t>vs</a:t>
            </a:r>
            <a:r>
              <a:rPr lang="en-US" sz="2000" dirty="0">
                <a:solidFill>
                  <a:schemeClr val="bg1"/>
                </a:solidFill>
              </a:rPr>
              <a:t> spring)</a:t>
            </a:r>
          </a:p>
          <a:p>
            <a:endParaRPr lang="en-US" dirty="0"/>
          </a:p>
          <a:p>
            <a:r>
              <a:rPr lang="en-US" dirty="0"/>
              <a:t>Type of data gathered: Yields in function of the above parameters, irrigation and fertilization doses</a:t>
            </a:r>
          </a:p>
          <a:p>
            <a:endParaRPr lang="en-US" dirty="0"/>
          </a:p>
          <a:p>
            <a:endParaRPr lang="en-US" dirty="0"/>
          </a:p>
        </p:txBody>
      </p:sp>
    </p:spTree>
    <p:extLst>
      <p:ext uri="{BB962C8B-B14F-4D97-AF65-F5344CB8AC3E}">
        <p14:creationId xmlns:p14="http://schemas.microsoft.com/office/powerpoint/2010/main" val="285426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3"/>
          <p:cNvSpPr txBox="1">
            <a:spLocks/>
          </p:cNvSpPr>
          <p:nvPr/>
        </p:nvSpPr>
        <p:spPr>
          <a:xfrm>
            <a:off x="251520" y="836712"/>
            <a:ext cx="6984776" cy="396044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cap="none" dirty="0" err="1"/>
              <a:t>Which</a:t>
            </a:r>
            <a:r>
              <a:rPr lang="it-IT" sz="3200" cap="none" dirty="0"/>
              <a:t> </a:t>
            </a:r>
            <a:r>
              <a:rPr lang="it-IT" sz="3200" cap="none" dirty="0" err="1"/>
              <a:t>crop</a:t>
            </a:r>
            <a:r>
              <a:rPr lang="it-IT" sz="3200" cap="none" dirty="0"/>
              <a:t>(s)? </a:t>
            </a:r>
            <a:r>
              <a:rPr lang="it-IT" sz="3200" i="1" cap="none" dirty="0" err="1"/>
              <a:t>Arundo</a:t>
            </a:r>
            <a:r>
              <a:rPr lang="it-IT" sz="3200" i="1" cap="none" dirty="0"/>
              <a:t> </a:t>
            </a:r>
            <a:r>
              <a:rPr lang="it-IT" sz="3200" i="1" cap="none" dirty="0" err="1"/>
              <a:t>donax</a:t>
            </a:r>
            <a:r>
              <a:rPr lang="it-IT" sz="3200" i="1" cap="none" dirty="0"/>
              <a:t> L.</a:t>
            </a:r>
          </a:p>
          <a:p>
            <a:endParaRPr lang="it-IT" sz="3200" i="1" cap="none" dirty="0"/>
          </a:p>
          <a:p>
            <a:r>
              <a:rPr lang="it-IT" sz="2600" i="1" cap="none" dirty="0" err="1"/>
              <a:t>Potential</a:t>
            </a:r>
            <a:r>
              <a:rPr lang="it-IT" sz="2600" i="1" cap="none" dirty="0"/>
              <a:t> </a:t>
            </a:r>
            <a:r>
              <a:rPr lang="it-IT" sz="2600" i="1" cap="none" dirty="0" err="1"/>
              <a:t>strengths</a:t>
            </a:r>
            <a:r>
              <a:rPr lang="it-IT" sz="2600" cap="none" dirty="0"/>
              <a:t>:</a:t>
            </a:r>
          </a:p>
          <a:p>
            <a:pPr marL="457200" indent="-457200">
              <a:buFont typeface="Arial" panose="020B0604020202020204" pitchFamily="34" charset="0"/>
              <a:buChar char="•"/>
            </a:pPr>
            <a:r>
              <a:rPr lang="it-IT" sz="2600" cap="none" dirty="0" err="1"/>
              <a:t>Low</a:t>
            </a:r>
            <a:r>
              <a:rPr lang="it-IT" sz="2600" cap="none" dirty="0"/>
              <a:t> input, high production, </a:t>
            </a:r>
            <a:r>
              <a:rPr lang="it-IT" sz="2600" cap="none" dirty="0" err="1"/>
              <a:t>rusticity</a:t>
            </a:r>
            <a:r>
              <a:rPr lang="it-IT" sz="2600" cap="none" dirty="0"/>
              <a:t>, </a:t>
            </a:r>
            <a:r>
              <a:rPr lang="it-IT" sz="2600" cap="none" dirty="0" err="1"/>
              <a:t>attitude</a:t>
            </a:r>
            <a:r>
              <a:rPr lang="it-IT" sz="2600" cap="none" dirty="0"/>
              <a:t> to </a:t>
            </a:r>
            <a:r>
              <a:rPr lang="it-IT" sz="2600" cap="none" dirty="0" err="1"/>
              <a:t>energy</a:t>
            </a:r>
            <a:r>
              <a:rPr lang="it-IT" sz="2600" cap="none" dirty="0"/>
              <a:t> </a:t>
            </a:r>
            <a:r>
              <a:rPr lang="it-IT" sz="2600" cap="none" dirty="0" err="1"/>
              <a:t>conversion</a:t>
            </a:r>
            <a:r>
              <a:rPr lang="it-IT" sz="2600" cap="none" dirty="0"/>
              <a:t>,  positive </a:t>
            </a:r>
            <a:r>
              <a:rPr lang="it-IT" sz="2600" cap="none" dirty="0" err="1"/>
              <a:t>environmental</a:t>
            </a:r>
            <a:r>
              <a:rPr lang="it-IT" sz="2600" cap="none" dirty="0"/>
              <a:t> impact (Nassi o Di Nasso et al., 2013)</a:t>
            </a:r>
          </a:p>
          <a:p>
            <a:r>
              <a:rPr lang="it-IT" sz="2600" i="1" cap="none" dirty="0" err="1"/>
              <a:t>Weaknesses</a:t>
            </a:r>
            <a:r>
              <a:rPr lang="it-IT" sz="2600" cap="none" dirty="0"/>
              <a:t>:</a:t>
            </a:r>
          </a:p>
          <a:p>
            <a:pPr marL="457200" indent="-457200">
              <a:buFont typeface="Arial" panose="020B0604020202020204" pitchFamily="34" charset="0"/>
              <a:buChar char="•"/>
            </a:pPr>
            <a:r>
              <a:rPr lang="it-IT" sz="2600" cap="none" dirty="0" err="1"/>
              <a:t>Implantation</a:t>
            </a:r>
            <a:r>
              <a:rPr lang="it-IT" sz="2600" cap="none" dirty="0"/>
              <a:t> </a:t>
            </a:r>
            <a:r>
              <a:rPr lang="it-IT" sz="2600" cap="none" dirty="0" err="1"/>
              <a:t>costs</a:t>
            </a:r>
            <a:endParaRPr lang="it-IT" sz="2600" cap="none" dirty="0"/>
          </a:p>
          <a:p>
            <a:pPr marL="457200" indent="-457200">
              <a:buFont typeface="Arial" panose="020B0604020202020204" pitchFamily="34" charset="0"/>
              <a:buChar char="•"/>
            </a:pPr>
            <a:r>
              <a:rPr lang="it-IT" sz="2600" cap="none" dirty="0" err="1"/>
              <a:t>Eradication</a:t>
            </a:r>
            <a:endParaRPr lang="it-IT" sz="2600" cap="none" dirty="0"/>
          </a:p>
          <a:p>
            <a:endParaRPr lang="it-IT" sz="2400" cap="none" dirty="0"/>
          </a:p>
          <a:p>
            <a:pPr algn="just"/>
            <a:r>
              <a:rPr lang="it-IT" sz="1200" cap="none" dirty="0"/>
              <a:t>Nassi o di Nasso N., </a:t>
            </a:r>
            <a:r>
              <a:rPr lang="it-IT" sz="1200" cap="none" dirty="0" err="1"/>
              <a:t>Roncucci</a:t>
            </a:r>
            <a:r>
              <a:rPr lang="it-IT" sz="1200" cap="none" dirty="0"/>
              <a:t> R., Bonari E. (2013) - </a:t>
            </a:r>
            <a:r>
              <a:rPr lang="en-US" sz="1200" i="1" cap="none" dirty="0"/>
              <a:t>Seasonal Dynamics of </a:t>
            </a:r>
            <a:r>
              <a:rPr lang="en-US" sz="1200" i="1" cap="none" dirty="0" err="1"/>
              <a:t>boveground</a:t>
            </a:r>
            <a:r>
              <a:rPr lang="en-US" sz="1200" i="1" cap="none" dirty="0"/>
              <a:t> and Belowground Biomass and Nutrient Accumulation and Remobilization in Giant Reed (</a:t>
            </a:r>
            <a:r>
              <a:rPr lang="en-US" sz="1200" i="1" cap="none" dirty="0" err="1"/>
              <a:t>Arundo</a:t>
            </a:r>
            <a:r>
              <a:rPr lang="en-US" sz="1200" i="1" cap="none" dirty="0"/>
              <a:t> </a:t>
            </a:r>
            <a:r>
              <a:rPr lang="en-US" sz="1200" i="1" cap="none" dirty="0" err="1"/>
              <a:t>donax</a:t>
            </a:r>
            <a:r>
              <a:rPr lang="en-US" sz="1200" i="1" cap="none" dirty="0"/>
              <a:t> L.): A Three-Year Study on Marginal Land</a:t>
            </a:r>
            <a:r>
              <a:rPr lang="en-US" sz="1200" cap="none" dirty="0"/>
              <a:t>. </a:t>
            </a:r>
            <a:r>
              <a:rPr lang="en-US" sz="1200" cap="none" dirty="0" err="1"/>
              <a:t>BioEnergy</a:t>
            </a:r>
            <a:r>
              <a:rPr lang="en-US" sz="1200" cap="none" dirty="0"/>
              <a:t> Research 6(2):1-12</a:t>
            </a:r>
          </a:p>
        </p:txBody>
      </p:sp>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r>
              <a:rPr lang="it-IT" dirty="0"/>
              <a:t> - </a:t>
            </a:r>
            <a:r>
              <a:rPr lang="it-IT" dirty="0" err="1"/>
              <a:t>Italy</a:t>
            </a:r>
            <a:endParaRPr lang="hu-HU"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556792"/>
            <a:ext cx="7164288" cy="4023024"/>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1772816"/>
            <a:ext cx="7668344" cy="4306070"/>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757" y="1975573"/>
            <a:ext cx="6108171" cy="4581128"/>
          </a:xfrm>
          <a:prstGeom prst="rect">
            <a:avLst/>
          </a:prstGeom>
        </p:spPr>
      </p:pic>
    </p:spTree>
    <p:extLst>
      <p:ext uri="{BB962C8B-B14F-4D97-AF65-F5344CB8AC3E}">
        <p14:creationId xmlns:p14="http://schemas.microsoft.com/office/powerpoint/2010/main" val="2416478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23528" y="3284984"/>
            <a:ext cx="8352928" cy="1362075"/>
          </a:xfrm>
        </p:spPr>
        <p:txBody>
          <a:bodyPr>
            <a:normAutofit fontScale="90000"/>
          </a:bodyPr>
          <a:lstStyle/>
          <a:p>
            <a:pPr lvl="0"/>
            <a:r>
              <a:rPr lang="en-GB" b="1" dirty="0"/>
              <a:t>GIS data collection and land suitability modelling </a:t>
            </a:r>
            <a:br>
              <a:rPr lang="en-GB" b="1" dirty="0"/>
            </a:br>
            <a:r>
              <a:rPr lang="en-GB" i="1" cap="none" dirty="0"/>
              <a:t>Where?</a:t>
            </a:r>
            <a:endParaRPr lang="it-IT" b="1" cap="none" dirty="0"/>
          </a:p>
        </p:txBody>
      </p:sp>
      <p:sp>
        <p:nvSpPr>
          <p:cNvPr id="5" name="Szöveg helye 4"/>
          <p:cNvSpPr>
            <a:spLocks noGrp="1"/>
          </p:cNvSpPr>
          <p:nvPr>
            <p:ph type="body" idx="1"/>
          </p:nvPr>
        </p:nvSpPr>
        <p:spPr>
          <a:xfrm>
            <a:off x="323528" y="2132856"/>
            <a:ext cx="8352928" cy="1140147"/>
          </a:xfrm>
        </p:spPr>
        <p:txBody>
          <a:bodyPr/>
          <a:lstStyle/>
          <a:p>
            <a:r>
              <a:rPr lang="it-IT" dirty="0" err="1"/>
              <a:t>Agronomic</a:t>
            </a:r>
            <a:r>
              <a:rPr lang="it-IT" dirty="0"/>
              <a:t> </a:t>
            </a:r>
            <a:r>
              <a:rPr lang="it-IT" dirty="0" err="1"/>
              <a:t>Feasibility</a:t>
            </a:r>
            <a:r>
              <a:rPr lang="it-IT" dirty="0"/>
              <a:t> - </a:t>
            </a:r>
            <a:r>
              <a:rPr lang="it-IT" dirty="0" err="1"/>
              <a:t>Italy</a:t>
            </a:r>
            <a:endParaRPr lang="hu-HU" dirty="0"/>
          </a:p>
        </p:txBody>
      </p:sp>
    </p:spTree>
    <p:extLst>
      <p:ext uri="{BB962C8B-B14F-4D97-AF65-F5344CB8AC3E}">
        <p14:creationId xmlns:p14="http://schemas.microsoft.com/office/powerpoint/2010/main" val="318302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51520" y="1556792"/>
            <a:ext cx="8352928" cy="3960440"/>
          </a:xfrm>
        </p:spPr>
        <p:txBody>
          <a:bodyPr>
            <a:noAutofit/>
          </a:bodyPr>
          <a:lstStyle/>
          <a:p>
            <a:r>
              <a:rPr lang="en-US" sz="2400" cap="none" dirty="0"/>
              <a:t/>
            </a:r>
            <a:br>
              <a:rPr lang="en-US" sz="2400" cap="none" dirty="0"/>
            </a:br>
            <a:r>
              <a:rPr lang="en-US" sz="2400" b="1" cap="none" dirty="0"/>
              <a:t>GIS-based</a:t>
            </a:r>
            <a:r>
              <a:rPr lang="en-US" sz="2400" cap="none" dirty="0"/>
              <a:t> evaluation on marginal and contaminated </a:t>
            </a:r>
            <a:br>
              <a:rPr lang="en-US" sz="2400" cap="none" dirty="0"/>
            </a:br>
            <a:r>
              <a:rPr lang="en-US" sz="2400" cap="none" dirty="0"/>
              <a:t>land potentially suitable for biomass production </a:t>
            </a:r>
            <a:br>
              <a:rPr lang="en-US" sz="2400" cap="none" dirty="0"/>
            </a:br>
            <a:r>
              <a:rPr lang="en-US" sz="2400" cap="none" dirty="0"/>
              <a:t>within existing land use patterns</a:t>
            </a:r>
            <a:br>
              <a:rPr lang="en-US" sz="2400" cap="none" dirty="0"/>
            </a:br>
            <a:r>
              <a:rPr lang="en-US" sz="2400" cap="none" dirty="0"/>
              <a:t/>
            </a:r>
            <a:br>
              <a:rPr lang="en-US" sz="2400" cap="none" dirty="0"/>
            </a:br>
            <a:r>
              <a:rPr lang="en-US" sz="2400" cap="none" dirty="0"/>
              <a:t>The land suitability modelling follows a </a:t>
            </a:r>
            <a:r>
              <a:rPr lang="en-US" sz="2400" b="1" cap="none" dirty="0" err="1"/>
              <a:t>multicriteria</a:t>
            </a:r>
            <a:r>
              <a:rPr lang="en-US" sz="2400" b="1" cap="none" dirty="0"/>
              <a:t> </a:t>
            </a:r>
            <a:br>
              <a:rPr lang="en-US" sz="2400" b="1" cap="none" dirty="0"/>
            </a:br>
            <a:r>
              <a:rPr lang="en-US" sz="2400" b="1" cap="none" dirty="0"/>
              <a:t>decision-making approach </a:t>
            </a:r>
            <a:r>
              <a:rPr lang="en-US" sz="2400" cap="none" dirty="0"/>
              <a:t>by considering diagnostic criteria </a:t>
            </a:r>
            <a:br>
              <a:rPr lang="en-US" sz="2400" cap="none" dirty="0"/>
            </a:br>
            <a:r>
              <a:rPr lang="en-US" sz="2400" cap="none" dirty="0"/>
              <a:t>based on the literature reviewed and results of field trials</a:t>
            </a:r>
            <a:br>
              <a:rPr lang="en-US" sz="2400" cap="none" dirty="0"/>
            </a:br>
            <a:endParaRPr lang="it-IT" sz="2400" cap="none" dirty="0"/>
          </a:p>
        </p:txBody>
      </p:sp>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r>
              <a:rPr lang="it-IT" dirty="0"/>
              <a:t> - </a:t>
            </a:r>
            <a:r>
              <a:rPr lang="it-IT" dirty="0" err="1"/>
              <a:t>Italy</a:t>
            </a:r>
            <a:endParaRPr lang="hu-HU" dirty="0"/>
          </a:p>
        </p:txBody>
      </p:sp>
      <p:sp>
        <p:nvSpPr>
          <p:cNvPr id="6" name="Cím 3"/>
          <p:cNvSpPr txBox="1">
            <a:spLocks/>
          </p:cNvSpPr>
          <p:nvPr/>
        </p:nvSpPr>
        <p:spPr>
          <a:xfrm>
            <a:off x="251520" y="836712"/>
            <a:ext cx="8352928" cy="396044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Where</a:t>
            </a:r>
            <a:r>
              <a:rPr lang="it-IT" sz="3200" b="1" cap="none" dirty="0"/>
              <a:t>? </a:t>
            </a:r>
            <a:r>
              <a:rPr lang="it-IT" sz="3200" b="1" i="1" cap="none" dirty="0"/>
              <a:t>GIS-</a:t>
            </a:r>
            <a:r>
              <a:rPr lang="it-IT" sz="3200" b="1" i="1" cap="none" dirty="0" err="1"/>
              <a:t>based</a:t>
            </a:r>
            <a:r>
              <a:rPr lang="it-IT" sz="3200" b="1" i="1" cap="none" dirty="0"/>
              <a:t> </a:t>
            </a:r>
            <a:r>
              <a:rPr lang="it-IT" sz="3200" b="1" i="1" cap="none" dirty="0" err="1"/>
              <a:t>evaluation</a:t>
            </a:r>
            <a:endParaRPr lang="it-IT" sz="3200" b="1" i="1" cap="none" dirty="0"/>
          </a:p>
        </p:txBody>
      </p:sp>
    </p:spTree>
    <p:extLst>
      <p:ext uri="{BB962C8B-B14F-4D97-AF65-F5344CB8AC3E}">
        <p14:creationId xmlns:p14="http://schemas.microsoft.com/office/powerpoint/2010/main" val="89421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51520" y="1556792"/>
            <a:ext cx="8352928" cy="3960440"/>
          </a:xfrm>
        </p:spPr>
        <p:txBody>
          <a:bodyPr>
            <a:noAutofit/>
          </a:bodyPr>
          <a:lstStyle/>
          <a:p>
            <a:r>
              <a:rPr lang="en-US" sz="2400" cap="none" dirty="0"/>
              <a:t/>
            </a:r>
            <a:br>
              <a:rPr lang="en-US" sz="2400" cap="none" dirty="0"/>
            </a:br>
            <a:r>
              <a:rPr lang="en-US" sz="2400" cap="none" dirty="0"/>
              <a:t/>
            </a:r>
            <a:br>
              <a:rPr lang="en-US" sz="2400" cap="none" dirty="0"/>
            </a:br>
            <a:r>
              <a:rPr lang="en-US" sz="2400" cap="none" dirty="0"/>
              <a:t>In view of environmental sustainability, in this study we </a:t>
            </a:r>
            <a:br>
              <a:rPr lang="en-US" sz="2400" cap="none" dirty="0"/>
            </a:br>
            <a:r>
              <a:rPr lang="en-US" sz="2400" cap="none" dirty="0"/>
              <a:t>applied </a:t>
            </a:r>
            <a:r>
              <a:rPr lang="en-US" sz="2400" b="1" cap="none" dirty="0"/>
              <a:t>very restrictive and precautionary constraints</a:t>
            </a:r>
            <a:r>
              <a:rPr lang="en-US" sz="2400" cap="none" dirty="0"/>
              <a:t> in</a:t>
            </a:r>
            <a:br>
              <a:rPr lang="en-US" sz="2400" cap="none" dirty="0"/>
            </a:br>
            <a:r>
              <a:rPr lang="en-US" sz="2400" cap="none" dirty="0"/>
              <a:t>terms of environmental factors </a:t>
            </a:r>
            <a:br>
              <a:rPr lang="en-US" sz="2400" cap="none" dirty="0"/>
            </a:br>
            <a:r>
              <a:rPr lang="en-US" sz="2400" cap="none" dirty="0"/>
              <a:t>(i.e. soil, water, flora and fauna, biodiversity and landscape)</a:t>
            </a:r>
            <a:br>
              <a:rPr lang="en-US" sz="2400" cap="none" dirty="0"/>
            </a:br>
            <a:endParaRPr lang="it-IT" sz="2400" cap="none" dirty="0"/>
          </a:p>
        </p:txBody>
      </p:sp>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r>
              <a:rPr lang="it-IT" dirty="0"/>
              <a:t> - </a:t>
            </a:r>
            <a:r>
              <a:rPr lang="it-IT" dirty="0" err="1"/>
              <a:t>Italy</a:t>
            </a:r>
            <a:endParaRPr lang="hu-HU" dirty="0"/>
          </a:p>
        </p:txBody>
      </p:sp>
      <p:sp>
        <p:nvSpPr>
          <p:cNvPr id="6" name="Cím 3"/>
          <p:cNvSpPr txBox="1">
            <a:spLocks/>
          </p:cNvSpPr>
          <p:nvPr/>
        </p:nvSpPr>
        <p:spPr>
          <a:xfrm>
            <a:off x="251520" y="836712"/>
            <a:ext cx="8352928" cy="396044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Where</a:t>
            </a:r>
            <a:r>
              <a:rPr lang="it-IT" sz="3200" b="1" cap="none" dirty="0"/>
              <a:t>? </a:t>
            </a:r>
            <a:r>
              <a:rPr lang="it-IT" sz="3200" b="1" i="1" cap="none" dirty="0"/>
              <a:t>GIS-</a:t>
            </a:r>
            <a:r>
              <a:rPr lang="it-IT" sz="3200" b="1" i="1" cap="none" dirty="0" err="1"/>
              <a:t>based</a:t>
            </a:r>
            <a:r>
              <a:rPr lang="it-IT" sz="3200" b="1" i="1" cap="none" dirty="0"/>
              <a:t> </a:t>
            </a:r>
            <a:r>
              <a:rPr lang="it-IT" sz="3200" b="1" i="1" cap="none" dirty="0" err="1"/>
              <a:t>evaluation</a:t>
            </a:r>
            <a:endParaRPr lang="it-IT" sz="3200" b="1" i="1" cap="none" dirty="0"/>
          </a:p>
        </p:txBody>
      </p:sp>
    </p:spTree>
    <p:extLst>
      <p:ext uri="{BB962C8B-B14F-4D97-AF65-F5344CB8AC3E}">
        <p14:creationId xmlns:p14="http://schemas.microsoft.com/office/powerpoint/2010/main" val="304433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r>
              <a:rPr lang="it-IT" dirty="0"/>
              <a:t> - </a:t>
            </a:r>
            <a:r>
              <a:rPr lang="it-IT" dirty="0" err="1"/>
              <a:t>Italy</a:t>
            </a:r>
            <a:endParaRPr lang="hu-HU" dirty="0"/>
          </a:p>
        </p:txBody>
      </p:sp>
      <p:sp>
        <p:nvSpPr>
          <p:cNvPr id="6" name="Cím 3"/>
          <p:cNvSpPr txBox="1">
            <a:spLocks/>
          </p:cNvSpPr>
          <p:nvPr/>
        </p:nvSpPr>
        <p:spPr>
          <a:xfrm>
            <a:off x="251520" y="836712"/>
            <a:ext cx="8352928" cy="396044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Where</a:t>
            </a:r>
            <a:r>
              <a:rPr lang="it-IT" sz="3200" b="1" cap="none" dirty="0"/>
              <a:t>? </a:t>
            </a:r>
            <a:r>
              <a:rPr lang="it-IT" sz="3200" b="1" i="1" cap="none" dirty="0"/>
              <a:t>GIS-</a:t>
            </a:r>
            <a:r>
              <a:rPr lang="it-IT" sz="3200" b="1" i="1" cap="none" dirty="0" err="1"/>
              <a:t>based</a:t>
            </a:r>
            <a:r>
              <a:rPr lang="it-IT" sz="3200" b="1" i="1" cap="none" dirty="0"/>
              <a:t> </a:t>
            </a:r>
            <a:r>
              <a:rPr lang="it-IT" sz="3200" b="1" i="1" cap="none" dirty="0" err="1"/>
              <a:t>evaluation</a:t>
            </a:r>
            <a:endParaRPr lang="it-IT" sz="3200" b="1" i="1" cap="none"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16819"/>
            <a:ext cx="6798614" cy="4320000"/>
          </a:xfrm>
          <a:prstGeom prst="rect">
            <a:avLst/>
          </a:prstGeom>
        </p:spPr>
      </p:pic>
    </p:spTree>
    <p:extLst>
      <p:ext uri="{BB962C8B-B14F-4D97-AF65-F5344CB8AC3E}">
        <p14:creationId xmlns:p14="http://schemas.microsoft.com/office/powerpoint/2010/main" val="160757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476672"/>
            <a:ext cx="8352928" cy="1362075"/>
          </a:xfrm>
        </p:spPr>
        <p:txBody>
          <a:bodyPr>
            <a:normAutofit/>
          </a:bodyPr>
          <a:lstStyle/>
          <a:p>
            <a:r>
              <a:rPr lang="it-IT" dirty="0" err="1"/>
              <a:t>OUTLINE</a:t>
            </a:r>
            <a:endParaRPr lang="hu-HU" dirty="0"/>
          </a:p>
        </p:txBody>
      </p:sp>
      <p:sp>
        <p:nvSpPr>
          <p:cNvPr id="3" name="Tartalom helye 2"/>
          <p:cNvSpPr>
            <a:spLocks noGrp="1"/>
          </p:cNvSpPr>
          <p:nvPr>
            <p:ph type="body" idx="1"/>
          </p:nvPr>
        </p:nvSpPr>
        <p:spPr>
          <a:xfrm>
            <a:off x="323528" y="3717032"/>
            <a:ext cx="8352928" cy="1140147"/>
          </a:xfrm>
        </p:spPr>
        <p:txBody>
          <a:bodyPr>
            <a:normAutofit fontScale="25000" lnSpcReduction="20000"/>
          </a:bodyPr>
          <a:lstStyle/>
          <a:p>
            <a:pPr algn="just"/>
            <a:endParaRPr lang="it-IT" sz="12800" b="1" dirty="0">
              <a:latin typeface="Calibri Light" panose="020F0302020204030204" pitchFamily="34" charset="0"/>
              <a:cs typeface="Calibri Light" panose="020F0302020204030204" pitchFamily="34" charset="0"/>
            </a:endParaRPr>
          </a:p>
          <a:p>
            <a:pPr marL="342900" indent="-342900" algn="just">
              <a:buFont typeface="Wingdings" panose="05000000000000000000" pitchFamily="2" charset="2"/>
              <a:buChar char="ü"/>
            </a:pPr>
            <a:r>
              <a:rPr lang="it-IT" sz="12800" b="1" dirty="0">
                <a:latin typeface="Calibri Light" panose="020F0302020204030204" pitchFamily="34" charset="0"/>
                <a:cs typeface="Calibri Light" panose="020F0302020204030204" pitchFamily="34" charset="0"/>
              </a:rPr>
              <a:t>Location of the </a:t>
            </a:r>
            <a:r>
              <a:rPr lang="it-IT" sz="12800" b="1" dirty="0" err="1">
                <a:latin typeface="Calibri Light" panose="020F0302020204030204" pitchFamily="34" charset="0"/>
                <a:cs typeface="Calibri Light" panose="020F0302020204030204" pitchFamily="34" charset="0"/>
              </a:rPr>
              <a:t>Italian</a:t>
            </a:r>
            <a:r>
              <a:rPr lang="it-IT" sz="12800" b="1" dirty="0">
                <a:latin typeface="Calibri Light" panose="020F0302020204030204" pitchFamily="34" charset="0"/>
                <a:cs typeface="Calibri Light" panose="020F0302020204030204" pitchFamily="34" charset="0"/>
              </a:rPr>
              <a:t> case </a:t>
            </a:r>
            <a:r>
              <a:rPr lang="it-IT" sz="12800" b="1" dirty="0" err="1">
                <a:latin typeface="Calibri Light" panose="020F0302020204030204" pitchFamily="34" charset="0"/>
                <a:cs typeface="Calibri Light" panose="020F0302020204030204" pitchFamily="34" charset="0"/>
              </a:rPr>
              <a:t>study</a:t>
            </a:r>
            <a:endParaRPr lang="it-IT" sz="12800" b="1" dirty="0">
              <a:latin typeface="Calibri Light" panose="020F0302020204030204" pitchFamily="34" charset="0"/>
              <a:cs typeface="Calibri Light" panose="020F0302020204030204" pitchFamily="34" charset="0"/>
            </a:endParaRPr>
          </a:p>
          <a:p>
            <a:pPr marL="342900" indent="-342900" algn="just">
              <a:buFont typeface="Wingdings" panose="05000000000000000000" pitchFamily="2" charset="2"/>
              <a:buChar char="ü"/>
            </a:pPr>
            <a:r>
              <a:rPr lang="it-IT" sz="12800" b="1" dirty="0" err="1">
                <a:latin typeface="Calibri Light" panose="020F0302020204030204" pitchFamily="34" charset="0"/>
                <a:cs typeface="Calibri Light" panose="020F0302020204030204" pitchFamily="34" charset="0"/>
              </a:rPr>
              <a:t>Agronomic</a:t>
            </a:r>
            <a:r>
              <a:rPr lang="it-IT" sz="12800" b="1" dirty="0">
                <a:latin typeface="Calibri Light" panose="020F0302020204030204" pitchFamily="34" charset="0"/>
                <a:cs typeface="Calibri Light" panose="020F0302020204030204" pitchFamily="34" charset="0"/>
              </a:rPr>
              <a:t> </a:t>
            </a:r>
            <a:r>
              <a:rPr lang="it-IT" sz="12800" b="1" dirty="0" err="1">
                <a:latin typeface="Calibri Light" panose="020F0302020204030204" pitchFamily="34" charset="0"/>
                <a:cs typeface="Calibri Light" panose="020F0302020204030204" pitchFamily="34" charset="0"/>
              </a:rPr>
              <a:t>feasibility</a:t>
            </a:r>
            <a:r>
              <a:rPr lang="it-IT" sz="12800" b="1" dirty="0">
                <a:latin typeface="Calibri Light" panose="020F0302020204030204" pitchFamily="34" charset="0"/>
                <a:cs typeface="Calibri Light" panose="020F0302020204030204" pitchFamily="34" charset="0"/>
              </a:rPr>
              <a:t> of bioenergy </a:t>
            </a:r>
            <a:r>
              <a:rPr lang="it-IT" sz="12800" b="1" dirty="0" err="1">
                <a:latin typeface="Calibri Light" panose="020F0302020204030204" pitchFamily="34" charset="0"/>
                <a:cs typeface="Calibri Light" panose="020F0302020204030204" pitchFamily="34" charset="0"/>
              </a:rPr>
              <a:t>crops</a:t>
            </a:r>
            <a:endParaRPr lang="it-IT" sz="12800" b="1" dirty="0">
              <a:latin typeface="Calibri Light" panose="020F0302020204030204" pitchFamily="34" charset="0"/>
              <a:cs typeface="Calibri Light" panose="020F0302020204030204" pitchFamily="34" charset="0"/>
            </a:endParaRPr>
          </a:p>
          <a:p>
            <a:pPr marL="342900" indent="-342900" algn="just">
              <a:buFont typeface="Wingdings" panose="05000000000000000000" pitchFamily="2" charset="2"/>
              <a:buChar char="ü"/>
            </a:pPr>
            <a:r>
              <a:rPr lang="it-IT" sz="12800" b="1" dirty="0">
                <a:latin typeface="Calibri Light" panose="020F0302020204030204" pitchFamily="34" charset="0"/>
                <a:cs typeface="Calibri Light" panose="020F0302020204030204" pitchFamily="34" charset="0"/>
              </a:rPr>
              <a:t>GIS-</a:t>
            </a:r>
            <a:r>
              <a:rPr lang="it-IT" sz="12800" b="1" dirty="0" err="1">
                <a:latin typeface="Calibri Light" panose="020F0302020204030204" pitchFamily="34" charset="0"/>
                <a:cs typeface="Calibri Light" panose="020F0302020204030204" pitchFamily="34" charset="0"/>
              </a:rPr>
              <a:t>based</a:t>
            </a:r>
            <a:r>
              <a:rPr lang="it-IT" sz="12800" b="1" dirty="0">
                <a:latin typeface="Calibri Light" panose="020F0302020204030204" pitchFamily="34" charset="0"/>
                <a:cs typeface="Calibri Light" panose="020F0302020204030204" pitchFamily="34" charset="0"/>
              </a:rPr>
              <a:t> </a:t>
            </a:r>
            <a:r>
              <a:rPr lang="it-IT" sz="12800" b="1" dirty="0" err="1">
                <a:latin typeface="Calibri Light" panose="020F0302020204030204" pitchFamily="34" charset="0"/>
                <a:cs typeface="Calibri Light" panose="020F0302020204030204" pitchFamily="34" charset="0"/>
              </a:rPr>
              <a:t>evaluation</a:t>
            </a:r>
            <a:r>
              <a:rPr lang="it-IT" sz="12800" b="1" dirty="0">
                <a:latin typeface="Calibri Light" panose="020F0302020204030204" pitchFamily="34" charset="0"/>
                <a:cs typeface="Calibri Light" panose="020F0302020204030204" pitchFamily="34" charset="0"/>
              </a:rPr>
              <a:t> of </a:t>
            </a:r>
            <a:r>
              <a:rPr lang="it-IT" sz="12800" b="1" dirty="0" err="1">
                <a:latin typeface="Calibri Light" panose="020F0302020204030204" pitchFamily="34" charset="0"/>
                <a:cs typeface="Calibri Light" panose="020F0302020204030204" pitchFamily="34" charset="0"/>
              </a:rPr>
              <a:t>suitable</a:t>
            </a:r>
            <a:r>
              <a:rPr lang="it-IT" sz="12800" dirty="0">
                <a:latin typeface="Calibri Light" panose="020F0302020204030204" pitchFamily="34" charset="0"/>
                <a:cs typeface="Calibri Light" panose="020F0302020204030204" pitchFamily="34" charset="0"/>
              </a:rPr>
              <a:t> </a:t>
            </a:r>
            <a:r>
              <a:rPr lang="it-IT" sz="12800" b="1" dirty="0" err="1">
                <a:latin typeface="Calibri Light" panose="020F0302020204030204" pitchFamily="34" charset="0"/>
                <a:cs typeface="Calibri Light" panose="020F0302020204030204" pitchFamily="34" charset="0"/>
              </a:rPr>
              <a:t>lands</a:t>
            </a:r>
            <a:endParaRPr lang="it-IT" sz="12800" b="1" dirty="0">
              <a:latin typeface="Calibri Light" panose="020F0302020204030204" pitchFamily="34" charset="0"/>
              <a:cs typeface="Calibri Light" panose="020F0302020204030204" pitchFamily="34" charset="0"/>
            </a:endParaRPr>
          </a:p>
          <a:p>
            <a:pPr marL="342900" indent="-342900" algn="just">
              <a:buFont typeface="Wingdings" panose="05000000000000000000" pitchFamily="2" charset="2"/>
              <a:buChar char="ü"/>
            </a:pPr>
            <a:r>
              <a:rPr lang="it-IT" sz="12800" dirty="0">
                <a:latin typeface="Calibri Light" panose="020F0302020204030204" pitchFamily="34" charset="0"/>
                <a:cs typeface="Calibri Light" panose="020F0302020204030204" pitchFamily="34" charset="0"/>
              </a:rPr>
              <a:t>Techno-</a:t>
            </a:r>
            <a:r>
              <a:rPr lang="it-IT" sz="12800" dirty="0" err="1">
                <a:latin typeface="Calibri Light" panose="020F0302020204030204" pitchFamily="34" charset="0"/>
                <a:cs typeface="Calibri Light" panose="020F0302020204030204" pitchFamily="34" charset="0"/>
              </a:rPr>
              <a:t>economic</a:t>
            </a:r>
            <a:r>
              <a:rPr lang="it-IT" sz="12800" dirty="0">
                <a:latin typeface="Calibri Light" panose="020F0302020204030204" pitchFamily="34" charset="0"/>
                <a:cs typeface="Calibri Light" panose="020F0302020204030204" pitchFamily="34" charset="0"/>
              </a:rPr>
              <a:t> </a:t>
            </a:r>
            <a:r>
              <a:rPr lang="it-IT" sz="12800" dirty="0" err="1">
                <a:latin typeface="Calibri Light" panose="020F0302020204030204" pitchFamily="34" charset="0"/>
                <a:cs typeface="Calibri Light" panose="020F0302020204030204" pitchFamily="34" charset="0"/>
              </a:rPr>
              <a:t>feasibility</a:t>
            </a:r>
            <a:endParaRPr lang="it-IT" sz="12800" b="1" dirty="0">
              <a:latin typeface="Calibri Light" panose="020F0302020204030204" pitchFamily="34" charset="0"/>
              <a:cs typeface="Calibri Light" panose="020F0302020204030204" pitchFamily="34" charset="0"/>
            </a:endParaRPr>
          </a:p>
          <a:p>
            <a:pPr marL="342900" indent="-342900" algn="just">
              <a:buFont typeface="Wingdings" panose="05000000000000000000" pitchFamily="2" charset="2"/>
              <a:buChar char="ü"/>
            </a:pPr>
            <a:r>
              <a:rPr lang="it-IT" sz="12800" b="1" dirty="0" err="1">
                <a:latin typeface="Calibri Light" panose="020F0302020204030204" pitchFamily="34" charset="0"/>
                <a:cs typeface="Calibri Light" panose="020F0302020204030204" pitchFamily="34" charset="0"/>
              </a:rPr>
              <a:t>Results</a:t>
            </a:r>
            <a:r>
              <a:rPr lang="it-IT" sz="12800" b="1" dirty="0">
                <a:latin typeface="Calibri Light" panose="020F0302020204030204" pitchFamily="34" charset="0"/>
                <a:cs typeface="Calibri Light" panose="020F0302020204030204" pitchFamily="34" charset="0"/>
              </a:rPr>
              <a:t> and </a:t>
            </a:r>
            <a:r>
              <a:rPr lang="it-IT" sz="12800" b="1" dirty="0" err="1">
                <a:latin typeface="Calibri Light" panose="020F0302020204030204" pitchFamily="34" charset="0"/>
                <a:cs typeface="Calibri Light" panose="020F0302020204030204" pitchFamily="34" charset="0"/>
              </a:rPr>
              <a:t>conclusions</a:t>
            </a:r>
            <a:endParaRPr lang="it-IT" sz="12800" b="1" dirty="0">
              <a:latin typeface="Calibri Light" panose="020F0302020204030204" pitchFamily="34" charset="0"/>
              <a:cs typeface="Calibri Light" panose="020F0302020204030204" pitchFamily="34" charset="0"/>
            </a:endParaRPr>
          </a:p>
          <a:p>
            <a:pPr marL="342900" indent="-342900" algn="just">
              <a:buFont typeface="Wingdings" panose="05000000000000000000" pitchFamily="2" charset="2"/>
              <a:buChar char="ü"/>
            </a:pPr>
            <a:endParaRPr lang="it-IT" sz="2000" b="1" dirty="0"/>
          </a:p>
          <a:p>
            <a:pPr marL="342900" indent="-342900" algn="just">
              <a:buFont typeface="Wingdings" panose="05000000000000000000" pitchFamily="2" charset="2"/>
              <a:buChar char="ü"/>
            </a:pPr>
            <a:endParaRPr lang="it-IT" sz="2000" b="1" dirty="0"/>
          </a:p>
          <a:p>
            <a:pPr marL="342900" indent="-342900" algn="just">
              <a:buFont typeface="Wingdings" panose="05000000000000000000" pitchFamily="2" charset="2"/>
              <a:buChar char="ü"/>
            </a:pPr>
            <a:endParaRPr lang="it-IT" sz="2000" b="1" dirty="0"/>
          </a:p>
          <a:p>
            <a:pPr marL="342900" indent="-342900" algn="just">
              <a:buFont typeface="Wingdings" panose="05000000000000000000" pitchFamily="2" charset="2"/>
              <a:buChar char="§"/>
            </a:pPr>
            <a:endParaRPr lang="hu-HU" b="1" dirty="0"/>
          </a:p>
        </p:txBody>
      </p:sp>
    </p:spTree>
    <p:extLst>
      <p:ext uri="{BB962C8B-B14F-4D97-AF65-F5344CB8AC3E}">
        <p14:creationId xmlns:p14="http://schemas.microsoft.com/office/powerpoint/2010/main" val="2284300225"/>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CA" dirty="0"/>
              <a:t>Data sources and constraints</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3612442708"/>
              </p:ext>
            </p:extLst>
          </p:nvPr>
        </p:nvGraphicFramePr>
        <p:xfrm>
          <a:off x="467544" y="1196752"/>
          <a:ext cx="8229600" cy="4988560"/>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it-IT" dirty="0"/>
                        <a:t>INPUT DATA</a:t>
                      </a:r>
                      <a:endParaRPr lang="hu-HU" dirty="0"/>
                    </a:p>
                  </a:txBody>
                  <a:tcPr/>
                </a:tc>
                <a:tc>
                  <a:txBody>
                    <a:bodyPr/>
                    <a:lstStyle/>
                    <a:p>
                      <a:r>
                        <a:rPr lang="it-IT" dirty="0" err="1"/>
                        <a:t>RESOLUTION</a:t>
                      </a:r>
                      <a:endParaRPr lang="hu-HU" dirty="0"/>
                    </a:p>
                  </a:txBody>
                  <a:tcPr/>
                </a:tc>
                <a:tc>
                  <a:txBody>
                    <a:bodyPr/>
                    <a:lstStyle/>
                    <a:p>
                      <a:r>
                        <a:rPr lang="it-IT" dirty="0" err="1"/>
                        <a:t>CONSTRAINTS</a:t>
                      </a:r>
                      <a:endParaRPr lang="hu-HU" dirty="0"/>
                    </a:p>
                  </a:txBody>
                  <a:tcPr/>
                </a:tc>
                <a:tc>
                  <a:txBody>
                    <a:bodyPr/>
                    <a:lstStyle/>
                    <a:p>
                      <a:r>
                        <a:rPr lang="it-IT" dirty="0"/>
                        <a:t>DATA SOURCE</a:t>
                      </a:r>
                      <a:endParaRPr lang="hu-HU" dirty="0"/>
                    </a:p>
                  </a:txBody>
                  <a:tcPr/>
                </a:tc>
                <a:extLst>
                  <a:ext uri="{0D108BD9-81ED-4DB2-BD59-A6C34878D82A}">
                    <a16:rowId xmlns:a16="http://schemas.microsoft.com/office/drawing/2014/main" val="10000"/>
                  </a:ext>
                </a:extLst>
              </a:tr>
              <a:tr h="370840">
                <a:tc>
                  <a:txBody>
                    <a:bodyPr/>
                    <a:lstStyle/>
                    <a:p>
                      <a:pPr marL="0" algn="l" defTabSz="914400" rtl="0" eaLnBrk="1" latinLnBrk="0" hangingPunct="1">
                        <a:lnSpc>
                          <a:spcPts val="1700"/>
                        </a:lnSpc>
                        <a:spcAft>
                          <a:spcPts val="0"/>
                        </a:spcAft>
                      </a:pPr>
                      <a:r>
                        <a:rPr lang="it-IT" sz="1800" kern="1200" dirty="0">
                          <a:solidFill>
                            <a:schemeClr val="dk1"/>
                          </a:solidFill>
                          <a:latin typeface="+mn-lt"/>
                          <a:ea typeface="+mn-ea"/>
                          <a:cs typeface="+mn-cs"/>
                        </a:rPr>
                        <a:t>  Land use/land cover</a:t>
                      </a:r>
                    </a:p>
                  </a:txBody>
                  <a:tcPr marL="0" marR="0" marT="0" marB="0" anchor="ctr"/>
                </a:tc>
                <a:tc>
                  <a:txBody>
                    <a:bodyPr/>
                    <a:lstStyle/>
                    <a:p>
                      <a:pPr algn="ctr">
                        <a:lnSpc>
                          <a:spcPts val="1700"/>
                        </a:lnSpc>
                        <a:spcAft>
                          <a:spcPts val="0"/>
                        </a:spcAft>
                      </a:pPr>
                      <a:r>
                        <a:rPr lang="en-GB" sz="1800" kern="1200" dirty="0">
                          <a:solidFill>
                            <a:schemeClr val="dk1"/>
                          </a:solidFill>
                          <a:latin typeface="+mn-lt"/>
                          <a:ea typeface="+mn-ea"/>
                          <a:cs typeface="+mn-cs"/>
                        </a:rPr>
                        <a:t>~ 1:10,000</a:t>
                      </a:r>
                      <a:endParaRPr lang="it-IT" sz="1800" kern="1200" dirty="0">
                        <a:solidFill>
                          <a:schemeClr val="dk1"/>
                        </a:solidFill>
                        <a:latin typeface="+mn-lt"/>
                        <a:ea typeface="+mn-ea"/>
                        <a:cs typeface="+mn-cs"/>
                      </a:endParaRPr>
                    </a:p>
                  </a:txBody>
                  <a:tcPr marL="7620" marR="7620" marT="7620" marB="0" anchor="ctr"/>
                </a:tc>
                <a:tc>
                  <a:txBody>
                    <a:bodyPr/>
                    <a:lstStyle/>
                    <a:p>
                      <a:pPr algn="ctr"/>
                      <a:r>
                        <a:rPr lang="en-GB" sz="1800" kern="1200" dirty="0">
                          <a:solidFill>
                            <a:schemeClr val="dk1"/>
                          </a:solidFill>
                          <a:latin typeface="+mn-lt"/>
                          <a:ea typeface="+mn-ea"/>
                          <a:cs typeface="+mn-cs"/>
                        </a:rPr>
                        <a:t>orchards, forestry</a:t>
                      </a:r>
                      <a:endParaRPr lang="hu-HU" dirty="0"/>
                    </a:p>
                  </a:txBody>
                  <a:tcPr/>
                </a:tc>
                <a:tc>
                  <a:txBody>
                    <a:bodyPr/>
                    <a:lstStyle/>
                    <a:p>
                      <a:pPr algn="ctr"/>
                      <a:r>
                        <a:rPr lang="it-IT" dirty="0"/>
                        <a:t>CREA</a:t>
                      </a:r>
                      <a:endParaRPr lang="hu-HU" dirty="0"/>
                    </a:p>
                  </a:txBody>
                  <a:tcPr/>
                </a:tc>
                <a:extLst>
                  <a:ext uri="{0D108BD9-81ED-4DB2-BD59-A6C34878D82A}">
                    <a16:rowId xmlns:a16="http://schemas.microsoft.com/office/drawing/2014/main" val="10001"/>
                  </a:ext>
                </a:extLst>
              </a:tr>
              <a:tr h="370840">
                <a:tc>
                  <a:txBody>
                    <a:bodyPr/>
                    <a:lstStyle/>
                    <a:p>
                      <a:r>
                        <a:rPr lang="it-IT" dirty="0" err="1"/>
                        <a:t>Corine</a:t>
                      </a:r>
                      <a:r>
                        <a:rPr lang="it-IT" dirty="0"/>
                        <a:t> Land Cover</a:t>
                      </a:r>
                      <a:endParaRPr lang="hu-HU" dirty="0"/>
                    </a:p>
                  </a:txBody>
                  <a:tcPr/>
                </a:tc>
                <a:tc>
                  <a:txBody>
                    <a:bodyPr/>
                    <a:lstStyle/>
                    <a:p>
                      <a:pPr algn="ctr">
                        <a:lnSpc>
                          <a:spcPts val="1700"/>
                        </a:lnSpc>
                        <a:spcAft>
                          <a:spcPts val="0"/>
                        </a:spcAft>
                      </a:pPr>
                      <a:r>
                        <a:rPr lang="en-GB" sz="1800" kern="1200" dirty="0">
                          <a:solidFill>
                            <a:schemeClr val="dk1"/>
                          </a:solidFill>
                          <a:latin typeface="+mn-lt"/>
                          <a:ea typeface="+mn-ea"/>
                          <a:cs typeface="+mn-cs"/>
                        </a:rPr>
                        <a:t>1:25,000</a:t>
                      </a:r>
                      <a:endParaRPr lang="it-IT" sz="1800" kern="1200" dirty="0">
                        <a:solidFill>
                          <a:schemeClr val="dk1"/>
                        </a:solidFill>
                        <a:latin typeface="+mn-lt"/>
                        <a:ea typeface="+mn-ea"/>
                        <a:cs typeface="+mn-cs"/>
                      </a:endParaRPr>
                    </a:p>
                  </a:txBody>
                  <a:tcPr marL="7620" marR="7620" marT="7620" marB="0" anchor="ctr"/>
                </a:tc>
                <a:tc>
                  <a:txBody>
                    <a:bodyPr/>
                    <a:lstStyle/>
                    <a:p>
                      <a:pPr algn="ctr"/>
                      <a:r>
                        <a:rPr lang="en-GB" sz="1800" kern="1200" dirty="0">
                          <a:solidFill>
                            <a:schemeClr val="dk1"/>
                          </a:solidFill>
                          <a:latin typeface="+mn-lt"/>
                          <a:ea typeface="+mn-ea"/>
                          <a:cs typeface="+mn-cs"/>
                        </a:rPr>
                        <a:t>orchards, forestry</a:t>
                      </a:r>
                      <a:endParaRPr lang="hu-HU" dirty="0"/>
                    </a:p>
                  </a:txBody>
                  <a:tcPr/>
                </a:tc>
                <a:tc>
                  <a:txBody>
                    <a:bodyPr/>
                    <a:lstStyle/>
                    <a:p>
                      <a:pPr algn="ctr"/>
                      <a:r>
                        <a:rPr lang="it-IT" dirty="0" err="1"/>
                        <a:t>EEA</a:t>
                      </a:r>
                      <a:endParaRPr lang="hu-HU" dirty="0"/>
                    </a:p>
                  </a:txBody>
                  <a:tcPr/>
                </a:tc>
                <a:extLst>
                  <a:ext uri="{0D108BD9-81ED-4DB2-BD59-A6C34878D82A}">
                    <a16:rowId xmlns:a16="http://schemas.microsoft.com/office/drawing/2014/main" val="10002"/>
                  </a:ext>
                </a:extLst>
              </a:tr>
              <a:tr h="370840">
                <a:tc>
                  <a:txBody>
                    <a:bodyPr/>
                    <a:lstStyle/>
                    <a:p>
                      <a:r>
                        <a:rPr lang="it-IT" dirty="0" err="1"/>
                        <a:t>Natural</a:t>
                      </a:r>
                      <a:r>
                        <a:rPr lang="it-IT" dirty="0"/>
                        <a:t> </a:t>
                      </a:r>
                      <a:r>
                        <a:rPr lang="it-IT" dirty="0" err="1"/>
                        <a:t>areas</a:t>
                      </a:r>
                      <a:endParaRPr lang="hu-HU" dirty="0"/>
                    </a:p>
                  </a:txBody>
                  <a:tcPr/>
                </a:tc>
                <a:tc>
                  <a:txBody>
                    <a:bodyPr/>
                    <a:lstStyle/>
                    <a:p>
                      <a:pPr algn="ctr"/>
                      <a:r>
                        <a:rPr lang="en-GB" sz="1800" kern="1200" dirty="0">
                          <a:solidFill>
                            <a:schemeClr val="dk1"/>
                          </a:solidFill>
                          <a:latin typeface="+mn-lt"/>
                          <a:ea typeface="+mn-ea"/>
                          <a:cs typeface="+mn-cs"/>
                        </a:rPr>
                        <a:t>1:10,000</a:t>
                      </a:r>
                      <a:endParaRPr lang="hu-HU" dirty="0"/>
                    </a:p>
                  </a:txBody>
                  <a:tcPr/>
                </a:tc>
                <a:tc>
                  <a:txBody>
                    <a:bodyPr/>
                    <a:lstStyle/>
                    <a:p>
                      <a:pPr algn="ctr"/>
                      <a:r>
                        <a:rPr lang="en-GB" sz="1800" kern="1200" dirty="0">
                          <a:solidFill>
                            <a:schemeClr val="dk1"/>
                          </a:solidFill>
                          <a:latin typeface="+mn-lt"/>
                          <a:ea typeface="+mn-ea"/>
                          <a:cs typeface="+mn-cs"/>
                        </a:rPr>
                        <a:t>whole areas</a:t>
                      </a:r>
                      <a:endParaRPr lang="hu-HU" dirty="0"/>
                    </a:p>
                  </a:txBody>
                  <a:tcPr/>
                </a:tc>
                <a:tc>
                  <a:txBody>
                    <a:bodyPr/>
                    <a:lstStyle/>
                    <a:p>
                      <a:pPr algn="ctr"/>
                      <a:r>
                        <a:rPr lang="it-IT" dirty="0"/>
                        <a:t>RAS</a:t>
                      </a:r>
                      <a:endParaRPr lang="hu-HU" dirty="0"/>
                    </a:p>
                  </a:txBody>
                  <a:tcPr/>
                </a:tc>
                <a:extLst>
                  <a:ext uri="{0D108BD9-81ED-4DB2-BD59-A6C34878D82A}">
                    <a16:rowId xmlns:a16="http://schemas.microsoft.com/office/drawing/2014/main" val="10003"/>
                  </a:ext>
                </a:extLst>
              </a:tr>
              <a:tr h="370840">
                <a:tc>
                  <a:txBody>
                    <a:bodyPr/>
                    <a:lstStyle/>
                    <a:p>
                      <a:r>
                        <a:rPr lang="it-IT" dirty="0" err="1"/>
                        <a:t>Restricted</a:t>
                      </a:r>
                      <a:r>
                        <a:rPr lang="it-IT" dirty="0"/>
                        <a:t> </a:t>
                      </a:r>
                      <a:r>
                        <a:rPr lang="it-IT" dirty="0" err="1"/>
                        <a:t>areas</a:t>
                      </a:r>
                      <a:endParaRPr lang="hu-HU" dirty="0"/>
                    </a:p>
                  </a:txBody>
                  <a:tcPr/>
                </a:tc>
                <a:tc>
                  <a:txBody>
                    <a:bodyPr/>
                    <a:lstStyle/>
                    <a:p>
                      <a:pPr algn="ctr"/>
                      <a:r>
                        <a:rPr lang="en-GB" sz="1800" kern="1200" dirty="0">
                          <a:solidFill>
                            <a:schemeClr val="dk1"/>
                          </a:solidFill>
                          <a:latin typeface="+mn-lt"/>
                          <a:ea typeface="+mn-ea"/>
                          <a:cs typeface="+mn-cs"/>
                        </a:rPr>
                        <a:t>1:10,000</a:t>
                      </a:r>
                      <a:endParaRPr lang="hu-HU" dirty="0"/>
                    </a:p>
                  </a:txBody>
                  <a:tcPr/>
                </a:tc>
                <a:tc>
                  <a:txBody>
                    <a:bodyPr/>
                    <a:lstStyle/>
                    <a:p>
                      <a:pPr algn="ctr"/>
                      <a:r>
                        <a:rPr lang="en-GB" sz="1800" kern="1200" dirty="0">
                          <a:solidFill>
                            <a:schemeClr val="dk1"/>
                          </a:solidFill>
                          <a:latin typeface="+mn-lt"/>
                          <a:ea typeface="+mn-ea"/>
                          <a:cs typeface="+mn-cs"/>
                        </a:rPr>
                        <a:t>whole areas</a:t>
                      </a:r>
                      <a:endParaRPr lang="hu-HU" dirty="0"/>
                    </a:p>
                  </a:txBody>
                  <a:tcPr/>
                </a:tc>
                <a:tc>
                  <a:txBody>
                    <a:bodyPr/>
                    <a:lstStyle/>
                    <a:p>
                      <a:pPr algn="ctr"/>
                      <a:r>
                        <a:rPr lang="it-IT" dirty="0"/>
                        <a:t>RAS</a:t>
                      </a:r>
                      <a:endParaRPr lang="hu-HU" dirty="0"/>
                    </a:p>
                  </a:txBody>
                  <a:tcPr/>
                </a:tc>
                <a:extLst>
                  <a:ext uri="{0D108BD9-81ED-4DB2-BD59-A6C34878D82A}">
                    <a16:rowId xmlns:a16="http://schemas.microsoft.com/office/drawing/2014/main" val="10004"/>
                  </a:ext>
                </a:extLst>
              </a:tr>
              <a:tr h="370840">
                <a:tc>
                  <a:txBody>
                    <a:bodyPr/>
                    <a:lstStyle/>
                    <a:p>
                      <a:r>
                        <a:rPr lang="it-IT" dirty="0" err="1"/>
                        <a:t>Soil</a:t>
                      </a:r>
                      <a:r>
                        <a:rPr lang="it-IT" dirty="0"/>
                        <a:t> data</a:t>
                      </a:r>
                      <a:endParaRPr lang="hu-HU" dirty="0"/>
                    </a:p>
                  </a:txBody>
                  <a:tcPr anchor="ctr"/>
                </a:tc>
                <a:tc>
                  <a:txBody>
                    <a:bodyPr/>
                    <a:lstStyle/>
                    <a:p>
                      <a:pPr algn="ctr"/>
                      <a:r>
                        <a:rPr lang="en-GB" sz="1800" kern="1200" dirty="0">
                          <a:solidFill>
                            <a:schemeClr val="dk1"/>
                          </a:solidFill>
                          <a:latin typeface="+mn-lt"/>
                          <a:ea typeface="+mn-ea"/>
                          <a:cs typeface="+mn-cs"/>
                        </a:rPr>
                        <a:t>1:250,000</a:t>
                      </a:r>
                      <a:endParaRPr lang="hu-HU" dirty="0"/>
                    </a:p>
                  </a:txBody>
                  <a:tcPr anchor="ctr"/>
                </a:tc>
                <a:tc>
                  <a:txBody>
                    <a:bodyPr/>
                    <a:lstStyle/>
                    <a:p>
                      <a:pPr algn="ctr"/>
                      <a:r>
                        <a:rPr lang="en-GB" sz="1800" kern="1200" dirty="0">
                          <a:solidFill>
                            <a:schemeClr val="dk1"/>
                          </a:solidFill>
                          <a:latin typeface="+mn-lt"/>
                          <a:ea typeface="+mn-ea"/>
                          <a:cs typeface="+mn-cs"/>
                        </a:rPr>
                        <a:t>1</a:t>
                      </a:r>
                      <a:r>
                        <a:rPr lang="en-GB" sz="1800" kern="1200" baseline="30000" dirty="0">
                          <a:solidFill>
                            <a:schemeClr val="dk1"/>
                          </a:solidFill>
                          <a:latin typeface="+mn-lt"/>
                          <a:ea typeface="+mn-ea"/>
                          <a:cs typeface="+mn-cs"/>
                        </a:rPr>
                        <a:t>st</a:t>
                      </a:r>
                      <a:r>
                        <a:rPr lang="en-GB" sz="1800" kern="1200" dirty="0">
                          <a:solidFill>
                            <a:schemeClr val="dk1"/>
                          </a:solidFill>
                          <a:latin typeface="+mn-lt"/>
                          <a:ea typeface="+mn-ea"/>
                          <a:cs typeface="+mn-cs"/>
                        </a:rPr>
                        <a:t> - 2</a:t>
                      </a:r>
                      <a:r>
                        <a:rPr lang="en-GB" sz="1800" kern="1200" baseline="30000" dirty="0">
                          <a:solidFill>
                            <a:schemeClr val="dk1"/>
                          </a:solidFill>
                          <a:latin typeface="+mn-lt"/>
                          <a:ea typeface="+mn-ea"/>
                          <a:cs typeface="+mn-cs"/>
                        </a:rPr>
                        <a:t>nd</a:t>
                      </a:r>
                      <a:r>
                        <a:rPr lang="en-GB" sz="1800" kern="1200" dirty="0">
                          <a:solidFill>
                            <a:schemeClr val="dk1"/>
                          </a:solidFill>
                          <a:latin typeface="+mn-lt"/>
                          <a:ea typeface="+mn-ea"/>
                          <a:cs typeface="+mn-cs"/>
                        </a:rPr>
                        <a:t> </a:t>
                      </a:r>
                      <a:r>
                        <a:rPr lang="en-GB" sz="1800" kern="1200" dirty="0" err="1">
                          <a:solidFill>
                            <a:schemeClr val="dk1"/>
                          </a:solidFill>
                          <a:latin typeface="+mn-lt"/>
                          <a:ea typeface="+mn-ea"/>
                          <a:cs typeface="+mn-cs"/>
                        </a:rPr>
                        <a:t>capab</a:t>
                      </a:r>
                      <a:r>
                        <a:rPr lang="en-GB" sz="1800" kern="1200" dirty="0">
                          <a:solidFill>
                            <a:schemeClr val="dk1"/>
                          </a:solidFill>
                          <a:latin typeface="+mn-lt"/>
                          <a:ea typeface="+mn-ea"/>
                          <a:cs typeface="+mn-cs"/>
                        </a:rPr>
                        <a:t>.</a:t>
                      </a:r>
                      <a:r>
                        <a:rPr lang="en-GB" sz="1800" kern="1200" baseline="0" dirty="0">
                          <a:solidFill>
                            <a:schemeClr val="dk1"/>
                          </a:solidFill>
                          <a:latin typeface="+mn-lt"/>
                          <a:ea typeface="+mn-ea"/>
                          <a:cs typeface="+mn-cs"/>
                        </a:rPr>
                        <a:t> </a:t>
                      </a:r>
                      <a:r>
                        <a:rPr lang="en-GB" sz="1800" kern="1200" dirty="0">
                          <a:solidFill>
                            <a:schemeClr val="dk1"/>
                          </a:solidFill>
                          <a:latin typeface="+mn-lt"/>
                          <a:ea typeface="+mn-ea"/>
                          <a:cs typeface="+mn-cs"/>
                        </a:rPr>
                        <a:t>class</a:t>
                      </a:r>
                      <a:endParaRPr lang="it-IT"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&gt;5</a:t>
                      </a:r>
                      <a:r>
                        <a:rPr lang="en-GB" sz="1800" kern="1200" baseline="30000" dirty="0">
                          <a:solidFill>
                            <a:schemeClr val="dk1"/>
                          </a:solidFill>
                          <a:latin typeface="+mn-lt"/>
                          <a:ea typeface="+mn-ea"/>
                          <a:cs typeface="+mn-cs"/>
                        </a:rPr>
                        <a:t>th</a:t>
                      </a:r>
                      <a:r>
                        <a:rPr lang="en-GB" sz="1800" kern="1200" dirty="0">
                          <a:solidFill>
                            <a:schemeClr val="dk1"/>
                          </a:solidFill>
                          <a:latin typeface="+mn-lt"/>
                          <a:ea typeface="+mn-ea"/>
                          <a:cs typeface="+mn-cs"/>
                        </a:rPr>
                        <a:t> </a:t>
                      </a:r>
                      <a:r>
                        <a:rPr lang="en-GB" sz="1800" kern="1200" dirty="0" err="1">
                          <a:solidFill>
                            <a:schemeClr val="dk1"/>
                          </a:solidFill>
                          <a:latin typeface="+mn-lt"/>
                          <a:ea typeface="+mn-ea"/>
                          <a:cs typeface="+mn-cs"/>
                        </a:rPr>
                        <a:t>capab</a:t>
                      </a:r>
                      <a:r>
                        <a:rPr lang="en-GB" sz="1800" kern="1200" dirty="0">
                          <a:solidFill>
                            <a:schemeClr val="dk1"/>
                          </a:solidFill>
                          <a:latin typeface="+mn-lt"/>
                          <a:ea typeface="+mn-ea"/>
                          <a:cs typeface="+mn-cs"/>
                        </a:rPr>
                        <a:t>.</a:t>
                      </a:r>
                      <a:r>
                        <a:rPr lang="en-GB" sz="1800" kern="1200" baseline="0" dirty="0">
                          <a:solidFill>
                            <a:schemeClr val="dk1"/>
                          </a:solidFill>
                          <a:latin typeface="+mn-lt"/>
                          <a:ea typeface="+mn-ea"/>
                          <a:cs typeface="+mn-cs"/>
                        </a:rPr>
                        <a:t> </a:t>
                      </a:r>
                      <a:r>
                        <a:rPr lang="en-GB" sz="1800" kern="1200" dirty="0">
                          <a:solidFill>
                            <a:schemeClr val="dk1"/>
                          </a:solidFill>
                          <a:latin typeface="+mn-lt"/>
                          <a:ea typeface="+mn-ea"/>
                          <a:cs typeface="+mn-cs"/>
                        </a:rPr>
                        <a:t>class</a:t>
                      </a:r>
                      <a:endParaRPr lang="hu-HU" dirty="0"/>
                    </a:p>
                  </a:txBody>
                  <a:tcPr anchor="ctr"/>
                </a:tc>
                <a:tc>
                  <a:txBody>
                    <a:bodyPr/>
                    <a:lstStyle/>
                    <a:p>
                      <a:pPr algn="ctr"/>
                      <a:r>
                        <a:rPr lang="it-IT" dirty="0"/>
                        <a:t>RAS</a:t>
                      </a:r>
                      <a:endParaRPr lang="hu-HU" dirty="0"/>
                    </a:p>
                  </a:txBody>
                  <a:tcPr anchor="ctr"/>
                </a:tc>
                <a:extLst>
                  <a:ext uri="{0D108BD9-81ED-4DB2-BD59-A6C34878D82A}">
                    <a16:rowId xmlns:a16="http://schemas.microsoft.com/office/drawing/2014/main" val="10005"/>
                  </a:ext>
                </a:extLst>
              </a:tr>
              <a:tr h="370840">
                <a:tc>
                  <a:txBody>
                    <a:bodyPr/>
                    <a:lstStyle/>
                    <a:p>
                      <a:r>
                        <a:rPr lang="it-IT" dirty="0"/>
                        <a:t>DEM</a:t>
                      </a:r>
                      <a:endParaRPr lang="hu-HU" dirty="0"/>
                    </a:p>
                  </a:txBody>
                  <a:tcPr/>
                </a:tc>
                <a:tc>
                  <a:txBody>
                    <a:bodyPr/>
                    <a:lstStyle/>
                    <a:p>
                      <a:pPr algn="ctr"/>
                      <a:r>
                        <a:rPr lang="it-IT" dirty="0"/>
                        <a:t>10 m</a:t>
                      </a:r>
                      <a:endParaRPr lang="hu-HU" dirty="0"/>
                    </a:p>
                  </a:txBody>
                  <a:tcPr/>
                </a:tc>
                <a:tc>
                  <a:txBody>
                    <a:bodyPr/>
                    <a:lstStyle/>
                    <a:p>
                      <a:pPr algn="ctr"/>
                      <a:r>
                        <a:rPr lang="en-GB" sz="1800" kern="1200" dirty="0">
                          <a:solidFill>
                            <a:schemeClr val="dk1"/>
                          </a:solidFill>
                          <a:latin typeface="+mn-lt"/>
                          <a:ea typeface="+mn-ea"/>
                          <a:cs typeface="+mn-cs"/>
                        </a:rPr>
                        <a:t>&gt;10%</a:t>
                      </a:r>
                      <a:endParaRPr lang="hu-HU" dirty="0"/>
                    </a:p>
                  </a:txBody>
                  <a:tcPr/>
                </a:tc>
                <a:tc>
                  <a:txBody>
                    <a:bodyPr/>
                    <a:lstStyle/>
                    <a:p>
                      <a:pPr algn="ctr"/>
                      <a:r>
                        <a:rPr lang="it-IT" dirty="0"/>
                        <a:t>RAS</a:t>
                      </a:r>
                    </a:p>
                  </a:txBody>
                  <a:tcPr/>
                </a:tc>
                <a:extLst>
                  <a:ext uri="{0D108BD9-81ED-4DB2-BD59-A6C34878D82A}">
                    <a16:rowId xmlns:a16="http://schemas.microsoft.com/office/drawing/2014/main" val="10006"/>
                  </a:ext>
                </a:extLst>
              </a:tr>
              <a:tr h="370840">
                <a:tc>
                  <a:txBody>
                    <a:bodyPr/>
                    <a:lstStyle/>
                    <a:p>
                      <a:r>
                        <a:rPr lang="it-IT" dirty="0" err="1"/>
                        <a:t>Meteorological</a:t>
                      </a:r>
                      <a:r>
                        <a:rPr lang="it-IT" dirty="0"/>
                        <a:t> data</a:t>
                      </a:r>
                      <a:endParaRPr lang="hu-H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 1</a:t>
                      </a:r>
                      <a:r>
                        <a:rPr lang="en-GB" sz="1800" kern="1200" baseline="0" dirty="0">
                          <a:solidFill>
                            <a:schemeClr val="dk1"/>
                          </a:solidFill>
                          <a:latin typeface="+mn-lt"/>
                          <a:ea typeface="+mn-ea"/>
                          <a:cs typeface="+mn-cs"/>
                        </a:rPr>
                        <a:t> km</a:t>
                      </a:r>
                      <a:endParaRPr lang="it-IT" sz="1800" kern="1200" dirty="0">
                        <a:solidFill>
                          <a:schemeClr val="dk1"/>
                        </a:solidFill>
                        <a:latin typeface="+mn-lt"/>
                        <a:ea typeface="+mn-ea"/>
                        <a:cs typeface="+mn-cs"/>
                      </a:endParaRPr>
                    </a:p>
                  </a:txBody>
                  <a:tcPr anchor="ctr"/>
                </a:tc>
                <a:tc>
                  <a:txBody>
                    <a:bodyPr/>
                    <a:lstStyle/>
                    <a:p>
                      <a:pPr algn="ctr"/>
                      <a:r>
                        <a:rPr lang="en-GB" sz="1800" kern="1200" dirty="0">
                          <a:solidFill>
                            <a:schemeClr val="dk1"/>
                          </a:solidFill>
                          <a:latin typeface="+mn-lt"/>
                          <a:ea typeface="+mn-ea"/>
                          <a:cs typeface="+mn-cs"/>
                        </a:rPr>
                        <a:t>&lt;300 mm year</a:t>
                      </a:r>
                      <a:r>
                        <a:rPr lang="en-GB" sz="1800" kern="1200" baseline="30000" dirty="0">
                          <a:solidFill>
                            <a:schemeClr val="dk1"/>
                          </a:solidFill>
                          <a:latin typeface="+mn-lt"/>
                          <a:ea typeface="+mn-ea"/>
                          <a:cs typeface="+mn-cs"/>
                        </a:rPr>
                        <a:t>-1</a:t>
                      </a:r>
                      <a:endParaRPr lang="it-IT"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&lt;15° C year</a:t>
                      </a:r>
                      <a:r>
                        <a:rPr lang="en-GB" sz="1800" kern="1200" baseline="30000" dirty="0">
                          <a:solidFill>
                            <a:schemeClr val="dk1"/>
                          </a:solidFill>
                          <a:latin typeface="+mn-lt"/>
                          <a:ea typeface="+mn-ea"/>
                          <a:cs typeface="+mn-cs"/>
                        </a:rPr>
                        <a:t>-1</a:t>
                      </a:r>
                      <a:endParaRPr lang="hu-HU" dirty="0"/>
                    </a:p>
                  </a:txBody>
                  <a:tcPr/>
                </a:tc>
                <a:tc>
                  <a:txBody>
                    <a:bodyPr/>
                    <a:lstStyle/>
                    <a:p>
                      <a:pPr algn="ctr"/>
                      <a:r>
                        <a:rPr lang="it-IT" dirty="0" err="1"/>
                        <a:t>WorldClim</a:t>
                      </a:r>
                      <a:endParaRPr lang="it-IT" dirty="0"/>
                    </a:p>
                  </a:txBody>
                  <a:tcPr anchor="ctr"/>
                </a:tc>
                <a:extLst>
                  <a:ext uri="{0D108BD9-81ED-4DB2-BD59-A6C34878D82A}">
                    <a16:rowId xmlns:a16="http://schemas.microsoft.com/office/drawing/2014/main" val="10007"/>
                  </a:ext>
                </a:extLst>
              </a:tr>
              <a:tr h="370840">
                <a:tc>
                  <a:txBody>
                    <a:bodyPr/>
                    <a:lstStyle/>
                    <a:p>
                      <a:r>
                        <a:rPr lang="it-IT" dirty="0" err="1"/>
                        <a:t>Hydrography</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1:10,000</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150 m buffer</a:t>
                      </a:r>
                      <a:endParaRPr lang="it-IT" sz="1800" kern="1200" dirty="0">
                        <a:solidFill>
                          <a:schemeClr val="dk1"/>
                        </a:solidFill>
                        <a:latin typeface="+mn-lt"/>
                        <a:ea typeface="+mn-ea"/>
                        <a:cs typeface="+mn-cs"/>
                      </a:endParaRPr>
                    </a:p>
                  </a:txBody>
                  <a:tcPr marL="0" marR="0" marT="0" marB="0" anchor="ctr"/>
                </a:tc>
                <a:tc>
                  <a:txBody>
                    <a:bodyPr/>
                    <a:lstStyle/>
                    <a:p>
                      <a:pPr algn="ctr"/>
                      <a:r>
                        <a:rPr lang="it-IT" dirty="0"/>
                        <a:t>RAS</a:t>
                      </a:r>
                    </a:p>
                  </a:txBody>
                  <a:tcPr/>
                </a:tc>
                <a:extLst>
                  <a:ext uri="{0D108BD9-81ED-4DB2-BD59-A6C34878D82A}">
                    <a16:rowId xmlns:a16="http://schemas.microsoft.com/office/drawing/2014/main" val="10008"/>
                  </a:ext>
                </a:extLst>
              </a:tr>
              <a:tr h="370840">
                <a:tc>
                  <a:txBody>
                    <a:bodyPr/>
                    <a:lstStyle/>
                    <a:p>
                      <a:r>
                        <a:rPr lang="it-IT" dirty="0" err="1"/>
                        <a:t>Roads</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1:10,000</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150 m buffer</a:t>
                      </a:r>
                      <a:endParaRPr lang="it-IT" sz="1800" kern="1200" dirty="0">
                        <a:solidFill>
                          <a:schemeClr val="dk1"/>
                        </a:solidFill>
                        <a:latin typeface="+mn-lt"/>
                        <a:ea typeface="+mn-ea"/>
                        <a:cs typeface="+mn-cs"/>
                      </a:endParaRPr>
                    </a:p>
                  </a:txBody>
                  <a:tcPr/>
                </a:tc>
                <a:tc>
                  <a:txBody>
                    <a:bodyPr/>
                    <a:lstStyle/>
                    <a:p>
                      <a:pPr algn="ctr"/>
                      <a:r>
                        <a:rPr lang="it-IT" dirty="0"/>
                        <a:t>RAS</a:t>
                      </a:r>
                    </a:p>
                  </a:txBody>
                  <a:tcPr/>
                </a:tc>
                <a:extLst>
                  <a:ext uri="{0D108BD9-81ED-4DB2-BD59-A6C34878D82A}">
                    <a16:rowId xmlns:a16="http://schemas.microsoft.com/office/drawing/2014/main" val="10009"/>
                  </a:ext>
                </a:extLst>
              </a:tr>
              <a:tr h="370840">
                <a:tc>
                  <a:txBody>
                    <a:bodyPr/>
                    <a:lstStyle/>
                    <a:p>
                      <a:r>
                        <a:rPr lang="it-IT" dirty="0" err="1"/>
                        <a:t>Built</a:t>
                      </a:r>
                      <a:r>
                        <a:rPr lang="it-IT" dirty="0"/>
                        <a:t> up </a:t>
                      </a:r>
                      <a:r>
                        <a:rPr lang="it-IT" dirty="0" err="1"/>
                        <a:t>areas</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1:10,000</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150 m buffer</a:t>
                      </a:r>
                      <a:endParaRPr lang="it-IT" sz="1800" kern="1200" dirty="0">
                        <a:solidFill>
                          <a:schemeClr val="dk1"/>
                        </a:solidFill>
                        <a:latin typeface="+mn-lt"/>
                        <a:ea typeface="+mn-ea"/>
                        <a:cs typeface="+mn-cs"/>
                      </a:endParaRPr>
                    </a:p>
                  </a:txBody>
                  <a:tcPr/>
                </a:tc>
                <a:tc>
                  <a:txBody>
                    <a:bodyPr/>
                    <a:lstStyle/>
                    <a:p>
                      <a:pPr algn="ctr"/>
                      <a:r>
                        <a:rPr lang="it-IT" dirty="0"/>
                        <a:t>RAS</a:t>
                      </a:r>
                    </a:p>
                  </a:txBody>
                  <a:tcPr/>
                </a:tc>
                <a:extLst>
                  <a:ext uri="{0D108BD9-81ED-4DB2-BD59-A6C34878D82A}">
                    <a16:rowId xmlns:a16="http://schemas.microsoft.com/office/drawing/2014/main" val="10010"/>
                  </a:ext>
                </a:extLst>
              </a:tr>
              <a:tr h="370840">
                <a:tc>
                  <a:txBody>
                    <a:bodyPr/>
                    <a:lstStyle/>
                    <a:p>
                      <a:r>
                        <a:rPr lang="it-IT" dirty="0" err="1"/>
                        <a:t>Irrigation</a:t>
                      </a:r>
                      <a:r>
                        <a:rPr lang="it-IT" dirty="0"/>
                        <a:t> </a:t>
                      </a:r>
                      <a:r>
                        <a:rPr lang="it-IT" dirty="0" err="1"/>
                        <a:t>borders</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1:10,000</a:t>
                      </a:r>
                      <a:endParaRPr lang="hu-H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150 m buffer</a:t>
                      </a:r>
                      <a:endParaRPr lang="it-IT" sz="1800" kern="1200" dirty="0">
                        <a:solidFill>
                          <a:schemeClr val="dk1"/>
                        </a:solidFill>
                        <a:latin typeface="+mn-lt"/>
                        <a:ea typeface="+mn-ea"/>
                        <a:cs typeface="+mn-cs"/>
                      </a:endParaRPr>
                    </a:p>
                  </a:txBody>
                  <a:tcPr/>
                </a:tc>
                <a:tc>
                  <a:txBody>
                    <a:bodyPr/>
                    <a:lstStyle/>
                    <a:p>
                      <a:pPr algn="ctr"/>
                      <a:r>
                        <a:rPr lang="it-IT" dirty="0"/>
                        <a:t>CREA</a:t>
                      </a:r>
                    </a:p>
                  </a:txBody>
                  <a:tcPr/>
                </a:tc>
                <a:extLst>
                  <a:ext uri="{0D108BD9-81ED-4DB2-BD59-A6C34878D82A}">
                    <a16:rowId xmlns:a16="http://schemas.microsoft.com/office/drawing/2014/main" val="10011"/>
                  </a:ext>
                </a:extLst>
              </a:tr>
            </a:tbl>
          </a:graphicData>
        </a:graphic>
      </p:graphicFrame>
      <p:pic>
        <p:nvPicPr>
          <p:cNvPr id="6" name="Immagine 5" descr="figura 3.jpg"/>
          <p:cNvPicPr/>
          <p:nvPr/>
        </p:nvPicPr>
        <p:blipFill>
          <a:blip r:embed="rId3" cstate="print"/>
          <a:stretch>
            <a:fillRect/>
          </a:stretch>
        </p:blipFill>
        <p:spPr>
          <a:xfrm>
            <a:off x="2536721" y="404664"/>
            <a:ext cx="6534472" cy="4176464"/>
          </a:xfrm>
          <a:prstGeom prst="rect">
            <a:avLst/>
          </a:prstGeom>
          <a:ln>
            <a:solidFill>
              <a:schemeClr val="tx1"/>
            </a:solidFill>
          </a:ln>
          <a:effectLst>
            <a:outerShdw blurRad="50800" dist="38100" dir="2700000" algn="tl" rotWithShape="0">
              <a:prstClr val="black">
                <a:alpha val="40000"/>
              </a:prstClr>
            </a:outerShdw>
          </a:effectLst>
        </p:spPr>
      </p:pic>
      <p:sp>
        <p:nvSpPr>
          <p:cNvPr id="3" name="Ovale 2"/>
          <p:cNvSpPr/>
          <p:nvPr/>
        </p:nvSpPr>
        <p:spPr>
          <a:xfrm>
            <a:off x="397968" y="1417638"/>
            <a:ext cx="2034480" cy="64321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ig. xxx Flowchart.tif"/>
          <p:cNvPicPr/>
          <p:nvPr/>
        </p:nvPicPr>
        <p:blipFill>
          <a:blip r:embed="rId3" cstate="print"/>
          <a:srcRect t="10667" b="1333"/>
          <a:stretch>
            <a:fillRect/>
          </a:stretch>
        </p:blipFill>
        <p:spPr>
          <a:xfrm>
            <a:off x="323528" y="836712"/>
            <a:ext cx="6696744" cy="4896544"/>
          </a:xfrm>
          <a:prstGeom prst="rect">
            <a:avLst/>
          </a:prstGeom>
          <a:effectLst>
            <a:outerShdw blurRad="50800" dist="38100" dir="2700000" algn="tl" rotWithShape="0">
              <a:prstClr val="black">
                <a:alpha val="40000"/>
              </a:prstClr>
            </a:outerShdw>
          </a:effectLst>
        </p:spPr>
      </p:pic>
      <p:sp>
        <p:nvSpPr>
          <p:cNvPr id="5" name="Szöveg helye 4"/>
          <p:cNvSpPr>
            <a:spLocks noGrp="1"/>
          </p:cNvSpPr>
          <p:nvPr>
            <p:ph type="body" idx="1"/>
          </p:nvPr>
        </p:nvSpPr>
        <p:spPr>
          <a:xfrm>
            <a:off x="251520" y="-27384"/>
            <a:ext cx="8640960" cy="996131"/>
          </a:xfrm>
        </p:spPr>
        <p:txBody>
          <a:bodyPr>
            <a:normAutofit/>
          </a:bodyPr>
          <a:lstStyle/>
          <a:p>
            <a:r>
              <a:rPr lang="en-US" sz="1600" dirty="0">
                <a:solidFill>
                  <a:schemeClr val="dk1"/>
                </a:solidFill>
              </a:rPr>
              <a:t>Flowchart illustrating the methodology developed to estimate the amount of suitable marginal land</a:t>
            </a:r>
            <a:endParaRPr lang="it-IT" sz="1600" dirty="0">
              <a:solidFill>
                <a:schemeClr val="dk1"/>
              </a:solidFill>
            </a:endParaRPr>
          </a:p>
          <a:p>
            <a:endParaRPr lang="hu-HU"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4848" y="692696"/>
            <a:ext cx="8229600" cy="1368152"/>
          </a:xfrm>
        </p:spPr>
        <p:txBody>
          <a:bodyPr>
            <a:noAutofit/>
          </a:bodyPr>
          <a:lstStyle/>
          <a:p>
            <a:r>
              <a:rPr lang="en-US" sz="2400" dirty="0"/>
              <a:t>(</a:t>
            </a:r>
            <a:r>
              <a:rPr lang="en-US" sz="2400" b="1" dirty="0"/>
              <a:t>a</a:t>
            </a:r>
            <a:r>
              <a:rPr lang="en-US" sz="2400" dirty="0"/>
              <a:t>) Suitable marginal lands for </a:t>
            </a:r>
            <a:r>
              <a:rPr lang="en-US" sz="2400" dirty="0" err="1"/>
              <a:t>ILRC‘Cixerri</a:t>
            </a:r>
            <a:r>
              <a:rPr lang="en-US" sz="2400" dirty="0"/>
              <a:t>’. Dashed circle indicates the most contaminated area; (</a:t>
            </a:r>
            <a:r>
              <a:rPr lang="en-US" sz="2400" b="1" dirty="0"/>
              <a:t>b</a:t>
            </a:r>
            <a:r>
              <a:rPr lang="en-US" sz="2400" dirty="0"/>
              <a:t>) Zoom-in on suitable areas nearby buffer zones around built-up areas, rivers and roads.</a:t>
            </a:r>
            <a:r>
              <a:rPr lang="it-IT" sz="2400" dirty="0"/>
              <a:t/>
            </a:r>
            <a:br>
              <a:rPr lang="it-IT" sz="2400" dirty="0"/>
            </a:br>
            <a:endParaRPr lang="hu-HU" sz="2400" dirty="0"/>
          </a:p>
        </p:txBody>
      </p:sp>
      <p:pic>
        <p:nvPicPr>
          <p:cNvPr id="8" name="Immagine 7" descr="figura 5.jpg"/>
          <p:cNvPicPr>
            <a:picLocks noChangeAspect="1"/>
          </p:cNvPicPr>
          <p:nvPr/>
        </p:nvPicPr>
        <p:blipFill>
          <a:blip r:embed="rId3" cstate="print"/>
          <a:stretch>
            <a:fillRect/>
          </a:stretch>
        </p:blipFill>
        <p:spPr>
          <a:xfrm>
            <a:off x="395536" y="2060848"/>
            <a:ext cx="8367988" cy="3456384"/>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TECHNO-</a:t>
            </a:r>
            <a:r>
              <a:rPr lang="it-IT" dirty="0" err="1"/>
              <a:t>ECONOMIC</a:t>
            </a:r>
            <a:r>
              <a:rPr lang="it-IT" dirty="0"/>
              <a:t> </a:t>
            </a:r>
            <a:r>
              <a:rPr lang="it-IT" dirty="0" err="1"/>
              <a:t>FEASIBILITY</a:t>
            </a:r>
            <a:endParaRPr lang="it-IT" dirty="0"/>
          </a:p>
        </p:txBody>
      </p:sp>
      <p:sp>
        <p:nvSpPr>
          <p:cNvPr id="3" name="Segnaposto contenuto 2"/>
          <p:cNvSpPr>
            <a:spLocks noGrp="1"/>
          </p:cNvSpPr>
          <p:nvPr>
            <p:ph idx="1"/>
          </p:nvPr>
        </p:nvSpPr>
        <p:spPr/>
        <p:txBody>
          <a:bodyPr>
            <a:normAutofit/>
          </a:bodyPr>
          <a:lstStyle/>
          <a:p>
            <a:pPr marL="0" indent="0" algn="just"/>
            <a:r>
              <a:rPr lang="en-US" sz="2200" dirty="0"/>
              <a:t>This Techno-economic feasibility study intends to analyze the different  options available for the development of a sustainable feedstock production in Sulcis region in Sardinia, based on </a:t>
            </a:r>
            <a:r>
              <a:rPr lang="en-US" sz="2200" dirty="0" err="1"/>
              <a:t>Arundo</a:t>
            </a:r>
            <a:r>
              <a:rPr lang="en-US" sz="2200" dirty="0"/>
              <a:t> </a:t>
            </a:r>
            <a:r>
              <a:rPr lang="en-US" sz="2200" dirty="0" err="1"/>
              <a:t>donax</a:t>
            </a:r>
            <a:r>
              <a:rPr lang="en-US" sz="2200" dirty="0"/>
              <a:t> L. to produce advanced biofuels as, for example, lignocellulosic ethanol</a:t>
            </a:r>
            <a:r>
              <a:rPr lang="en-US" sz="2000" dirty="0"/>
              <a:t>.</a:t>
            </a:r>
            <a:endParaRPr lang="it-IT" sz="2000" dirty="0"/>
          </a:p>
          <a:p>
            <a:pPr marL="0" indent="0" algn="just"/>
            <a:r>
              <a:rPr lang="en-US" sz="2200" dirty="0"/>
              <a:t>It is based on the previous Agronomic Feasibility Study to determine the most promising biomass type for the region and the available </a:t>
            </a:r>
            <a:r>
              <a:rPr lang="en-US" sz="2200" dirty="0" err="1"/>
              <a:t>underutilised</a:t>
            </a:r>
            <a:r>
              <a:rPr lang="en-US" sz="2200" dirty="0"/>
              <a:t> land in a 70 km maximum radius from an hypothetical plant.</a:t>
            </a:r>
          </a:p>
          <a:p>
            <a:pPr marL="0" indent="0" algn="just"/>
            <a:endParaRPr lang="en-US" sz="2000" dirty="0"/>
          </a:p>
          <a:p>
            <a:pPr marL="0" indent="0" algn="just"/>
            <a:r>
              <a:rPr lang="en-US" sz="2000" dirty="0"/>
              <a:t>The  two  principal  questions  to address are:  </a:t>
            </a:r>
          </a:p>
          <a:p>
            <a:pPr marL="457200" indent="-457200" algn="just">
              <a:buAutoNum type="arabicParenR"/>
            </a:pPr>
            <a:r>
              <a:rPr lang="en-US" sz="2000" b="1" dirty="0"/>
              <a:t>how? </a:t>
            </a:r>
          </a:p>
          <a:p>
            <a:pPr marL="457200" indent="-457200" algn="just">
              <a:buAutoNum type="arabicParenR"/>
            </a:pPr>
            <a:r>
              <a:rPr lang="it-IT" sz="2000" b="1" dirty="0" err="1"/>
              <a:t>at</a:t>
            </a:r>
            <a:r>
              <a:rPr lang="it-IT" sz="2000" b="1" dirty="0"/>
              <a:t> </a:t>
            </a:r>
            <a:r>
              <a:rPr lang="it-IT" sz="2000" b="1" dirty="0" err="1"/>
              <a:t>what</a:t>
            </a:r>
            <a:r>
              <a:rPr lang="it-IT" sz="2000" b="1" dirty="0"/>
              <a:t> cost? </a:t>
            </a:r>
          </a:p>
        </p:txBody>
      </p:sp>
    </p:spTree>
    <p:extLst>
      <p:ext uri="{BB962C8B-B14F-4D97-AF65-F5344CB8AC3E}">
        <p14:creationId xmlns:p14="http://schemas.microsoft.com/office/powerpoint/2010/main" val="829327431"/>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marL="0" indent="0" algn="just"/>
            <a:r>
              <a:rPr lang="it-IT" sz="2200" b="1" dirty="0"/>
              <a:t>From farm to </a:t>
            </a:r>
            <a:r>
              <a:rPr lang="it-IT" sz="2200" b="1" dirty="0" err="1"/>
              <a:t>fuel</a:t>
            </a:r>
            <a:r>
              <a:rPr lang="it-IT" sz="2200" b="1" dirty="0"/>
              <a:t>:</a:t>
            </a:r>
          </a:p>
          <a:p>
            <a:pPr marL="0" indent="0" algn="just"/>
            <a:r>
              <a:rPr lang="en-US" sz="2200" dirty="0"/>
              <a:t>A scenario including a bioethanol plant in Portovesme has been </a:t>
            </a:r>
            <a:r>
              <a:rPr lang="en-US" sz="2200" dirty="0" err="1"/>
              <a:t>hypothezised</a:t>
            </a:r>
            <a:r>
              <a:rPr lang="en-US" sz="2200" dirty="0"/>
              <a:t>,  with the following assumptions: </a:t>
            </a:r>
          </a:p>
          <a:p>
            <a:pPr marL="342900" indent="-342900" algn="just">
              <a:buFont typeface="Arial" panose="020B0604020202020204" pitchFamily="34" charset="0"/>
              <a:buChar char="•"/>
            </a:pPr>
            <a:r>
              <a:rPr lang="en-US" sz="2200" dirty="0"/>
              <a:t>Technology: Lignocellulosic bioethanol technology for fuel production </a:t>
            </a:r>
          </a:p>
          <a:p>
            <a:pPr marL="342900" indent="-342900" algn="just">
              <a:buFont typeface="Arial" panose="020B0604020202020204" pitchFamily="34" charset="0"/>
              <a:buChar char="•"/>
            </a:pPr>
            <a:r>
              <a:rPr lang="en-US" sz="2200" dirty="0"/>
              <a:t> Plant Capacity: 40.000 tons/year </a:t>
            </a:r>
          </a:p>
          <a:p>
            <a:pPr marL="342900" indent="-342900" algn="just">
              <a:buFont typeface="Arial" panose="020B0604020202020204" pitchFamily="34" charset="0"/>
              <a:buChar char="•"/>
            </a:pPr>
            <a:r>
              <a:rPr lang="en-US" sz="2200" dirty="0"/>
              <a:t>Mean biomass productivity: 25 dry tons/hectare </a:t>
            </a:r>
          </a:p>
          <a:p>
            <a:pPr marL="342900" indent="-342900" algn="just">
              <a:buFont typeface="Arial" panose="020B0604020202020204" pitchFamily="34" charset="0"/>
              <a:buChar char="•"/>
            </a:pPr>
            <a:r>
              <a:rPr lang="en-US" sz="2200" dirty="0"/>
              <a:t> Area needed for biomass production: 8.000 hectares </a:t>
            </a:r>
          </a:p>
          <a:p>
            <a:pPr marL="342900" indent="-342900" algn="just">
              <a:buFont typeface="Arial" panose="020B0604020202020204" pitchFamily="34" charset="0"/>
              <a:buChar char="•"/>
            </a:pPr>
            <a:r>
              <a:rPr lang="en-US" sz="2200" dirty="0"/>
              <a:t>Collection radius from the plant:  40  km.  Since  70  km  radius  allows  for  a theoretical very large area available (50.000  ha), it seems realistic  that  in practice the collection radius could be reduced. </a:t>
            </a:r>
          </a:p>
          <a:p>
            <a:pPr marL="342900" indent="-342900" algn="just">
              <a:buFont typeface="Arial" panose="020B0604020202020204" pitchFamily="34" charset="0"/>
              <a:buChar char="•"/>
            </a:pPr>
            <a:r>
              <a:rPr lang="en-US" sz="2200" dirty="0"/>
              <a:t> Harvesting method: single-pass with loading on a tractor trailer </a:t>
            </a:r>
            <a:endParaRPr lang="it-IT" sz="2200" dirty="0"/>
          </a:p>
          <a:p>
            <a:pPr marL="0" indent="0" algn="just"/>
            <a:endParaRPr lang="it-IT" sz="2000" dirty="0"/>
          </a:p>
          <a:p>
            <a:pPr marL="0" indent="0" algn="just"/>
            <a:endParaRPr lang="it-IT" sz="2000" dirty="0"/>
          </a:p>
        </p:txBody>
      </p:sp>
      <p:sp>
        <p:nvSpPr>
          <p:cNvPr id="6" name="Titolo 1">
            <a:extLst>
              <a:ext uri="{FF2B5EF4-FFF2-40B4-BE49-F238E27FC236}">
                <a16:creationId xmlns:a16="http://schemas.microsoft.com/office/drawing/2014/main" id="{DD27B946-E1D1-4B8C-98D2-2B5434C6B6EB}"/>
              </a:ext>
            </a:extLst>
          </p:cNvPr>
          <p:cNvSpPr>
            <a:spLocks noGrp="1"/>
          </p:cNvSpPr>
          <p:nvPr>
            <p:ph type="title"/>
          </p:nvPr>
        </p:nvSpPr>
        <p:spPr>
          <a:xfrm>
            <a:off x="457200" y="274638"/>
            <a:ext cx="8229600" cy="1143000"/>
          </a:xfrm>
        </p:spPr>
        <p:txBody>
          <a:bodyPr>
            <a:normAutofit/>
          </a:bodyPr>
          <a:lstStyle/>
          <a:p>
            <a:r>
              <a:rPr lang="it-IT" dirty="0"/>
              <a:t>TECHNO-</a:t>
            </a:r>
            <a:r>
              <a:rPr lang="it-IT" dirty="0" err="1"/>
              <a:t>ECONOMIC</a:t>
            </a:r>
            <a:r>
              <a:rPr lang="it-IT" dirty="0"/>
              <a:t> </a:t>
            </a:r>
            <a:r>
              <a:rPr lang="it-IT" dirty="0" err="1"/>
              <a:t>FEASIBILITY</a:t>
            </a:r>
            <a:endParaRPr lang="it-IT" dirty="0"/>
          </a:p>
        </p:txBody>
      </p:sp>
    </p:spTree>
    <p:extLst>
      <p:ext uri="{BB962C8B-B14F-4D97-AF65-F5344CB8AC3E}">
        <p14:creationId xmlns:p14="http://schemas.microsoft.com/office/powerpoint/2010/main" val="1133037796"/>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pPr lvl="0"/>
            <a:r>
              <a:rPr lang="en-GB" b="1" dirty="0"/>
              <a:t>RESULTS</a:t>
            </a:r>
            <a:endParaRPr lang="it-IT" b="1" dirty="0"/>
          </a:p>
        </p:txBody>
      </p:sp>
      <p:sp>
        <p:nvSpPr>
          <p:cNvPr id="5" name="Szöveg helye 4"/>
          <p:cNvSpPr>
            <a:spLocks noGrp="1"/>
          </p:cNvSpPr>
          <p:nvPr>
            <p:ph type="body" idx="1"/>
          </p:nvPr>
        </p:nvSpPr>
        <p:spPr/>
        <p:txBody>
          <a:bodyPr/>
          <a:lstStyle/>
          <a:p>
            <a:r>
              <a:rPr lang="it-IT" dirty="0" err="1"/>
              <a:t>Agronomic</a:t>
            </a:r>
            <a:r>
              <a:rPr lang="it-IT" dirty="0"/>
              <a:t> </a:t>
            </a:r>
            <a:r>
              <a:rPr lang="it-IT" dirty="0" err="1"/>
              <a:t>Feasibility</a:t>
            </a:r>
            <a:r>
              <a:rPr lang="it-IT" dirty="0"/>
              <a:t> </a:t>
            </a:r>
            <a:endParaRPr lang="hu-HU" dirty="0"/>
          </a:p>
        </p:txBody>
      </p:sp>
    </p:spTree>
    <p:extLst>
      <p:ext uri="{BB962C8B-B14F-4D97-AF65-F5344CB8AC3E}">
        <p14:creationId xmlns:p14="http://schemas.microsoft.com/office/powerpoint/2010/main" val="357133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r>
              <a:rPr lang="it-IT" dirty="0"/>
              <a:t> – </a:t>
            </a:r>
            <a:r>
              <a:rPr lang="it-IT" dirty="0" err="1"/>
              <a:t>RESULTS</a:t>
            </a:r>
            <a:endParaRPr lang="it-IT" dirty="0"/>
          </a:p>
        </p:txBody>
      </p:sp>
      <p:sp>
        <p:nvSpPr>
          <p:cNvPr id="6" name="Cím 3"/>
          <p:cNvSpPr txBox="1">
            <a:spLocks/>
          </p:cNvSpPr>
          <p:nvPr/>
        </p:nvSpPr>
        <p:spPr>
          <a:xfrm>
            <a:off x="251520" y="836712"/>
            <a:ext cx="8352928" cy="5472608"/>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Which</a:t>
            </a:r>
            <a:r>
              <a:rPr lang="it-IT" sz="3200" b="1" cap="none" dirty="0"/>
              <a:t> </a:t>
            </a:r>
            <a:r>
              <a:rPr lang="it-IT" sz="3200" b="1" cap="none" dirty="0" err="1"/>
              <a:t>crop</a:t>
            </a:r>
            <a:r>
              <a:rPr lang="it-IT" sz="3200" b="1" cap="none" dirty="0"/>
              <a:t>(s)? </a:t>
            </a:r>
            <a:r>
              <a:rPr lang="it-IT" sz="3200" b="1" i="1" cap="none" dirty="0" err="1"/>
              <a:t>Perennials</a:t>
            </a:r>
            <a:endParaRPr lang="it-IT" sz="3200" b="1" i="1" cap="none" dirty="0"/>
          </a:p>
          <a:p>
            <a:r>
              <a:rPr lang="en-GB" sz="3200" cap="none" dirty="0"/>
              <a:t>The study suggests some good candidates </a:t>
            </a:r>
          </a:p>
          <a:p>
            <a:r>
              <a:rPr lang="en-GB" sz="3200" cap="none" dirty="0"/>
              <a:t>for a large-scale regional deployment</a:t>
            </a:r>
          </a:p>
          <a:p>
            <a:endParaRPr lang="en-GB" sz="3200" b="1" cap="none" dirty="0"/>
          </a:p>
          <a:p>
            <a:r>
              <a:rPr lang="en-GB" sz="3200" b="1" cap="none" dirty="0"/>
              <a:t>Giant Reed</a:t>
            </a:r>
            <a:r>
              <a:rPr lang="en-GB" sz="3200" cap="none" dirty="0"/>
              <a:t> (</a:t>
            </a:r>
            <a:r>
              <a:rPr lang="en-GB" sz="3200" i="1" cap="none" dirty="0" err="1"/>
              <a:t>Arundo</a:t>
            </a:r>
            <a:r>
              <a:rPr lang="en-GB" sz="3200" i="1" cap="none" dirty="0"/>
              <a:t> </a:t>
            </a:r>
            <a:r>
              <a:rPr lang="en-GB" sz="3200" i="1" cap="none" dirty="0" err="1"/>
              <a:t>Donax</a:t>
            </a:r>
            <a:r>
              <a:rPr lang="en-GB" sz="3200" i="1" cap="none" dirty="0"/>
              <a:t> </a:t>
            </a:r>
            <a:r>
              <a:rPr lang="en-GB" sz="3200" cap="none" dirty="0"/>
              <a:t>L.)</a:t>
            </a:r>
            <a:r>
              <a:rPr lang="en-GB" sz="3200" i="1" cap="none" dirty="0"/>
              <a:t> </a:t>
            </a:r>
          </a:p>
          <a:p>
            <a:endParaRPr lang="en-GB" sz="3200" b="1" cap="none" dirty="0"/>
          </a:p>
          <a:p>
            <a:r>
              <a:rPr lang="en-GB" sz="3200" b="1" cap="none" dirty="0" err="1"/>
              <a:t>Smilo</a:t>
            </a:r>
            <a:r>
              <a:rPr lang="en-GB" sz="3200" b="1" cap="none" dirty="0"/>
              <a:t> Grass </a:t>
            </a:r>
            <a:r>
              <a:rPr lang="en-GB" sz="3200" cap="none" dirty="0"/>
              <a:t>(</a:t>
            </a:r>
            <a:r>
              <a:rPr lang="hu-HU" sz="3200" i="1" cap="none" dirty="0"/>
              <a:t>Piptatherum miliaceum </a:t>
            </a:r>
            <a:r>
              <a:rPr lang="hu-HU" sz="3200" cap="none" dirty="0"/>
              <a:t>L.</a:t>
            </a:r>
            <a:r>
              <a:rPr lang="it-IT" sz="3200" cap="none" dirty="0"/>
              <a:t>)</a:t>
            </a:r>
          </a:p>
          <a:p>
            <a:r>
              <a:rPr lang="en-GB" sz="3200" b="1" cap="none" dirty="0"/>
              <a:t>Cocksfoot</a:t>
            </a:r>
            <a:r>
              <a:rPr lang="en-GB" sz="3200" cap="none" dirty="0"/>
              <a:t> (</a:t>
            </a:r>
            <a:r>
              <a:rPr lang="hu-HU" sz="3200" i="1" cap="none" dirty="0"/>
              <a:t>Dactylis glomerata </a:t>
            </a:r>
            <a:r>
              <a:rPr lang="hu-HU" sz="3200" cap="none" dirty="0"/>
              <a:t>L.</a:t>
            </a:r>
            <a:r>
              <a:rPr lang="it-IT" sz="3200" cap="none" dirty="0"/>
              <a:t>)</a:t>
            </a:r>
          </a:p>
          <a:p>
            <a:r>
              <a:rPr lang="en-GB" sz="3200" b="1" cap="none" dirty="0"/>
              <a:t>Tall fescue</a:t>
            </a:r>
            <a:r>
              <a:rPr lang="en-GB" sz="3200" cap="none" dirty="0"/>
              <a:t> (</a:t>
            </a:r>
            <a:r>
              <a:rPr lang="en-GB" sz="3200" i="1" cap="none" dirty="0" err="1"/>
              <a:t>Festuca</a:t>
            </a:r>
            <a:r>
              <a:rPr lang="en-GB" sz="3200" i="1" cap="none" dirty="0"/>
              <a:t> </a:t>
            </a:r>
            <a:r>
              <a:rPr lang="en-GB" sz="3200" i="1" cap="none" dirty="0" err="1"/>
              <a:t>Arundinacea</a:t>
            </a:r>
            <a:r>
              <a:rPr lang="en-GB" sz="3200" i="1" cap="none" dirty="0"/>
              <a:t> </a:t>
            </a:r>
            <a:r>
              <a:rPr lang="en-US" sz="3200" cap="none" dirty="0"/>
              <a:t>S.)</a:t>
            </a:r>
            <a:r>
              <a:rPr lang="en-US" sz="3200" i="1" cap="none" dirty="0"/>
              <a:t> </a:t>
            </a:r>
            <a:endParaRPr lang="en-GB" sz="3200" i="1" cap="none" dirty="0"/>
          </a:p>
          <a:p>
            <a:endParaRPr lang="it-IT" sz="3200" cap="none" dirty="0"/>
          </a:p>
        </p:txBody>
      </p:sp>
    </p:spTree>
    <p:extLst>
      <p:ext uri="{BB962C8B-B14F-4D97-AF65-F5344CB8AC3E}">
        <p14:creationId xmlns:p14="http://schemas.microsoft.com/office/powerpoint/2010/main" val="365908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r>
              <a:rPr lang="it-IT" dirty="0"/>
              <a:t> – </a:t>
            </a:r>
            <a:r>
              <a:rPr lang="it-IT" dirty="0" err="1"/>
              <a:t>RESULTS</a:t>
            </a:r>
            <a:endParaRPr lang="it-IT" dirty="0"/>
          </a:p>
        </p:txBody>
      </p:sp>
      <p:sp>
        <p:nvSpPr>
          <p:cNvPr id="6" name="Cím 3"/>
          <p:cNvSpPr txBox="1">
            <a:spLocks/>
          </p:cNvSpPr>
          <p:nvPr/>
        </p:nvSpPr>
        <p:spPr>
          <a:xfrm>
            <a:off x="251520" y="836712"/>
            <a:ext cx="7560840" cy="5472608"/>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Which</a:t>
            </a:r>
            <a:r>
              <a:rPr lang="it-IT" sz="3200" b="1" cap="none" dirty="0"/>
              <a:t> </a:t>
            </a:r>
            <a:r>
              <a:rPr lang="it-IT" sz="3200" b="1" cap="none" dirty="0" err="1"/>
              <a:t>crop</a:t>
            </a:r>
            <a:r>
              <a:rPr lang="it-IT" sz="3200" b="1" cap="none" dirty="0"/>
              <a:t>(s)? </a:t>
            </a:r>
            <a:r>
              <a:rPr lang="en-GB" sz="3200" i="1" cap="none" dirty="0" err="1"/>
              <a:t>Arundo</a:t>
            </a:r>
            <a:r>
              <a:rPr lang="en-GB" sz="3200" i="1" cap="none" dirty="0"/>
              <a:t> </a:t>
            </a:r>
            <a:r>
              <a:rPr lang="en-GB" sz="3200" i="1" cap="none" dirty="0" err="1"/>
              <a:t>Donax</a:t>
            </a:r>
            <a:r>
              <a:rPr lang="en-GB" sz="3200" i="1" cap="none" dirty="0"/>
              <a:t> </a:t>
            </a:r>
            <a:r>
              <a:rPr lang="en-GB" sz="3200" cap="none" dirty="0"/>
              <a:t>L.</a:t>
            </a:r>
          </a:p>
          <a:p>
            <a:endParaRPr lang="it-IT" sz="3200" b="1" i="1" cap="none" dirty="0"/>
          </a:p>
          <a:p>
            <a:r>
              <a:rPr lang="it-IT" sz="3200" i="1" u="sng" cap="none" dirty="0" err="1"/>
              <a:t>Advantages</a:t>
            </a:r>
            <a:endParaRPr lang="it-IT" sz="3200" i="1" u="sng" cap="none" dirty="0"/>
          </a:p>
          <a:p>
            <a:endParaRPr lang="en-GB" sz="3200" cap="none" dirty="0"/>
          </a:p>
          <a:p>
            <a:r>
              <a:rPr lang="en-GB" sz="3200" cap="none" dirty="0"/>
              <a:t>Good comparative </a:t>
            </a:r>
            <a:r>
              <a:rPr lang="en-GB" sz="3200" b="1" cap="none" dirty="0"/>
              <a:t>yields</a:t>
            </a:r>
            <a:r>
              <a:rPr lang="en-GB" sz="3200" cap="none" dirty="0"/>
              <a:t> (up to 25 t/ha)</a:t>
            </a:r>
          </a:p>
          <a:p>
            <a:r>
              <a:rPr lang="en-GB" sz="3200" cap="none" dirty="0"/>
              <a:t>Modest irrigation and nutrient needs</a:t>
            </a:r>
          </a:p>
          <a:p>
            <a:r>
              <a:rPr lang="en-GB" sz="3200" cap="none" dirty="0"/>
              <a:t>Rhizome: </a:t>
            </a:r>
            <a:r>
              <a:rPr lang="en-GB" sz="3200" b="1" cap="none" dirty="0"/>
              <a:t>water</a:t>
            </a:r>
            <a:r>
              <a:rPr lang="en-GB" sz="3200" cap="none" dirty="0"/>
              <a:t> efficiency</a:t>
            </a:r>
          </a:p>
          <a:p>
            <a:r>
              <a:rPr lang="en-GB" sz="3200" cap="none" dirty="0"/>
              <a:t>No-till after year 1 (soil carbon stock)</a:t>
            </a:r>
          </a:p>
          <a:p>
            <a:r>
              <a:rPr lang="en-GB" sz="3200" cap="none" dirty="0"/>
              <a:t>Ecological services for biodiversity</a:t>
            </a:r>
          </a:p>
          <a:p>
            <a:r>
              <a:rPr lang="en-GB" sz="3200" cap="none" dirty="0"/>
              <a:t> </a:t>
            </a:r>
            <a:endParaRPr lang="it-IT" sz="3200" b="1" i="1" cap="none" dirty="0"/>
          </a:p>
          <a:p>
            <a:endParaRPr lang="en-GB" sz="3200" b="1" cap="none" dirty="0"/>
          </a:p>
          <a:p>
            <a:endParaRPr lang="it-IT" sz="3200" cap="none" dirty="0"/>
          </a:p>
        </p:txBody>
      </p:sp>
    </p:spTree>
    <p:extLst>
      <p:ext uri="{BB962C8B-B14F-4D97-AF65-F5344CB8AC3E}">
        <p14:creationId xmlns:p14="http://schemas.microsoft.com/office/powerpoint/2010/main" val="788376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3"/>
          <p:cNvSpPr txBox="1">
            <a:spLocks/>
          </p:cNvSpPr>
          <p:nvPr/>
        </p:nvSpPr>
        <p:spPr>
          <a:xfrm>
            <a:off x="251520" y="836712"/>
            <a:ext cx="8352928" cy="5472608"/>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Which</a:t>
            </a:r>
            <a:r>
              <a:rPr lang="it-IT" sz="3200" b="1" cap="none" dirty="0"/>
              <a:t> </a:t>
            </a:r>
            <a:r>
              <a:rPr lang="it-IT" sz="3200" b="1" cap="none" dirty="0" err="1"/>
              <a:t>crop</a:t>
            </a:r>
            <a:r>
              <a:rPr lang="it-IT" sz="3200" b="1" cap="none" dirty="0"/>
              <a:t>(s)? </a:t>
            </a:r>
            <a:r>
              <a:rPr lang="en-GB" sz="3200" b="1" cap="none" dirty="0"/>
              <a:t>Giant Reed</a:t>
            </a:r>
            <a:r>
              <a:rPr lang="en-GB" sz="3200" cap="none" dirty="0"/>
              <a:t> </a:t>
            </a:r>
            <a:r>
              <a:rPr lang="en-GB" sz="3200" i="1" cap="none" dirty="0" err="1"/>
              <a:t>Arundo</a:t>
            </a:r>
            <a:r>
              <a:rPr lang="en-GB" sz="3200" i="1" cap="none" dirty="0"/>
              <a:t> </a:t>
            </a:r>
            <a:r>
              <a:rPr lang="en-GB" sz="3200" i="1" cap="none" dirty="0" err="1"/>
              <a:t>Donax</a:t>
            </a:r>
            <a:r>
              <a:rPr lang="en-GB" sz="3200" i="1" cap="none" dirty="0"/>
              <a:t> L. </a:t>
            </a:r>
          </a:p>
          <a:p>
            <a:endParaRPr lang="it-IT" sz="3200" b="1" i="1" cap="none" dirty="0"/>
          </a:p>
          <a:p>
            <a:r>
              <a:rPr lang="it-IT" sz="3200" i="1" u="sng" cap="none" dirty="0" err="1"/>
              <a:t>Disadvantages</a:t>
            </a:r>
            <a:endParaRPr lang="it-IT" sz="3200" i="1" u="sng" cap="none" dirty="0"/>
          </a:p>
          <a:p>
            <a:endParaRPr lang="en-GB" sz="3200" cap="none" dirty="0"/>
          </a:p>
          <a:p>
            <a:r>
              <a:rPr lang="en-GB" sz="3200" b="1" cap="none" dirty="0"/>
              <a:t>Invasiveness </a:t>
            </a:r>
          </a:p>
          <a:p>
            <a:endParaRPr lang="en-GB" sz="3200" cap="none" dirty="0"/>
          </a:p>
          <a:p>
            <a:r>
              <a:rPr lang="en-GB" sz="3200" cap="none" dirty="0"/>
              <a:t>Buffer strips around fields to manage risk</a:t>
            </a:r>
          </a:p>
          <a:p>
            <a:r>
              <a:rPr lang="en-GB" sz="3200" cap="none" dirty="0"/>
              <a:t>(asexual reproduction)</a:t>
            </a:r>
            <a:endParaRPr lang="it-IT" sz="3200" cap="none" dirty="0"/>
          </a:p>
          <a:p>
            <a:endParaRPr lang="en-GB" sz="3200" b="1" cap="none" dirty="0"/>
          </a:p>
          <a:p>
            <a:endParaRPr lang="it-IT" sz="3200" cap="none" dirty="0"/>
          </a:p>
        </p:txBody>
      </p:sp>
      <p:sp>
        <p:nvSpPr>
          <p:cNvPr id="4" name="Szöveg helye 4"/>
          <p:cNvSpPr txBox="1">
            <a:spLocks/>
          </p:cNvSpPr>
          <p:nvPr/>
        </p:nvSpPr>
        <p:spPr>
          <a:xfrm>
            <a:off x="251520" y="-315416"/>
            <a:ext cx="8352928" cy="114014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it-IT" dirty="0" err="1"/>
              <a:t>Agronomic</a:t>
            </a:r>
            <a:r>
              <a:rPr lang="it-IT" dirty="0"/>
              <a:t> </a:t>
            </a:r>
            <a:r>
              <a:rPr lang="it-IT" dirty="0" err="1"/>
              <a:t>Feasibility</a:t>
            </a:r>
            <a:r>
              <a:rPr lang="it-IT" dirty="0"/>
              <a:t> – </a:t>
            </a:r>
            <a:r>
              <a:rPr lang="it-IT" dirty="0" err="1"/>
              <a:t>RESULTS</a:t>
            </a:r>
            <a:endParaRPr lang="it-IT" dirty="0"/>
          </a:p>
        </p:txBody>
      </p:sp>
    </p:spTree>
    <p:extLst>
      <p:ext uri="{BB962C8B-B14F-4D97-AF65-F5344CB8AC3E}">
        <p14:creationId xmlns:p14="http://schemas.microsoft.com/office/powerpoint/2010/main" val="2067451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3"/>
          <p:cNvSpPr txBox="1">
            <a:spLocks/>
          </p:cNvSpPr>
          <p:nvPr/>
        </p:nvSpPr>
        <p:spPr>
          <a:xfrm>
            <a:off x="251520" y="836712"/>
            <a:ext cx="8352928" cy="5472608"/>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Which</a:t>
            </a:r>
            <a:r>
              <a:rPr lang="it-IT" sz="3200" b="1" cap="none" dirty="0"/>
              <a:t> </a:t>
            </a:r>
            <a:r>
              <a:rPr lang="it-IT" sz="3200" b="1" cap="none" dirty="0" err="1"/>
              <a:t>crop</a:t>
            </a:r>
            <a:r>
              <a:rPr lang="it-IT" sz="3200" b="1" cap="none" dirty="0"/>
              <a:t>(s)? </a:t>
            </a:r>
            <a:r>
              <a:rPr lang="it-IT" sz="3200" b="1" i="1" cap="none" dirty="0" err="1"/>
              <a:t>Irrigation</a:t>
            </a:r>
            <a:r>
              <a:rPr lang="it-IT" sz="3200" b="1" i="1" cap="none" dirty="0"/>
              <a:t> for </a:t>
            </a:r>
            <a:r>
              <a:rPr lang="it-IT" sz="3200" b="1" i="1" cap="none" dirty="0" err="1"/>
              <a:t>Arundo</a:t>
            </a:r>
            <a:r>
              <a:rPr lang="it-IT" sz="3200" b="1" i="1" cap="none" dirty="0"/>
              <a:t> </a:t>
            </a:r>
            <a:r>
              <a:rPr lang="it-IT" sz="3200" b="1" i="1" cap="none" dirty="0" err="1"/>
              <a:t>Donax</a:t>
            </a:r>
            <a:endParaRPr lang="it-IT" sz="3200" b="1" i="1" cap="none" dirty="0"/>
          </a:p>
          <a:p>
            <a:endParaRPr lang="it-IT" sz="3200" b="1" i="1" cap="none" dirty="0"/>
          </a:p>
          <a:p>
            <a:r>
              <a:rPr lang="it-IT" sz="3200" cap="none" dirty="0" err="1"/>
              <a:t>Crop</a:t>
            </a:r>
            <a:r>
              <a:rPr lang="it-IT" sz="3200" cap="none" dirty="0"/>
              <a:t> water </a:t>
            </a:r>
            <a:r>
              <a:rPr lang="it-IT" sz="3200" cap="none" dirty="0" err="1"/>
              <a:t>requirements</a:t>
            </a:r>
            <a:endParaRPr lang="it-IT" sz="3200" cap="none" dirty="0"/>
          </a:p>
          <a:p>
            <a:r>
              <a:rPr lang="en-GB" sz="3200" dirty="0"/>
              <a:t>~</a:t>
            </a:r>
            <a:r>
              <a:rPr lang="en-GB" sz="3200" dirty="0">
                <a:solidFill>
                  <a:schemeClr val="dk1"/>
                </a:solidFill>
              </a:rPr>
              <a:t> </a:t>
            </a:r>
            <a:r>
              <a:rPr lang="it-IT" sz="3200" b="1" cap="none" dirty="0"/>
              <a:t>600 mm </a:t>
            </a:r>
            <a:r>
              <a:rPr lang="en-US" sz="3200" b="1" cap="none" dirty="0"/>
              <a:t>in the best performing ﬁeld trial </a:t>
            </a:r>
            <a:endParaRPr lang="it-IT" sz="3200" b="1" cap="none" dirty="0"/>
          </a:p>
          <a:p>
            <a:endParaRPr lang="en-US" sz="3200" cap="none" dirty="0"/>
          </a:p>
          <a:p>
            <a:r>
              <a:rPr lang="en-US" sz="2400" i="1" cap="none" dirty="0"/>
              <a:t>Giant reed proved to be a very plastic crop (</a:t>
            </a:r>
            <a:r>
              <a:rPr lang="en-US" sz="2400" i="1" cap="none" dirty="0" err="1"/>
              <a:t>Borin</a:t>
            </a:r>
            <a:r>
              <a:rPr lang="en-US" sz="2400" i="1" cap="none" dirty="0"/>
              <a:t> et al., 2013) </a:t>
            </a:r>
          </a:p>
          <a:p>
            <a:r>
              <a:rPr lang="en-US" sz="2400" i="1" cap="none" dirty="0"/>
              <a:t>able to  achieve impressive production under high-input, </a:t>
            </a:r>
          </a:p>
          <a:p>
            <a:r>
              <a:rPr lang="en-US" sz="2400" i="1" cap="none" dirty="0"/>
              <a:t>but at the same time able to provide proﬁtable productions</a:t>
            </a:r>
          </a:p>
          <a:p>
            <a:r>
              <a:rPr lang="en-US" sz="2400" i="1" cap="none" dirty="0"/>
              <a:t>in marginal land</a:t>
            </a:r>
          </a:p>
          <a:p>
            <a:endParaRPr lang="it-IT" sz="2400" i="1" cap="none" dirty="0"/>
          </a:p>
          <a:p>
            <a:r>
              <a:rPr lang="it-IT" sz="1000" cap="none" dirty="0" err="1"/>
              <a:t>Borin</a:t>
            </a:r>
            <a:r>
              <a:rPr lang="it-IT" sz="1000" cap="none" dirty="0"/>
              <a:t>, M.; Barbera, A.C.; Milani, M.; Molari, G.; </a:t>
            </a:r>
            <a:r>
              <a:rPr lang="it-IT" sz="1000" cap="none" dirty="0" err="1"/>
              <a:t>Zimbone</a:t>
            </a:r>
            <a:r>
              <a:rPr lang="it-IT" sz="1000" cap="none" dirty="0"/>
              <a:t>, </a:t>
            </a:r>
            <a:r>
              <a:rPr lang="it-IT" sz="1000" cap="none" dirty="0" err="1"/>
              <a:t>S.M</a:t>
            </a:r>
            <a:r>
              <a:rPr lang="it-IT" sz="1000" cap="none" dirty="0"/>
              <a:t>.; Toscano, A. (2013) - </a:t>
            </a:r>
            <a:r>
              <a:rPr lang="it-IT" sz="1000" i="1" cap="none" dirty="0" err="1"/>
              <a:t>Biomass</a:t>
            </a:r>
            <a:r>
              <a:rPr lang="it-IT" sz="1000" i="1" cap="none" dirty="0"/>
              <a:t> production and N balance of </a:t>
            </a:r>
            <a:r>
              <a:rPr lang="it-IT" sz="1000" i="1" cap="none" dirty="0" err="1"/>
              <a:t>giant</a:t>
            </a:r>
            <a:r>
              <a:rPr lang="it-IT" sz="1000" i="1" cap="none" dirty="0"/>
              <a:t> </a:t>
            </a:r>
            <a:r>
              <a:rPr lang="it-IT" sz="1000" i="1" cap="none" dirty="0" err="1"/>
              <a:t>reed</a:t>
            </a:r>
            <a:r>
              <a:rPr lang="it-IT" sz="1000" i="1" cap="none" dirty="0"/>
              <a:t> </a:t>
            </a:r>
          </a:p>
          <a:p>
            <a:r>
              <a:rPr lang="it-IT" sz="1000" i="1" cap="none" dirty="0"/>
              <a:t>(</a:t>
            </a:r>
            <a:r>
              <a:rPr lang="it-IT" sz="1000" i="1" cap="none" dirty="0" err="1"/>
              <a:t>Arundo</a:t>
            </a:r>
            <a:r>
              <a:rPr lang="it-IT" sz="1000" i="1" cap="none" dirty="0"/>
              <a:t> </a:t>
            </a:r>
            <a:r>
              <a:rPr lang="it-IT" sz="1000" i="1" cap="none" dirty="0" err="1"/>
              <a:t>donax</a:t>
            </a:r>
            <a:r>
              <a:rPr lang="it-IT" sz="1000" i="1" cap="none" dirty="0"/>
              <a:t> L.) under high water and N input in </a:t>
            </a:r>
            <a:r>
              <a:rPr lang="it-IT" sz="1000" i="1" cap="none" dirty="0" err="1"/>
              <a:t>Mediterranean</a:t>
            </a:r>
            <a:r>
              <a:rPr lang="it-IT" sz="1000" i="1" cap="none" dirty="0"/>
              <a:t> </a:t>
            </a:r>
            <a:r>
              <a:rPr lang="it-IT" sz="1000" i="1" cap="none" dirty="0" err="1"/>
              <a:t>environments</a:t>
            </a:r>
            <a:r>
              <a:rPr lang="it-IT" sz="1000" cap="none" dirty="0"/>
              <a:t>. </a:t>
            </a:r>
            <a:r>
              <a:rPr lang="it-IT" sz="1000" cap="none" dirty="0" err="1"/>
              <a:t>Eur</a:t>
            </a:r>
            <a:r>
              <a:rPr lang="it-IT" sz="1000" cap="none" dirty="0"/>
              <a:t>. J. </a:t>
            </a:r>
            <a:r>
              <a:rPr lang="it-IT" sz="1000" cap="none" dirty="0" err="1"/>
              <a:t>Agron</a:t>
            </a:r>
            <a:r>
              <a:rPr lang="it-IT" sz="1000" cap="none" dirty="0"/>
              <a:t>. 51, 117–119.</a:t>
            </a:r>
          </a:p>
        </p:txBody>
      </p:sp>
      <p:sp>
        <p:nvSpPr>
          <p:cNvPr id="7" name="Szöveg helye 4"/>
          <p:cNvSpPr txBox="1">
            <a:spLocks/>
          </p:cNvSpPr>
          <p:nvPr/>
        </p:nvSpPr>
        <p:spPr>
          <a:xfrm>
            <a:off x="251520" y="-315416"/>
            <a:ext cx="8352928" cy="114014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it-IT" dirty="0" err="1"/>
              <a:t>Agronomic</a:t>
            </a:r>
            <a:r>
              <a:rPr lang="it-IT" dirty="0"/>
              <a:t> </a:t>
            </a:r>
            <a:r>
              <a:rPr lang="it-IT" dirty="0" err="1"/>
              <a:t>Feasibility</a:t>
            </a:r>
            <a:r>
              <a:rPr lang="it-IT" dirty="0"/>
              <a:t> – </a:t>
            </a:r>
            <a:r>
              <a:rPr lang="it-IT" dirty="0" err="1"/>
              <a:t>RESULTS</a:t>
            </a:r>
            <a:endParaRPr lang="it-IT" dirty="0"/>
          </a:p>
        </p:txBody>
      </p:sp>
    </p:spTree>
    <p:extLst>
      <p:ext uri="{BB962C8B-B14F-4D97-AF65-F5344CB8AC3E}">
        <p14:creationId xmlns:p14="http://schemas.microsoft.com/office/powerpoint/2010/main" val="57767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2"/>
          <p:cNvSpPr txBox="1">
            <a:spLocks/>
          </p:cNvSpPr>
          <p:nvPr/>
        </p:nvSpPr>
        <p:spPr>
          <a:xfrm>
            <a:off x="107504" y="1133826"/>
            <a:ext cx="7272808" cy="136815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US" sz="2400" b="0" dirty="0"/>
              <a:t>The case study is located in the </a:t>
            </a:r>
            <a:r>
              <a:rPr lang="en-US" sz="2400" dirty="0"/>
              <a:t>Sulcis</a:t>
            </a:r>
            <a:r>
              <a:rPr lang="en-US" sz="2400" b="0" dirty="0"/>
              <a:t> </a:t>
            </a:r>
            <a:r>
              <a:rPr lang="en-US" sz="2400" dirty="0"/>
              <a:t>area</a:t>
            </a:r>
            <a:r>
              <a:rPr lang="en-US" sz="2400" b="0" dirty="0"/>
              <a:t> in the South–west Sardinia, Italy (Mediterranean semi-arid climate)</a:t>
            </a:r>
          </a:p>
        </p:txBody>
      </p:sp>
      <p:sp>
        <p:nvSpPr>
          <p:cNvPr id="7" name="Cím 1"/>
          <p:cNvSpPr>
            <a:spLocks noGrp="1"/>
          </p:cNvSpPr>
          <p:nvPr>
            <p:ph type="title"/>
          </p:nvPr>
        </p:nvSpPr>
        <p:spPr>
          <a:xfrm>
            <a:off x="457200" y="274638"/>
            <a:ext cx="8229600" cy="850106"/>
          </a:xfrm>
        </p:spPr>
        <p:txBody>
          <a:bodyPr>
            <a:normAutofit/>
          </a:bodyPr>
          <a:lstStyle/>
          <a:p>
            <a:r>
              <a:rPr lang="it-IT" dirty="0" err="1"/>
              <a:t>Italian</a:t>
            </a:r>
            <a:r>
              <a:rPr lang="it-IT" dirty="0"/>
              <a:t> case </a:t>
            </a:r>
            <a:r>
              <a:rPr lang="it-IT" dirty="0" err="1"/>
              <a:t>study</a:t>
            </a:r>
            <a:endParaRPr lang="hu-HU" dirty="0"/>
          </a:p>
        </p:txBody>
      </p:sp>
      <p:sp>
        <p:nvSpPr>
          <p:cNvPr id="4" name="Tartalom helye 2"/>
          <p:cNvSpPr txBox="1">
            <a:spLocks/>
          </p:cNvSpPr>
          <p:nvPr/>
        </p:nvSpPr>
        <p:spPr>
          <a:xfrm>
            <a:off x="106234" y="1627710"/>
            <a:ext cx="7272808" cy="273739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just"/>
            <a:endParaRPr lang="en-US" sz="2400" b="0" dirty="0"/>
          </a:p>
          <a:p>
            <a:pPr marL="342900" indent="-342900" algn="just">
              <a:buFont typeface="Arial" panose="020B0604020202020204" pitchFamily="34" charset="0"/>
              <a:buChar char="•"/>
            </a:pPr>
            <a:r>
              <a:rPr lang="en-US" sz="2400" b="0" dirty="0"/>
              <a:t>Located in the largest Contaminated Sites of National Interest (SIN) in Italy (about 22,000 ha), polluted by industrial ﬂumes derived from coal power generation, bauxite and aluminum production, and previous mining activities</a:t>
            </a:r>
          </a:p>
        </p:txBody>
      </p:sp>
      <p:sp>
        <p:nvSpPr>
          <p:cNvPr id="2" name="CasellaDiTesto 1"/>
          <p:cNvSpPr txBox="1"/>
          <p:nvPr/>
        </p:nvSpPr>
        <p:spPr>
          <a:xfrm>
            <a:off x="121168" y="4409236"/>
            <a:ext cx="7475167"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High levels of heavy metals in the topsoil (mainly </a:t>
            </a:r>
            <a:r>
              <a:rPr lang="en-US" sz="2400" dirty="0" err="1">
                <a:solidFill>
                  <a:schemeClr val="bg1"/>
                </a:solidFill>
              </a:rPr>
              <a:t>Pb</a:t>
            </a:r>
            <a:r>
              <a:rPr lang="en-US" sz="2400" dirty="0">
                <a:solidFill>
                  <a:schemeClr val="bg1"/>
                </a:solidFill>
              </a:rPr>
              <a:t>, Cu, Cd, Co and Zn)</a:t>
            </a:r>
          </a:p>
          <a:p>
            <a:endParaRPr lang="it-IT" dirty="0"/>
          </a:p>
        </p:txBody>
      </p:sp>
    </p:spTree>
    <p:extLst>
      <p:ext uri="{BB962C8B-B14F-4D97-AF65-F5344CB8AC3E}">
        <p14:creationId xmlns:p14="http://schemas.microsoft.com/office/powerpoint/2010/main" val="12060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251520" y="-315416"/>
            <a:ext cx="8352928" cy="1140147"/>
          </a:xfrm>
        </p:spPr>
        <p:txBody>
          <a:bodyPr/>
          <a:lstStyle/>
          <a:p>
            <a:r>
              <a:rPr lang="it-IT" dirty="0" err="1"/>
              <a:t>Agronomic</a:t>
            </a:r>
            <a:r>
              <a:rPr lang="it-IT" dirty="0"/>
              <a:t> </a:t>
            </a:r>
            <a:r>
              <a:rPr lang="it-IT" dirty="0" err="1"/>
              <a:t>Feasibility</a:t>
            </a:r>
            <a:r>
              <a:rPr lang="it-IT" dirty="0"/>
              <a:t> – </a:t>
            </a:r>
            <a:r>
              <a:rPr lang="it-IT" dirty="0" err="1"/>
              <a:t>RESULTS</a:t>
            </a:r>
            <a:endParaRPr lang="hu-HU" dirty="0"/>
          </a:p>
        </p:txBody>
      </p:sp>
      <p:sp>
        <p:nvSpPr>
          <p:cNvPr id="6" name="Cím 3"/>
          <p:cNvSpPr txBox="1">
            <a:spLocks/>
          </p:cNvSpPr>
          <p:nvPr/>
        </p:nvSpPr>
        <p:spPr>
          <a:xfrm>
            <a:off x="251520" y="836712"/>
            <a:ext cx="8352928" cy="5472608"/>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sz="3200" b="1" cap="none" dirty="0" err="1"/>
              <a:t>Which</a:t>
            </a:r>
            <a:r>
              <a:rPr lang="it-IT" sz="3200" b="1" cap="none" dirty="0"/>
              <a:t> </a:t>
            </a:r>
            <a:r>
              <a:rPr lang="it-IT" sz="3200" b="1" cap="none" dirty="0" err="1"/>
              <a:t>crop</a:t>
            </a:r>
            <a:r>
              <a:rPr lang="it-IT" sz="3200" b="1" cap="none" dirty="0"/>
              <a:t>(s)? </a:t>
            </a:r>
            <a:r>
              <a:rPr lang="it-IT" sz="3200" b="1" i="1" cap="none" dirty="0" err="1"/>
              <a:t>Annuals</a:t>
            </a:r>
            <a:endParaRPr lang="it-IT" sz="3200" b="1" i="1" cap="none" dirty="0"/>
          </a:p>
          <a:p>
            <a:endParaRPr lang="en-GB" sz="3200" b="1" cap="none" dirty="0"/>
          </a:p>
          <a:p>
            <a:r>
              <a:rPr lang="en-GB" sz="3200" b="1" cap="none" dirty="0"/>
              <a:t>Milk Thistle</a:t>
            </a:r>
            <a:r>
              <a:rPr lang="en-GB" sz="3200" cap="none" dirty="0"/>
              <a:t> (</a:t>
            </a:r>
            <a:r>
              <a:rPr lang="en-GB" sz="3200" i="1" cap="none" dirty="0" err="1"/>
              <a:t>Silybum</a:t>
            </a:r>
            <a:r>
              <a:rPr lang="en-GB" sz="3200" i="1" cap="none" dirty="0"/>
              <a:t> </a:t>
            </a:r>
            <a:r>
              <a:rPr lang="en-GB" sz="3200" i="1" cap="none" dirty="0" err="1"/>
              <a:t>marianum</a:t>
            </a:r>
            <a:r>
              <a:rPr lang="en-GB" sz="3200" i="1" cap="none" dirty="0"/>
              <a:t> </a:t>
            </a:r>
            <a:r>
              <a:rPr lang="en-GB" sz="3200" cap="none" dirty="0"/>
              <a:t>L. </a:t>
            </a:r>
            <a:r>
              <a:rPr lang="en-GB" sz="3200" cap="none" dirty="0" err="1"/>
              <a:t>Gaertn</a:t>
            </a:r>
            <a:r>
              <a:rPr lang="en-GB" sz="3200" cap="none" dirty="0"/>
              <a:t>.)</a:t>
            </a:r>
          </a:p>
          <a:p>
            <a:r>
              <a:rPr lang="en-GB" sz="3200" cap="none" dirty="0"/>
              <a:t>(</a:t>
            </a:r>
            <a:r>
              <a:rPr lang="it-IT" sz="3200" dirty="0" err="1"/>
              <a:t>Asteraceae</a:t>
            </a:r>
            <a:r>
              <a:rPr lang="it-IT" sz="3200" dirty="0"/>
              <a:t> &gt; CARDUEAE </a:t>
            </a:r>
            <a:r>
              <a:rPr lang="it-IT" sz="3200" dirty="0" err="1"/>
              <a:t>CROP</a:t>
            </a:r>
            <a:r>
              <a:rPr lang="it-IT" sz="3200" dirty="0"/>
              <a:t>)</a:t>
            </a:r>
            <a:endParaRPr lang="en-GB" sz="3200" cap="none" dirty="0"/>
          </a:p>
          <a:p>
            <a:endParaRPr lang="en-GB" sz="3200" cap="none" dirty="0"/>
          </a:p>
          <a:p>
            <a:r>
              <a:rPr lang="en-GB" sz="3200" cap="none" dirty="0"/>
              <a:t>Good yield under non-irrigated conditions </a:t>
            </a:r>
          </a:p>
          <a:p>
            <a:r>
              <a:rPr lang="en-GB" sz="3200" cap="none" dirty="0"/>
              <a:t>(up to 20 t/ha)</a:t>
            </a:r>
          </a:p>
          <a:p>
            <a:r>
              <a:rPr lang="en-GB" sz="3200" cap="none" dirty="0"/>
              <a:t>Interesting content of fermentable sugars </a:t>
            </a:r>
            <a:endParaRPr lang="it-IT" sz="3200" cap="none" dirty="0"/>
          </a:p>
          <a:p>
            <a:r>
              <a:rPr lang="en-GB" sz="3200" cap="none" dirty="0"/>
              <a:t>Good impact on the ecological system</a:t>
            </a:r>
            <a:r>
              <a:rPr lang="en-GB" sz="3200" i="1" cap="none" dirty="0"/>
              <a:t> </a:t>
            </a:r>
          </a:p>
          <a:p>
            <a:endParaRPr lang="it-IT" sz="3200" cap="none" dirty="0"/>
          </a:p>
        </p:txBody>
      </p:sp>
      <p:sp>
        <p:nvSpPr>
          <p:cNvPr id="4" name="Segnaposto numero diapositiva 3"/>
          <p:cNvSpPr txBox="1">
            <a:spLocks/>
          </p:cNvSpPr>
          <p:nvPr/>
        </p:nvSpPr>
        <p:spPr>
          <a:xfrm>
            <a:off x="8532440" y="6381328"/>
            <a:ext cx="468560" cy="365125"/>
          </a:xfrm>
          <a:prstGeom prst="rect">
            <a:avLst/>
          </a:prstGeom>
        </p:spPr>
        <p:txBody>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dirty="0"/>
              <a:t>32</a:t>
            </a:r>
          </a:p>
          <a:p>
            <a:endParaRPr lang="it-IT" dirty="0"/>
          </a:p>
        </p:txBody>
      </p:sp>
    </p:spTree>
    <p:extLst>
      <p:ext uri="{BB962C8B-B14F-4D97-AF65-F5344CB8AC3E}">
        <p14:creationId xmlns:p14="http://schemas.microsoft.com/office/powerpoint/2010/main" val="4045589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818131"/>
            <a:ext cx="8229600" cy="1066130"/>
          </a:xfrm>
        </p:spPr>
        <p:txBody>
          <a:bodyPr>
            <a:noAutofit/>
          </a:bodyPr>
          <a:lstStyle/>
          <a:p>
            <a:r>
              <a:rPr lang="en-US" sz="3200" dirty="0"/>
              <a:t>RESULTS</a:t>
            </a:r>
            <a:r>
              <a:rPr lang="en-US" sz="3200" i="1" dirty="0"/>
              <a:t> - Where?</a:t>
            </a:r>
            <a:r>
              <a:rPr lang="en-US" sz="3200" dirty="0"/>
              <a:t/>
            </a:r>
            <a:br>
              <a:rPr lang="en-US" sz="3200" dirty="0"/>
            </a:br>
            <a:endParaRPr lang="hu-HU" sz="3200" dirty="0"/>
          </a:p>
        </p:txBody>
      </p:sp>
      <p:sp>
        <p:nvSpPr>
          <p:cNvPr id="3" name="Segnaposto contenuto 2"/>
          <p:cNvSpPr>
            <a:spLocks noGrp="1"/>
          </p:cNvSpPr>
          <p:nvPr>
            <p:ph idx="1"/>
          </p:nvPr>
        </p:nvSpPr>
        <p:spPr>
          <a:xfrm>
            <a:off x="395536" y="1279301"/>
            <a:ext cx="8229600" cy="1717651"/>
          </a:xfrm>
        </p:spPr>
        <p:txBody>
          <a:bodyPr>
            <a:normAutofit/>
          </a:bodyPr>
          <a:lstStyle/>
          <a:p>
            <a:pPr>
              <a:buFont typeface="Arial" pitchFamily="34" charset="0"/>
              <a:buChar char="•"/>
            </a:pPr>
            <a:endParaRPr lang="en-US" dirty="0"/>
          </a:p>
          <a:p>
            <a:pPr>
              <a:buFont typeface="Arial" pitchFamily="34" charset="0"/>
              <a:buChar char="•"/>
            </a:pPr>
            <a:r>
              <a:rPr lang="en-US" b="1" dirty="0"/>
              <a:t> Availability of 51,000 ha</a:t>
            </a:r>
            <a:r>
              <a:rPr lang="en-US" dirty="0"/>
              <a:t> in a 70 km radius from </a:t>
            </a:r>
            <a:r>
              <a:rPr lang="en-US" dirty="0" err="1"/>
              <a:t>Portoscuso</a:t>
            </a:r>
            <a:r>
              <a:rPr lang="en-US" dirty="0"/>
              <a:t> </a:t>
            </a:r>
          </a:p>
          <a:p>
            <a:pPr marL="0" indent="0">
              <a:spcBef>
                <a:spcPts val="0"/>
              </a:spcBef>
              <a:buFont typeface="Arial" pitchFamily="34" charset="0"/>
              <a:buChar char="•"/>
              <a:defRPr/>
            </a:pPr>
            <a:endParaRPr lang="en-US" dirty="0"/>
          </a:p>
          <a:p>
            <a:pPr marL="0" indent="0">
              <a:spcBef>
                <a:spcPts val="0"/>
              </a:spcBef>
              <a:buFont typeface="Arial" pitchFamily="34" charset="0"/>
              <a:buChar char="•"/>
              <a:defRPr/>
            </a:pPr>
            <a:r>
              <a:rPr lang="en-US" dirty="0"/>
              <a:t> </a:t>
            </a:r>
            <a:r>
              <a:rPr lang="en-US" b="1" dirty="0"/>
              <a:t>Availability of 1,000 ha</a:t>
            </a:r>
            <a:r>
              <a:rPr lang="en-US" dirty="0"/>
              <a:t> in the contaminated area </a:t>
            </a:r>
            <a:r>
              <a:rPr lang="en-US" dirty="0" smtClean="0"/>
              <a:t>(</a:t>
            </a:r>
            <a:r>
              <a:rPr lang="en-US" dirty="0" smtClean="0"/>
              <a:t>irrigation</a:t>
            </a:r>
            <a:r>
              <a:rPr lang="en-US" dirty="0" smtClean="0"/>
              <a:t>)</a:t>
            </a:r>
            <a:endParaRPr lang="en-US" dirty="0"/>
          </a:p>
          <a:p>
            <a:pPr marL="0" indent="0">
              <a:spcBef>
                <a:spcPts val="0"/>
              </a:spcBef>
              <a:defRPr/>
            </a:pPr>
            <a:endParaRPr lang="en-US" dirty="0"/>
          </a:p>
        </p:txBody>
      </p:sp>
      <p:sp>
        <p:nvSpPr>
          <p:cNvPr id="6" name="Szöveg helye 4"/>
          <p:cNvSpPr txBox="1">
            <a:spLocks/>
          </p:cNvSpPr>
          <p:nvPr/>
        </p:nvSpPr>
        <p:spPr>
          <a:xfrm>
            <a:off x="251520" y="272629"/>
            <a:ext cx="8352928" cy="1140147"/>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a:t>Agronomic Feasibility – RESULTS</a:t>
            </a:r>
            <a:endParaRPr lang="it-IT" dirty="0"/>
          </a:p>
        </p:txBody>
      </p:sp>
      <p:sp>
        <p:nvSpPr>
          <p:cNvPr id="5" name="Segnaposto numero diapositiva 3"/>
          <p:cNvSpPr txBox="1">
            <a:spLocks/>
          </p:cNvSpPr>
          <p:nvPr/>
        </p:nvSpPr>
        <p:spPr>
          <a:xfrm>
            <a:off x="8532440" y="6381328"/>
            <a:ext cx="468560" cy="365125"/>
          </a:xfrm>
          <a:prstGeom prst="rect">
            <a:avLst/>
          </a:prstGeom>
        </p:spPr>
        <p:txBody>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dirty="0"/>
              <a:t>33</a:t>
            </a:r>
          </a:p>
          <a:p>
            <a:endParaRPr lang="it-IT" dirty="0"/>
          </a:p>
        </p:txBody>
      </p:sp>
      <p:sp>
        <p:nvSpPr>
          <p:cNvPr id="7" name="Segnaposto contenuto 2"/>
          <p:cNvSpPr txBox="1">
            <a:spLocks/>
          </p:cNvSpPr>
          <p:nvPr/>
        </p:nvSpPr>
        <p:spPr>
          <a:xfrm>
            <a:off x="457200" y="3009685"/>
            <a:ext cx="8229600" cy="1355419"/>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b="1" i="1" dirty="0"/>
              <a:t>Conclusion</a:t>
            </a:r>
          </a:p>
          <a:p>
            <a:pPr marL="342900" indent="-342900">
              <a:buFont typeface="Arial" panose="020B0604020202020204" pitchFamily="34" charset="0"/>
              <a:buChar char="•"/>
            </a:pPr>
            <a:r>
              <a:rPr lang="en-US" dirty="0"/>
              <a:t>Overall, this study strengthens the idea that energy crops can be </a:t>
            </a:r>
            <a:r>
              <a:rPr lang="en-US" b="1" dirty="0"/>
              <a:t>successfully grown </a:t>
            </a:r>
            <a:r>
              <a:rPr lang="en-US" dirty="0"/>
              <a:t>on marginal lands</a:t>
            </a:r>
          </a:p>
        </p:txBody>
      </p:sp>
      <p:sp>
        <p:nvSpPr>
          <p:cNvPr id="8" name="Segnaposto contenuto 2"/>
          <p:cNvSpPr txBox="1">
            <a:spLocks/>
          </p:cNvSpPr>
          <p:nvPr/>
        </p:nvSpPr>
        <p:spPr>
          <a:xfrm>
            <a:off x="467544" y="4199861"/>
            <a:ext cx="8229600" cy="1355419"/>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The study suggest a potential to increase the production of 2G biomass crops </a:t>
            </a:r>
            <a:r>
              <a:rPr lang="en-US" b="1" dirty="0"/>
              <a:t>without impacting </a:t>
            </a:r>
            <a:r>
              <a:rPr lang="en-US" dirty="0"/>
              <a:t>significantly on food crop production</a:t>
            </a:r>
          </a:p>
        </p:txBody>
      </p:sp>
      <p:sp>
        <p:nvSpPr>
          <p:cNvPr id="9" name="Segnaposto contenuto 2"/>
          <p:cNvSpPr txBox="1">
            <a:spLocks/>
          </p:cNvSpPr>
          <p:nvPr/>
        </p:nvSpPr>
        <p:spPr>
          <a:xfrm>
            <a:off x="466568" y="5312552"/>
            <a:ext cx="8229600" cy="965741"/>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Incorporating bioenergy crops on marginal lands require a strategic, spatially explicit </a:t>
            </a:r>
            <a:r>
              <a:rPr lang="en-US" b="1" dirty="0"/>
              <a:t>landscape design</a:t>
            </a:r>
          </a:p>
        </p:txBody>
      </p:sp>
    </p:spTree>
    <p:extLst>
      <p:ext uri="{BB962C8B-B14F-4D97-AF65-F5344CB8AC3E}">
        <p14:creationId xmlns:p14="http://schemas.microsoft.com/office/powerpoint/2010/main" val="33351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8904" y="5459214"/>
            <a:ext cx="8229600" cy="1066130"/>
          </a:xfrm>
        </p:spPr>
        <p:txBody>
          <a:bodyPr>
            <a:noAutofit/>
          </a:bodyPr>
          <a:lstStyle/>
          <a:p>
            <a:r>
              <a:rPr lang="en-US" sz="3200" dirty="0"/>
              <a:t>Available land areas within the ILRC ‘</a:t>
            </a:r>
            <a:r>
              <a:rPr lang="en-US" sz="3200" dirty="0" err="1"/>
              <a:t>Cixerri</a:t>
            </a:r>
            <a:r>
              <a:rPr lang="en-US" sz="3200" dirty="0"/>
              <a:t>’</a:t>
            </a:r>
            <a:endParaRPr lang="hu-HU" sz="3200" dirty="0"/>
          </a:p>
        </p:txBody>
      </p:sp>
      <p:graphicFrame>
        <p:nvGraphicFramePr>
          <p:cNvPr id="4" name="Tartalom helye 3"/>
          <p:cNvGraphicFramePr>
            <a:graphicFrameLocks noGrp="1"/>
          </p:cNvGraphicFramePr>
          <p:nvPr>
            <p:ph idx="1"/>
          </p:nvPr>
        </p:nvGraphicFramePr>
        <p:xfrm>
          <a:off x="1691680" y="1268760"/>
          <a:ext cx="5698976" cy="4146550"/>
        </p:xfrm>
        <a:graphic>
          <a:graphicData uri="http://schemas.openxmlformats.org/drawingml/2006/table">
            <a:tbl>
              <a:tblPr firstRow="1" bandRow="1">
                <a:tableStyleId>{F5AB1C69-6EDB-4FF4-983F-18BD219EF322}</a:tableStyleId>
              </a:tblPr>
              <a:tblGrid>
                <a:gridCol w="2849488">
                  <a:extLst>
                    <a:ext uri="{9D8B030D-6E8A-4147-A177-3AD203B41FA5}">
                      <a16:colId xmlns:a16="http://schemas.microsoft.com/office/drawing/2014/main" val="20000"/>
                    </a:ext>
                  </a:extLst>
                </a:gridCol>
                <a:gridCol w="2849488">
                  <a:extLst>
                    <a:ext uri="{9D8B030D-6E8A-4147-A177-3AD203B41FA5}">
                      <a16:colId xmlns:a16="http://schemas.microsoft.com/office/drawing/2014/main" val="20001"/>
                    </a:ext>
                  </a:extLst>
                </a:gridCol>
              </a:tblGrid>
              <a:tr h="370840">
                <a:tc>
                  <a:txBody>
                    <a:bodyPr/>
                    <a:lstStyle/>
                    <a:p>
                      <a:pPr algn="ctr"/>
                      <a:r>
                        <a:rPr lang="it-IT" dirty="0" err="1"/>
                        <a:t>AVAILABLE</a:t>
                      </a:r>
                      <a:r>
                        <a:rPr lang="it-IT" dirty="0"/>
                        <a:t> </a:t>
                      </a:r>
                      <a:r>
                        <a:rPr lang="it-IT" dirty="0" err="1"/>
                        <a:t>AREAS</a:t>
                      </a:r>
                      <a:endParaRPr lang="hu-HU" dirty="0"/>
                    </a:p>
                  </a:txBody>
                  <a:tcPr/>
                </a:tc>
                <a:tc>
                  <a:txBody>
                    <a:bodyPr/>
                    <a:lstStyle/>
                    <a:p>
                      <a:pPr algn="ctr"/>
                      <a:r>
                        <a:rPr lang="it-IT" dirty="0" err="1"/>
                        <a:t>ILRC</a:t>
                      </a:r>
                      <a:r>
                        <a:rPr lang="it-IT" dirty="0"/>
                        <a:t> “</a:t>
                      </a:r>
                      <a:r>
                        <a:rPr lang="it-IT" dirty="0" err="1"/>
                        <a:t>CIXERRI</a:t>
                      </a:r>
                      <a:r>
                        <a:rPr lang="it-IT" dirty="0"/>
                        <a:t>”</a:t>
                      </a:r>
                      <a:endParaRPr lang="hu-HU" dirty="0"/>
                    </a:p>
                  </a:txBody>
                  <a:tcPr/>
                </a:tc>
                <a:extLst>
                  <a:ext uri="{0D108BD9-81ED-4DB2-BD59-A6C34878D82A}">
                    <a16:rowId xmlns:a16="http://schemas.microsoft.com/office/drawing/2014/main" val="10000"/>
                  </a:ext>
                </a:extLst>
              </a:tr>
              <a:tr h="370840">
                <a:tc>
                  <a:txBody>
                    <a:bodyPr/>
                    <a:lstStyle/>
                    <a:p>
                      <a:pPr marL="0" algn="ctr" defTabSz="914400" rtl="0" eaLnBrk="1" latinLnBrk="0" hangingPunct="1">
                        <a:lnSpc>
                          <a:spcPts val="1700"/>
                        </a:lnSpc>
                        <a:spcAft>
                          <a:spcPts val="0"/>
                        </a:spcAft>
                      </a:pPr>
                      <a:r>
                        <a:rPr lang="it-IT" sz="1800" kern="1200" dirty="0">
                          <a:solidFill>
                            <a:schemeClr val="dk1"/>
                          </a:solidFill>
                          <a:latin typeface="+mn-lt"/>
                          <a:ea typeface="+mn-ea"/>
                          <a:cs typeface="+mn-cs"/>
                        </a:rPr>
                        <a:t>Total area</a:t>
                      </a:r>
                    </a:p>
                  </a:txBody>
                  <a:tcPr marL="0" marR="0" marT="0" marB="0" anchor="ctr"/>
                </a:tc>
                <a:tc>
                  <a:txBody>
                    <a:bodyPr/>
                    <a:lstStyle/>
                    <a:p>
                      <a:pPr algn="ctr">
                        <a:lnSpc>
                          <a:spcPts val="1700"/>
                        </a:lnSpc>
                        <a:spcAft>
                          <a:spcPts val="0"/>
                        </a:spcAft>
                      </a:pPr>
                      <a:r>
                        <a:rPr lang="en-CA" sz="1800" kern="1200" dirty="0">
                          <a:solidFill>
                            <a:schemeClr val="dk1"/>
                          </a:solidFill>
                          <a:latin typeface="+mn-lt"/>
                          <a:ea typeface="+mn-ea"/>
                          <a:cs typeface="+mn-cs"/>
                        </a:rPr>
                        <a:t>9,180</a:t>
                      </a:r>
                      <a:endParaRPr lang="it-IT" sz="18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val="10001"/>
                  </a:ext>
                </a:extLst>
              </a:tr>
              <a:tr h="370840">
                <a:tc>
                  <a:txBody>
                    <a:bodyPr/>
                    <a:lstStyle/>
                    <a:p>
                      <a:pPr marL="0" algn="ctr" defTabSz="914400" rtl="0" eaLnBrk="1" latinLnBrk="0" hangingPunct="1">
                        <a:lnSpc>
                          <a:spcPts val="1700"/>
                        </a:lnSpc>
                        <a:spcAft>
                          <a:spcPts val="0"/>
                        </a:spcAft>
                      </a:pPr>
                      <a:r>
                        <a:rPr lang="en-US" sz="1800" kern="1200" dirty="0">
                          <a:solidFill>
                            <a:schemeClr val="dk1"/>
                          </a:solidFill>
                          <a:latin typeface="+mn-lt"/>
                          <a:ea typeface="+mn-ea"/>
                          <a:cs typeface="+mn-cs"/>
                        </a:rPr>
                        <a:t>Equipped area with irrigation infrastructures</a:t>
                      </a:r>
                      <a:endParaRPr lang="it-IT" sz="1800" kern="12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6,580</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2"/>
                  </a:ext>
                </a:extLst>
              </a:tr>
              <a:tr h="370840">
                <a:tc>
                  <a:txBody>
                    <a:bodyPr/>
                    <a:lstStyle/>
                    <a:p>
                      <a:pPr marL="0" algn="ctr" defTabSz="914400" rtl="0" eaLnBrk="1" latinLnBrk="0" hangingPunct="1">
                        <a:lnSpc>
                          <a:spcPts val="1700"/>
                        </a:lnSpc>
                        <a:spcAft>
                          <a:spcPts val="0"/>
                        </a:spcAft>
                      </a:pPr>
                      <a:r>
                        <a:rPr lang="it-IT" sz="1800" kern="1200" dirty="0" err="1">
                          <a:solidFill>
                            <a:schemeClr val="dk1"/>
                          </a:solidFill>
                          <a:latin typeface="+mn-lt"/>
                          <a:ea typeface="+mn-ea"/>
                          <a:cs typeface="+mn-cs"/>
                        </a:rPr>
                        <a:t>Arable</a:t>
                      </a:r>
                      <a:r>
                        <a:rPr lang="it-IT" sz="1800" kern="1200" dirty="0">
                          <a:solidFill>
                            <a:schemeClr val="dk1"/>
                          </a:solidFill>
                          <a:latin typeface="+mn-lt"/>
                          <a:ea typeface="+mn-ea"/>
                          <a:cs typeface="+mn-cs"/>
                        </a:rPr>
                        <a:t> land</a:t>
                      </a:r>
                      <a:endParaRPr lang="hu-HU" sz="1800" kern="1200" dirty="0">
                        <a:solidFill>
                          <a:schemeClr val="dk1"/>
                        </a:solidFill>
                        <a:latin typeface="+mn-lt"/>
                        <a:ea typeface="+mn-ea"/>
                        <a:cs typeface="+mn-cs"/>
                      </a:endParaRPr>
                    </a:p>
                  </a:txBody>
                  <a:tcP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6,104</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3"/>
                  </a:ext>
                </a:extLst>
              </a:tr>
              <a:tr h="370840">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Arable land - soil class I – II </a:t>
                      </a:r>
                      <a:endParaRPr lang="it-IT" sz="1800" kern="12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1,186</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4"/>
                  </a:ext>
                </a:extLst>
              </a:tr>
              <a:tr h="370840">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Arable land - soil class III – V </a:t>
                      </a:r>
                      <a:endParaRPr lang="it-IT" sz="1800" kern="12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4,813</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5"/>
                  </a:ext>
                </a:extLst>
              </a:tr>
              <a:tr h="370840">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Rainfed arable land 2015</a:t>
                      </a:r>
                      <a:endParaRPr lang="it-IT" sz="1800" kern="12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5,679</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6"/>
                  </a:ext>
                </a:extLst>
              </a:tr>
              <a:tr h="370840">
                <a:tc>
                  <a:txBody>
                    <a:bodyPr/>
                    <a:lstStyle/>
                    <a:p>
                      <a:pPr algn="ctr">
                        <a:lnSpc>
                          <a:spcPts val="1700"/>
                        </a:lnSpc>
                        <a:spcAft>
                          <a:spcPts val="0"/>
                        </a:spcAft>
                      </a:pPr>
                      <a:r>
                        <a:rPr lang="en-CA" sz="1800" kern="1200" dirty="0">
                          <a:solidFill>
                            <a:schemeClr val="dk1"/>
                          </a:solidFill>
                          <a:latin typeface="+mn-lt"/>
                          <a:ea typeface="+mn-ea"/>
                          <a:cs typeface="+mn-cs"/>
                        </a:rPr>
                        <a:t>Irrigated arable land 2015</a:t>
                      </a:r>
                      <a:endParaRPr lang="it-IT" sz="1800" kern="12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425</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7"/>
                  </a:ext>
                </a:extLst>
              </a:tr>
              <a:tr h="370840">
                <a:tc>
                  <a:txBody>
                    <a:bodyPr/>
                    <a:lstStyle/>
                    <a:p>
                      <a:pPr algn="ctr">
                        <a:lnSpc>
                          <a:spcPts val="1700"/>
                        </a:lnSpc>
                        <a:spcAft>
                          <a:spcPts val="0"/>
                        </a:spcAft>
                      </a:pPr>
                      <a:r>
                        <a:rPr lang="en-CA" sz="1800" kern="1200" dirty="0">
                          <a:solidFill>
                            <a:schemeClr val="dk1"/>
                          </a:solidFill>
                          <a:latin typeface="+mn-lt"/>
                          <a:ea typeface="+mn-ea"/>
                          <a:cs typeface="+mn-cs"/>
                        </a:rPr>
                        <a:t>Vineyards, orchards 2015</a:t>
                      </a:r>
                      <a:endParaRPr lang="it-IT" sz="1800" kern="12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477</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8"/>
                  </a:ext>
                </a:extLst>
              </a:tr>
              <a:tr h="370840">
                <a:tc>
                  <a:txBody>
                    <a:bodyPr/>
                    <a:lstStyle/>
                    <a:p>
                      <a:pPr algn="ctr">
                        <a:lnSpc>
                          <a:spcPts val="1700"/>
                        </a:lnSpc>
                        <a:spcAft>
                          <a:spcPts val="0"/>
                        </a:spcAft>
                      </a:pPr>
                      <a:r>
                        <a:rPr lang="en-CA" sz="1800" kern="1200" dirty="0">
                          <a:solidFill>
                            <a:schemeClr val="dk1"/>
                          </a:solidFill>
                          <a:latin typeface="+mn-lt"/>
                          <a:ea typeface="+mn-ea"/>
                          <a:cs typeface="+mn-cs"/>
                        </a:rPr>
                        <a:t>Woods, natural areas 2015</a:t>
                      </a:r>
                      <a:endParaRPr lang="it-IT" sz="1800" kern="12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803</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9"/>
                  </a:ext>
                </a:extLst>
              </a:tr>
              <a:tr h="370840">
                <a:tc>
                  <a:txBody>
                    <a:bodyPr/>
                    <a:lstStyle/>
                    <a:p>
                      <a:pPr algn="ctr">
                        <a:lnSpc>
                          <a:spcPts val="1700"/>
                        </a:lnSpc>
                        <a:spcAft>
                          <a:spcPts val="0"/>
                        </a:spcAft>
                      </a:pPr>
                      <a:r>
                        <a:rPr lang="en-CA" sz="1800" kern="1200" dirty="0">
                          <a:solidFill>
                            <a:schemeClr val="dk1"/>
                          </a:solidFill>
                          <a:latin typeface="+mn-lt"/>
                          <a:ea typeface="+mn-ea"/>
                          <a:cs typeface="+mn-cs"/>
                        </a:rPr>
                        <a:t>Land suitability area</a:t>
                      </a:r>
                      <a:r>
                        <a:rPr lang="en-CA" sz="1800" kern="1200" baseline="30000" dirty="0">
                          <a:solidFill>
                            <a:schemeClr val="dk1"/>
                          </a:solidFill>
                          <a:latin typeface="+mn-lt"/>
                          <a:ea typeface="+mn-ea"/>
                          <a:cs typeface="+mn-cs"/>
                        </a:rPr>
                        <a:t>1</a:t>
                      </a:r>
                      <a:endParaRPr lang="it-IT" sz="1800" kern="1200" baseline="30000" dirty="0">
                        <a:solidFill>
                          <a:schemeClr val="dk1"/>
                        </a:solidFill>
                        <a:latin typeface="+mn-lt"/>
                        <a:ea typeface="+mn-ea"/>
                        <a:cs typeface="+mn-cs"/>
                      </a:endParaRPr>
                    </a:p>
                  </a:txBody>
                  <a:tcPr marL="0" marR="0" marT="0" marB="0" anchor="ctr"/>
                </a:tc>
                <a:tc>
                  <a:txBody>
                    <a:bodyPr/>
                    <a:lstStyle/>
                    <a:p>
                      <a:pPr marL="0" algn="ctr" defTabSz="914400" rtl="0" eaLnBrk="1" latinLnBrk="0" hangingPunct="1">
                        <a:lnSpc>
                          <a:spcPts val="1700"/>
                        </a:lnSpc>
                        <a:spcAft>
                          <a:spcPts val="0"/>
                        </a:spcAft>
                      </a:pPr>
                      <a:r>
                        <a:rPr lang="en-CA" sz="1800" kern="1200" dirty="0">
                          <a:solidFill>
                            <a:schemeClr val="dk1"/>
                          </a:solidFill>
                          <a:latin typeface="+mn-lt"/>
                          <a:ea typeface="+mn-ea"/>
                          <a:cs typeface="+mn-cs"/>
                        </a:rPr>
                        <a:t>2,883</a:t>
                      </a:r>
                      <a:endParaRPr lang="it-IT" sz="18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10"/>
                  </a:ext>
                </a:extLst>
              </a:tr>
            </a:tbl>
          </a:graphicData>
        </a:graphic>
      </p:graphicFrame>
      <p:sp>
        <p:nvSpPr>
          <p:cNvPr id="6" name="Szöveg helye 4"/>
          <p:cNvSpPr txBox="1">
            <a:spLocks/>
          </p:cNvSpPr>
          <p:nvPr/>
        </p:nvSpPr>
        <p:spPr>
          <a:xfrm>
            <a:off x="1655168" y="5517232"/>
            <a:ext cx="6013176" cy="576064"/>
          </a:xfrm>
          <a:prstGeom prst="rect">
            <a:avLst/>
          </a:prstGeom>
        </p:spPr>
        <p:txBody>
          <a:bodyPr vert="horz" lIns="91440" tIns="45720" rIns="91440" bIns="45720" rtlCol="0">
            <a:normAutofit/>
          </a:bodyPr>
          <a:lstStyle/>
          <a:p>
            <a:pPr marL="1588" marR="0" lvl="0" indent="-1588" algn="l" defTabSz="914400" rtl="0" eaLnBrk="1" fontAlgn="auto" latinLnBrk="0" hangingPunct="1">
              <a:lnSpc>
                <a:spcPct val="100000"/>
              </a:lnSpc>
              <a:spcBef>
                <a:spcPct val="20000"/>
              </a:spcBef>
              <a:spcAft>
                <a:spcPts val="0"/>
              </a:spcAft>
              <a:buClrTx/>
              <a:buSzTx/>
              <a:buFontTx/>
              <a:buNone/>
              <a:tabLst/>
              <a:defRPr/>
            </a:pPr>
            <a:r>
              <a:rPr lang="en-CA" sz="1200" baseline="30000" dirty="0">
                <a:solidFill>
                  <a:schemeClr val="dk1"/>
                </a:solidFill>
                <a:latin typeface="Calibri Light" pitchFamily="34" charset="0"/>
              </a:rPr>
              <a:t>1</a:t>
            </a:r>
            <a:r>
              <a:rPr lang="en-CA" sz="1200" dirty="0">
                <a:solidFill>
                  <a:schemeClr val="dk1"/>
                </a:solidFill>
                <a:latin typeface="Calibri Light" pitchFamily="34" charset="0"/>
              </a:rPr>
              <a:t> Data obtained by subtracting land use/cover layer constraints from land suitability map.</a:t>
            </a:r>
          </a:p>
          <a:p>
            <a:pPr marL="1588" marR="0" lvl="0" indent="-1588" algn="l" defTabSz="914400" rtl="0" eaLnBrk="1" fontAlgn="auto" latinLnBrk="0" hangingPunct="1">
              <a:lnSpc>
                <a:spcPct val="100000"/>
              </a:lnSpc>
              <a:spcBef>
                <a:spcPct val="20000"/>
              </a:spcBef>
              <a:spcAft>
                <a:spcPts val="0"/>
              </a:spcAft>
              <a:buClrTx/>
              <a:buSzTx/>
              <a:buFontTx/>
              <a:buNone/>
              <a:tabLst/>
              <a:defRPr/>
            </a:pPr>
            <a:endParaRPr kumimoji="0" lang="it-IT" sz="1600" b="0" i="0" u="none" strike="noStrike" kern="1200" cap="none" spc="0" normalizeH="0" baseline="0" noProof="0" dirty="0">
              <a:ln>
                <a:noFill/>
              </a:ln>
              <a:solidFill>
                <a:schemeClr val="dk1"/>
              </a:solidFill>
              <a:effectLst/>
              <a:uLnTx/>
              <a:uFillTx/>
              <a:latin typeface="Calibri Light" pitchFamily="34" charset="0"/>
              <a:ea typeface="+mn-ea"/>
              <a:cs typeface="+mn-cs"/>
            </a:endParaRPr>
          </a:p>
          <a:p>
            <a:pPr marL="1588" marR="0" lvl="0" indent="-1588" algn="l" defTabSz="914400" rtl="0" eaLnBrk="1" fontAlgn="auto" latinLnBrk="0" hangingPunct="1">
              <a:lnSpc>
                <a:spcPct val="100000"/>
              </a:lnSpc>
              <a:spcBef>
                <a:spcPct val="20000"/>
              </a:spcBef>
              <a:spcAft>
                <a:spcPts val="0"/>
              </a:spcAft>
              <a:buClrTx/>
              <a:buSzTx/>
              <a:buFontTx/>
              <a:buNone/>
              <a:tabLst/>
              <a:defRPr/>
            </a:pPr>
            <a:endParaRPr kumimoji="0" lang="hu-HU" sz="1800" b="0"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
        <p:nvSpPr>
          <p:cNvPr id="7" name="Cím 1"/>
          <p:cNvSpPr txBox="1">
            <a:spLocks/>
          </p:cNvSpPr>
          <p:nvPr/>
        </p:nvSpPr>
        <p:spPr>
          <a:xfrm>
            <a:off x="467544" y="692696"/>
            <a:ext cx="8229600" cy="10661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r>
              <a:rPr lang="en-US" sz="3200" dirty="0"/>
              <a:t>RESULTS</a:t>
            </a:r>
            <a:r>
              <a:rPr lang="en-US" sz="3200" i="1" dirty="0"/>
              <a:t> - Where?</a:t>
            </a:r>
            <a:r>
              <a:rPr lang="en-US" sz="3200" dirty="0"/>
              <a:t/>
            </a:r>
            <a:br>
              <a:rPr lang="en-US" sz="3200" dirty="0"/>
            </a:br>
            <a:endParaRPr lang="hu-HU" sz="3200" dirty="0"/>
          </a:p>
        </p:txBody>
      </p:sp>
      <p:sp>
        <p:nvSpPr>
          <p:cNvPr id="8" name="Szöveg helye 4"/>
          <p:cNvSpPr txBox="1">
            <a:spLocks/>
          </p:cNvSpPr>
          <p:nvPr/>
        </p:nvSpPr>
        <p:spPr>
          <a:xfrm>
            <a:off x="251520" y="272629"/>
            <a:ext cx="8352928" cy="1140147"/>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a:t>Agronomic Feasibility – RESULTS</a:t>
            </a:r>
            <a:endParaRPr lang="it-IT" dirty="0"/>
          </a:p>
        </p:txBody>
      </p:sp>
      <p:sp>
        <p:nvSpPr>
          <p:cNvPr id="3" name="Ovale 2"/>
          <p:cNvSpPr/>
          <p:nvPr/>
        </p:nvSpPr>
        <p:spPr>
          <a:xfrm>
            <a:off x="5508104" y="5013176"/>
            <a:ext cx="936104" cy="402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6584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1441E729-A356-4C7B-A676-5F607C426030}"/>
              </a:ext>
            </a:extLst>
          </p:cNvPr>
          <p:cNvSpPr>
            <a:spLocks noGrp="1"/>
          </p:cNvSpPr>
          <p:nvPr>
            <p:ph type="title"/>
          </p:nvPr>
        </p:nvSpPr>
        <p:spPr>
          <a:xfrm>
            <a:off x="457200" y="274638"/>
            <a:ext cx="8229600" cy="1143000"/>
          </a:xfrm>
        </p:spPr>
        <p:txBody>
          <a:bodyPr>
            <a:normAutofit fontScale="90000"/>
          </a:bodyPr>
          <a:lstStyle/>
          <a:p>
            <a:r>
              <a:rPr lang="it-IT" sz="4000" dirty="0"/>
              <a:t>TECHNO-</a:t>
            </a:r>
            <a:r>
              <a:rPr lang="it-IT" sz="4000" dirty="0" err="1"/>
              <a:t>ECONOMIC</a:t>
            </a:r>
            <a:r>
              <a:rPr lang="it-IT" sz="4000" dirty="0"/>
              <a:t> </a:t>
            </a:r>
            <a:r>
              <a:rPr lang="it-IT" sz="4000" dirty="0" err="1"/>
              <a:t>FEASIBILITY</a:t>
            </a:r>
            <a:r>
              <a:rPr lang="it-IT" sz="4000" dirty="0"/>
              <a:t>: </a:t>
            </a:r>
            <a:r>
              <a:rPr lang="it-IT" sz="4000" dirty="0" err="1"/>
              <a:t>Results</a:t>
            </a:r>
            <a:endParaRPr lang="it-IT" sz="4000" dirty="0"/>
          </a:p>
        </p:txBody>
      </p:sp>
      <p:sp>
        <p:nvSpPr>
          <p:cNvPr id="11" name="CasellaDiTesto 10">
            <a:extLst>
              <a:ext uri="{FF2B5EF4-FFF2-40B4-BE49-F238E27FC236}">
                <a16:creationId xmlns:a16="http://schemas.microsoft.com/office/drawing/2014/main" id="{BABD72F8-02B5-4FFD-9D15-9A20D5D41229}"/>
              </a:ext>
            </a:extLst>
          </p:cNvPr>
          <p:cNvSpPr txBox="1"/>
          <p:nvPr/>
        </p:nvSpPr>
        <p:spPr>
          <a:xfrm>
            <a:off x="457200" y="1124744"/>
            <a:ext cx="8229600" cy="769441"/>
          </a:xfrm>
          <a:prstGeom prst="rect">
            <a:avLst/>
          </a:prstGeom>
          <a:noFill/>
        </p:spPr>
        <p:txBody>
          <a:bodyPr wrap="square" rtlCol="0">
            <a:spAutoFit/>
          </a:bodyPr>
          <a:lstStyle/>
          <a:p>
            <a:pPr algn="just"/>
            <a:r>
              <a:rPr lang="en-US" sz="2200" dirty="0"/>
              <a:t>This model shows a theoretical cost </a:t>
            </a:r>
            <a:r>
              <a:rPr lang="en-US" sz="2200" b="1" dirty="0"/>
              <a:t>71 €/dry ton </a:t>
            </a:r>
            <a:r>
              <a:rPr lang="en-US" sz="2200" dirty="0"/>
              <a:t>of biomass for biomass delivered to the plant gate and collected in a radius of 40 km. </a:t>
            </a:r>
          </a:p>
        </p:txBody>
      </p:sp>
      <p:pic>
        <p:nvPicPr>
          <p:cNvPr id="12" name="Immagine 11">
            <a:extLst>
              <a:ext uri="{FF2B5EF4-FFF2-40B4-BE49-F238E27FC236}">
                <a16:creationId xmlns:a16="http://schemas.microsoft.com/office/drawing/2014/main" id="{90FB240D-AE7E-48C3-9084-D2319B7EA041}"/>
              </a:ext>
            </a:extLst>
          </p:cNvPr>
          <p:cNvPicPr>
            <a:picLocks noChangeAspect="1"/>
          </p:cNvPicPr>
          <p:nvPr/>
        </p:nvPicPr>
        <p:blipFill>
          <a:blip r:embed="rId2"/>
          <a:stretch>
            <a:fillRect/>
          </a:stretch>
        </p:blipFill>
        <p:spPr>
          <a:xfrm>
            <a:off x="1547664" y="1828263"/>
            <a:ext cx="5457795" cy="4755099"/>
          </a:xfrm>
          <a:prstGeom prst="rect">
            <a:avLst/>
          </a:prstGeom>
        </p:spPr>
      </p:pic>
    </p:spTree>
    <p:extLst>
      <p:ext uri="{BB962C8B-B14F-4D97-AF65-F5344CB8AC3E}">
        <p14:creationId xmlns:p14="http://schemas.microsoft.com/office/powerpoint/2010/main" val="2763262733"/>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755576" y="1466726"/>
            <a:ext cx="6381262" cy="1362075"/>
          </a:xfrm>
        </p:spPr>
        <p:txBody>
          <a:bodyPr>
            <a:normAutofit/>
          </a:bodyPr>
          <a:lstStyle/>
          <a:p>
            <a:r>
              <a:rPr lang="it-IT" sz="3200" b="1" dirty="0" err="1"/>
              <a:t>THANKS</a:t>
            </a:r>
            <a:r>
              <a:rPr lang="it-IT" sz="3200" b="1" dirty="0"/>
              <a:t> FOR YOUR </a:t>
            </a:r>
            <a:r>
              <a:rPr lang="it-IT" sz="3200" b="1" dirty="0" err="1"/>
              <a:t>ATTENTION</a:t>
            </a:r>
            <a:r>
              <a:rPr lang="it-IT" sz="3200" b="1" dirty="0"/>
              <a:t>!</a:t>
            </a:r>
            <a:r>
              <a:rPr lang="it-IT" sz="3200" i="1" cap="none" dirty="0"/>
              <a:t> </a:t>
            </a:r>
            <a:r>
              <a:rPr lang="hu-HU" sz="3200" dirty="0"/>
              <a:t/>
            </a:r>
            <a:br>
              <a:rPr lang="hu-HU" sz="3200" dirty="0"/>
            </a:br>
            <a:endParaRPr lang="hu-HU" sz="3200" b="1" dirty="0">
              <a:solidFill>
                <a:schemeClr val="tx1"/>
              </a:solidFill>
            </a:endParaRPr>
          </a:p>
        </p:txBody>
      </p:sp>
      <p:sp>
        <p:nvSpPr>
          <p:cNvPr id="5" name="Szöveg helye 4"/>
          <p:cNvSpPr>
            <a:spLocks noGrp="1"/>
          </p:cNvSpPr>
          <p:nvPr>
            <p:ph type="body" idx="1"/>
          </p:nvPr>
        </p:nvSpPr>
        <p:spPr>
          <a:xfrm>
            <a:off x="1115616" y="2504877"/>
            <a:ext cx="6164088" cy="1140147"/>
          </a:xfrm>
        </p:spPr>
        <p:txBody>
          <a:bodyPr>
            <a:noAutofit/>
          </a:bodyPr>
          <a:lstStyle/>
          <a:p>
            <a:r>
              <a:rPr lang="it-IT" sz="1200" dirty="0">
                <a:solidFill>
                  <a:schemeClr val="tx1"/>
                </a:solidFill>
              </a:rPr>
              <a:t>Guido Bonati</a:t>
            </a:r>
          </a:p>
          <a:p>
            <a:r>
              <a:rPr lang="it-IT" sz="1200" b="0" dirty="0">
                <a:solidFill>
                  <a:schemeClr val="tx1"/>
                </a:solidFill>
              </a:rPr>
              <a:t>CREA</a:t>
            </a:r>
            <a:r>
              <a:rPr lang="en-US" sz="1200" b="0" dirty="0">
                <a:solidFill>
                  <a:schemeClr val="tx1"/>
                </a:solidFill>
              </a:rPr>
              <a:t> – Research Centre for Agricultural Policies and Bioeconomy</a:t>
            </a:r>
          </a:p>
          <a:p>
            <a:r>
              <a:rPr lang="en-US" sz="1200" b="0" dirty="0">
                <a:solidFill>
                  <a:schemeClr val="tx1"/>
                </a:solidFill>
              </a:rPr>
              <a:t>via Po, 14 </a:t>
            </a:r>
          </a:p>
          <a:p>
            <a:r>
              <a:rPr lang="en-US" sz="1200" b="0" dirty="0">
                <a:solidFill>
                  <a:schemeClr val="tx1"/>
                </a:solidFill>
              </a:rPr>
              <a:t>00198 Rome, Italy</a:t>
            </a:r>
            <a:endParaRPr lang="it-IT" sz="1200" b="0" dirty="0">
              <a:solidFill>
                <a:schemeClr val="tx1"/>
              </a:solidFill>
            </a:endParaRPr>
          </a:p>
          <a:p>
            <a:r>
              <a:rPr lang="it-IT" sz="1200" b="0" dirty="0">
                <a:solidFill>
                  <a:schemeClr val="tx1"/>
                </a:solidFill>
              </a:rPr>
              <a:t>www.crea.gov.it</a:t>
            </a:r>
            <a:endParaRPr lang="hu-HU" sz="1200" b="0" dirty="0">
              <a:solidFill>
                <a:schemeClr val="tx1"/>
              </a:solidFill>
            </a:endParaRPr>
          </a:p>
        </p:txBody>
      </p:sp>
      <p:sp>
        <p:nvSpPr>
          <p:cNvPr id="6" name="Rechteck 1"/>
          <p:cNvSpPr/>
          <p:nvPr/>
        </p:nvSpPr>
        <p:spPr>
          <a:xfrm>
            <a:off x="1835696" y="5013176"/>
            <a:ext cx="4680520" cy="1200329"/>
          </a:xfrm>
          <a:prstGeom prst="rect">
            <a:avLst/>
          </a:prstGeom>
        </p:spPr>
        <p:txBody>
          <a:bodyPr wrap="square">
            <a:spAutoFit/>
          </a:bodyPr>
          <a:lstStyle/>
          <a:p>
            <a:endParaRPr lang="de-DE" dirty="0"/>
          </a:p>
          <a:p>
            <a:r>
              <a:rPr lang="en-US" dirty="0"/>
              <a:t>For more information visit our website:</a:t>
            </a:r>
          </a:p>
          <a:p>
            <a:r>
              <a:rPr lang="de-DE" dirty="0">
                <a:solidFill>
                  <a:srgbClr val="0070C0"/>
                </a:solidFill>
                <a:hlinkClick r:id="rId2"/>
              </a:rPr>
              <a:t>http://www.forbio-project.eu</a:t>
            </a:r>
            <a:endParaRPr lang="de-DE" dirty="0">
              <a:solidFill>
                <a:srgbClr val="0070C0"/>
              </a:solidFill>
            </a:endParaRPr>
          </a:p>
          <a:p>
            <a:endParaRPr lang="de-DE" dirty="0"/>
          </a:p>
        </p:txBody>
      </p:sp>
      <p:pic>
        <p:nvPicPr>
          <p:cNvPr id="7" name="Immagine 6"/>
          <p:cNvPicPr>
            <a:picLocks noChangeAspect="1"/>
          </p:cNvPicPr>
          <p:nvPr/>
        </p:nvPicPr>
        <p:blipFill>
          <a:blip r:embed="rId3"/>
          <a:stretch>
            <a:fillRect/>
          </a:stretch>
        </p:blipFill>
        <p:spPr>
          <a:xfrm>
            <a:off x="5724128" y="2776866"/>
            <a:ext cx="1552217" cy="847223"/>
          </a:xfrm>
          <a:prstGeom prst="rect">
            <a:avLst/>
          </a:prstGeom>
        </p:spPr>
      </p:pic>
      <p:sp>
        <p:nvSpPr>
          <p:cNvPr id="8" name="Szöveg helye 4"/>
          <p:cNvSpPr txBox="1">
            <a:spLocks/>
          </p:cNvSpPr>
          <p:nvPr/>
        </p:nvSpPr>
        <p:spPr>
          <a:xfrm>
            <a:off x="1135050" y="3729013"/>
            <a:ext cx="6164088" cy="1140147"/>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it-IT" sz="1200" dirty="0">
                <a:solidFill>
                  <a:schemeClr val="tx1"/>
                </a:solidFill>
              </a:rPr>
              <a:t>Giuseppe Pulighe</a:t>
            </a:r>
          </a:p>
          <a:p>
            <a:r>
              <a:rPr lang="it-IT" sz="1200" b="0" dirty="0">
                <a:solidFill>
                  <a:schemeClr val="tx1"/>
                </a:solidFill>
              </a:rPr>
              <a:t>CREA – </a:t>
            </a:r>
            <a:r>
              <a:rPr lang="it-IT" sz="1200" b="0" dirty="0" err="1">
                <a:solidFill>
                  <a:schemeClr val="tx1"/>
                </a:solidFill>
              </a:rPr>
              <a:t>Research</a:t>
            </a:r>
            <a:r>
              <a:rPr lang="it-IT" sz="1200" b="0" dirty="0">
                <a:solidFill>
                  <a:schemeClr val="tx1"/>
                </a:solidFill>
              </a:rPr>
              <a:t> Centre for </a:t>
            </a:r>
            <a:r>
              <a:rPr lang="it-IT" sz="1200" b="0" dirty="0" err="1">
                <a:solidFill>
                  <a:schemeClr val="tx1"/>
                </a:solidFill>
              </a:rPr>
              <a:t>Agricultural</a:t>
            </a:r>
            <a:r>
              <a:rPr lang="it-IT" sz="1200" b="0" dirty="0">
                <a:solidFill>
                  <a:schemeClr val="tx1"/>
                </a:solidFill>
              </a:rPr>
              <a:t> </a:t>
            </a:r>
            <a:r>
              <a:rPr lang="it-IT" sz="1200" b="0" dirty="0" err="1">
                <a:solidFill>
                  <a:schemeClr val="tx1"/>
                </a:solidFill>
              </a:rPr>
              <a:t>Policies</a:t>
            </a:r>
            <a:r>
              <a:rPr lang="it-IT" sz="1200" b="0" dirty="0">
                <a:solidFill>
                  <a:schemeClr val="tx1"/>
                </a:solidFill>
              </a:rPr>
              <a:t> and Bioeconomy</a:t>
            </a:r>
          </a:p>
          <a:p>
            <a:r>
              <a:rPr lang="it-IT" sz="1200" b="0" dirty="0">
                <a:solidFill>
                  <a:schemeClr val="tx1"/>
                </a:solidFill>
              </a:rPr>
              <a:t>via Carloforte, 51 </a:t>
            </a:r>
          </a:p>
          <a:p>
            <a:r>
              <a:rPr lang="it-IT" sz="1200" b="0" dirty="0">
                <a:solidFill>
                  <a:schemeClr val="tx1"/>
                </a:solidFill>
              </a:rPr>
              <a:t>09123 Cagliari, Italy</a:t>
            </a:r>
          </a:p>
          <a:p>
            <a:r>
              <a:rPr lang="it-IT" sz="1200" b="0" dirty="0">
                <a:solidFill>
                  <a:schemeClr val="tx1"/>
                </a:solidFill>
              </a:rPr>
              <a:t>www.crea.gov.it</a:t>
            </a:r>
          </a:p>
        </p:txBody>
      </p:sp>
    </p:spTree>
    <p:extLst>
      <p:ext uri="{BB962C8B-B14F-4D97-AF65-F5344CB8AC3E}">
        <p14:creationId xmlns:p14="http://schemas.microsoft.com/office/powerpoint/2010/main" val="1473116960"/>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8229600" cy="1143000"/>
          </a:xfrm>
        </p:spPr>
        <p:txBody>
          <a:bodyPr>
            <a:normAutofit/>
          </a:bodyPr>
          <a:lstStyle/>
          <a:p>
            <a:r>
              <a:rPr lang="it-IT" dirty="0"/>
              <a:t>Industrial area of Portovesme</a:t>
            </a:r>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317" y="1220222"/>
            <a:ext cx="2509837" cy="1776421"/>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634" y="1220222"/>
            <a:ext cx="2597221" cy="1713129"/>
          </a:xfrm>
          <a:prstGeom prst="rect">
            <a:avLst/>
          </a:prstGeom>
        </p:spPr>
      </p:pic>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l="1587" t="2255" r="1587" b="1210"/>
          <a:stretch/>
        </p:blipFill>
        <p:spPr>
          <a:xfrm>
            <a:off x="395536" y="3068959"/>
            <a:ext cx="4392488" cy="3096345"/>
          </a:xfrm>
          <a:prstGeom prst="rect">
            <a:avLst/>
          </a:prstGeom>
          <a:effectLst>
            <a:outerShdw blurRad="50800" dist="38100" dir="2700000" algn="tl" rotWithShape="0">
              <a:prstClr val="black">
                <a:alpha val="40000"/>
              </a:prstClr>
            </a:outerShdw>
          </a:effectLst>
        </p:spPr>
      </p:pic>
      <p:pic>
        <p:nvPicPr>
          <p:cNvPr id="8" name="Immagine 7"/>
          <p:cNvPicPr>
            <a:picLocks noChangeAspect="1"/>
          </p:cNvPicPr>
          <p:nvPr/>
        </p:nvPicPr>
        <p:blipFill rotWithShape="1">
          <a:blip r:embed="rId6">
            <a:extLst>
              <a:ext uri="{28A0092B-C50C-407E-A947-70E740481C1C}">
                <a14:useLocalDpi xmlns:a14="http://schemas.microsoft.com/office/drawing/2010/main" val="0"/>
              </a:ext>
            </a:extLst>
          </a:blip>
          <a:srcRect l="10986"/>
          <a:stretch/>
        </p:blipFill>
        <p:spPr>
          <a:xfrm>
            <a:off x="2840889" y="1244560"/>
            <a:ext cx="2917001" cy="1696779"/>
          </a:xfrm>
          <a:prstGeom prst="rect">
            <a:avLst/>
          </a:prstGeom>
        </p:spPr>
      </p:pic>
      <p:cxnSp>
        <p:nvCxnSpPr>
          <p:cNvPr id="5" name="Connettore diritto 4"/>
          <p:cNvCxnSpPr/>
          <p:nvPr/>
        </p:nvCxnSpPr>
        <p:spPr>
          <a:xfrm flipV="1">
            <a:off x="1472235" y="2933353"/>
            <a:ext cx="7058620" cy="1643028"/>
          </a:xfrm>
          <a:prstGeom prst="line">
            <a:avLst/>
          </a:prstGeom>
          <a:ln w="12700">
            <a:solidFill>
              <a:schemeClr val="tx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flipV="1">
            <a:off x="1435729" y="2933353"/>
            <a:ext cx="4497905" cy="1575767"/>
          </a:xfrm>
          <a:prstGeom prst="line">
            <a:avLst/>
          </a:prstGeom>
          <a:ln w="12700">
            <a:solidFill>
              <a:schemeClr val="tx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4" name="Stella a 5 punte 23"/>
          <p:cNvSpPr>
            <a:spLocks noChangeAspect="1"/>
          </p:cNvSpPr>
          <p:nvPr/>
        </p:nvSpPr>
        <p:spPr>
          <a:xfrm>
            <a:off x="1331640" y="4509120"/>
            <a:ext cx="144000" cy="13452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4865038" y="3861048"/>
            <a:ext cx="4171458" cy="2708434"/>
          </a:xfrm>
          <a:prstGeom prst="rect">
            <a:avLst/>
          </a:prstGeom>
        </p:spPr>
        <p:txBody>
          <a:bodyPr wrap="square">
            <a:spAutoFit/>
          </a:bodyPr>
          <a:lstStyle/>
          <a:p>
            <a:pPr algn="ctr"/>
            <a:r>
              <a:rPr lang="en-US" sz="1400" b="1" dirty="0"/>
              <a:t>Topsoil analysis, year 2015</a:t>
            </a:r>
          </a:p>
          <a:p>
            <a:pPr algn="ctr"/>
            <a:endParaRPr lang="en-US" sz="1400" dirty="0"/>
          </a:p>
          <a:p>
            <a:pPr marL="114300" indent="-114300" algn="just">
              <a:buFont typeface="Arial" panose="020B0604020202020204" pitchFamily="34" charset="0"/>
              <a:buChar char="•"/>
            </a:pPr>
            <a:r>
              <a:rPr lang="en-US" sz="1400" dirty="0"/>
              <a:t>Site “</a:t>
            </a:r>
            <a:r>
              <a:rPr lang="en-US" sz="1400" dirty="0" err="1"/>
              <a:t>Perdaias</a:t>
            </a:r>
            <a:r>
              <a:rPr lang="en-US" sz="1400" dirty="0"/>
              <a:t>”:  </a:t>
            </a:r>
            <a:r>
              <a:rPr lang="en-US" sz="1400" dirty="0" err="1"/>
              <a:t>Pb</a:t>
            </a:r>
            <a:r>
              <a:rPr lang="en-US" sz="1400" dirty="0"/>
              <a:t> 2673 mg/kg  -  Zn 8475 mg/kg </a:t>
            </a:r>
          </a:p>
          <a:p>
            <a:pPr marL="114300" indent="-114300" algn="just">
              <a:buFont typeface="Arial" panose="020B0604020202020204" pitchFamily="34" charset="0"/>
              <a:buChar char="•"/>
            </a:pPr>
            <a:r>
              <a:rPr lang="en-US" sz="1400" dirty="0"/>
              <a:t>Site “</a:t>
            </a:r>
            <a:r>
              <a:rPr lang="en-US" sz="1400" dirty="0" err="1"/>
              <a:t>Cortoghiana</a:t>
            </a:r>
            <a:r>
              <a:rPr lang="en-US" sz="1400" dirty="0"/>
              <a:t>”:  </a:t>
            </a:r>
            <a:r>
              <a:rPr lang="en-US" sz="1400" dirty="0" err="1"/>
              <a:t>Pb</a:t>
            </a:r>
            <a:r>
              <a:rPr lang="en-US" sz="1400" dirty="0"/>
              <a:t> 1881 mg/kg  -  Zn 8926 mg/kg</a:t>
            </a:r>
          </a:p>
          <a:p>
            <a:pPr marL="114300" indent="-114300" algn="just">
              <a:buFont typeface="Arial" panose="020B0604020202020204" pitchFamily="34" charset="0"/>
              <a:buChar char="•"/>
            </a:pPr>
            <a:r>
              <a:rPr lang="en-US" sz="1400" dirty="0"/>
              <a:t>Site “Norman”:  </a:t>
            </a:r>
            <a:r>
              <a:rPr lang="en-US" sz="1400" dirty="0" err="1"/>
              <a:t>Pb</a:t>
            </a:r>
            <a:r>
              <a:rPr lang="en-US" sz="1400" dirty="0"/>
              <a:t> 2210 mg/kg  -  Zn 5114 mg/kg</a:t>
            </a:r>
          </a:p>
          <a:p>
            <a:pPr marL="114300" indent="-114300" algn="just">
              <a:buFont typeface="Arial" panose="020B0604020202020204" pitchFamily="34" charset="0"/>
              <a:buChar char="•"/>
            </a:pPr>
            <a:endParaRPr lang="en-US" sz="1400" dirty="0"/>
          </a:p>
          <a:p>
            <a:pPr marL="114300" indent="-114300" algn="just">
              <a:buFont typeface="Arial" panose="020B0604020202020204" pitchFamily="34" charset="0"/>
              <a:buChar char="•"/>
            </a:pPr>
            <a:endParaRPr lang="en-US" sz="1400" dirty="0"/>
          </a:p>
          <a:p>
            <a:pPr algn="just"/>
            <a:r>
              <a:rPr lang="en-US" sz="1100" i="1" dirty="0"/>
              <a:t>The Italian law (</a:t>
            </a:r>
            <a:r>
              <a:rPr lang="en-US" sz="1100" i="1" dirty="0" err="1"/>
              <a:t>D.Lgs</a:t>
            </a:r>
            <a:r>
              <a:rPr lang="en-US" sz="1100" i="1" dirty="0"/>
              <a:t>. 152/06 (Annex 5)) sets as limit value for </a:t>
            </a:r>
            <a:r>
              <a:rPr lang="en-US" sz="1100" b="1" i="1" dirty="0" err="1"/>
              <a:t>Pb</a:t>
            </a:r>
            <a:r>
              <a:rPr lang="en-US" sz="1100" b="1" i="1" dirty="0"/>
              <a:t> 100 mg/kg</a:t>
            </a:r>
            <a:r>
              <a:rPr lang="en-US" sz="1100" i="1" dirty="0"/>
              <a:t> on public spaces and residential areas, </a:t>
            </a:r>
            <a:r>
              <a:rPr lang="en-US" sz="1100" b="1" i="1" dirty="0"/>
              <a:t>1000 mg/kg </a:t>
            </a:r>
            <a:r>
              <a:rPr lang="en-US" sz="1100" i="1" dirty="0"/>
              <a:t>on commercial and industrial areas. For </a:t>
            </a:r>
            <a:r>
              <a:rPr lang="en-US" sz="1100" b="1" i="1" dirty="0"/>
              <a:t>Zn 150 mg/kg </a:t>
            </a:r>
            <a:r>
              <a:rPr lang="en-US" sz="1100" i="1" dirty="0"/>
              <a:t>and </a:t>
            </a:r>
            <a:r>
              <a:rPr lang="en-US" sz="1100" b="1" i="1" dirty="0"/>
              <a:t>1500 mg/kg </a:t>
            </a:r>
            <a:r>
              <a:rPr lang="en-US" sz="1100" i="1" dirty="0"/>
              <a:t>respectively.</a:t>
            </a:r>
          </a:p>
          <a:p>
            <a:pPr marL="114300" indent="-114300" algn="just">
              <a:buFont typeface="Arial" panose="020B0604020202020204" pitchFamily="34" charset="0"/>
              <a:buChar char="•"/>
            </a:pPr>
            <a:endParaRPr lang="en-US" sz="1400" dirty="0"/>
          </a:p>
          <a:p>
            <a:pPr marL="114300" indent="-114300" algn="just">
              <a:buFont typeface="Arial" panose="020B0604020202020204" pitchFamily="34" charset="0"/>
              <a:buChar char="•"/>
            </a:pPr>
            <a:endParaRPr lang="en-US" sz="1400" dirty="0"/>
          </a:p>
        </p:txBody>
      </p:sp>
    </p:spTree>
    <p:extLst>
      <p:ext uri="{BB962C8B-B14F-4D97-AF65-F5344CB8AC3E}">
        <p14:creationId xmlns:p14="http://schemas.microsoft.com/office/powerpoint/2010/main" val="3099810908"/>
      </p:ext>
    </p:extLst>
  </p:cSld>
  <p:clrMapOvr>
    <a:masterClrMapping/>
  </p:clrMapOvr>
  <p:transition advClick="0">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8229600" cy="1143000"/>
          </a:xfrm>
        </p:spPr>
        <p:txBody>
          <a:bodyPr/>
          <a:lstStyle/>
          <a:p>
            <a:r>
              <a:rPr lang="it-IT" dirty="0"/>
              <a:t>O</a:t>
            </a:r>
            <a:r>
              <a:rPr lang="en-US" dirty="0" err="1"/>
              <a:t>pportunities</a:t>
            </a:r>
            <a:r>
              <a:rPr lang="en-US" dirty="0"/>
              <a:t> for the study area</a:t>
            </a:r>
            <a:endParaRPr lang="it-IT" dirty="0"/>
          </a:p>
        </p:txBody>
      </p:sp>
      <p:sp>
        <p:nvSpPr>
          <p:cNvPr id="11" name="Tartalom helye 2"/>
          <p:cNvSpPr txBox="1">
            <a:spLocks/>
          </p:cNvSpPr>
          <p:nvPr/>
        </p:nvSpPr>
        <p:spPr>
          <a:xfrm>
            <a:off x="611560" y="3933056"/>
            <a:ext cx="7272808" cy="864096"/>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60000" indent="-342000" algn="just">
              <a:buFont typeface="Wingdings" panose="05000000000000000000" pitchFamily="2" charset="2"/>
              <a:buChar char="§"/>
            </a:pPr>
            <a:r>
              <a:rPr lang="it-IT" sz="8000" b="0" dirty="0">
                <a:solidFill>
                  <a:schemeClr val="tx1"/>
                </a:solidFill>
                <a:latin typeface="Calibri Light" panose="020F0302020204030204" pitchFamily="34" charset="0"/>
                <a:cs typeface="Calibri Light" panose="020F0302020204030204" pitchFamily="34" charset="0"/>
              </a:rPr>
              <a:t>High </a:t>
            </a:r>
            <a:r>
              <a:rPr lang="it-IT" sz="8000" b="0" dirty="0" err="1">
                <a:solidFill>
                  <a:schemeClr val="tx1"/>
                </a:solidFill>
                <a:latin typeface="Calibri Light" panose="020F0302020204030204" pitchFamily="34" charset="0"/>
                <a:cs typeface="Calibri Light" panose="020F0302020204030204" pitchFamily="34" charset="0"/>
              </a:rPr>
              <a:t>unemployement</a:t>
            </a:r>
            <a:r>
              <a:rPr lang="it-IT" sz="8000" b="0" dirty="0">
                <a:solidFill>
                  <a:schemeClr val="tx1"/>
                </a:solidFill>
                <a:latin typeface="Calibri Light" panose="020F0302020204030204" pitchFamily="34" charset="0"/>
                <a:cs typeface="Calibri Light" panose="020F0302020204030204" pitchFamily="34" charset="0"/>
              </a:rPr>
              <a:t> in the Sulcis area:</a:t>
            </a:r>
          </a:p>
          <a:p>
            <a:pPr marL="800100" lvl="1" indent="-342900" algn="just">
              <a:buFont typeface="Wingdings" panose="05000000000000000000" pitchFamily="2" charset="2"/>
              <a:buChar char="ü"/>
            </a:pPr>
            <a:r>
              <a:rPr lang="en-US" sz="8000" dirty="0">
                <a:solidFill>
                  <a:schemeClr val="tx1"/>
                </a:solidFill>
                <a:cs typeface="Calibri Light" panose="020F0302020204030204" pitchFamily="34" charset="0"/>
              </a:rPr>
              <a:t>Creates </a:t>
            </a:r>
            <a:r>
              <a:rPr lang="en-US" sz="8000" b="1" dirty="0">
                <a:solidFill>
                  <a:schemeClr val="tx1"/>
                </a:solidFill>
                <a:cs typeface="Calibri Light" panose="020F0302020204030204" pitchFamily="34" charset="0"/>
              </a:rPr>
              <a:t>job opportunities </a:t>
            </a:r>
            <a:r>
              <a:rPr lang="en-US" sz="8000" dirty="0">
                <a:solidFill>
                  <a:schemeClr val="tx1"/>
                </a:solidFill>
                <a:cs typeface="Calibri Light" panose="020F0302020204030204" pitchFamily="34" charset="0"/>
              </a:rPr>
              <a:t>(</a:t>
            </a:r>
            <a:r>
              <a:rPr lang="en-US" sz="8000" dirty="0" err="1">
                <a:solidFill>
                  <a:schemeClr val="tx1"/>
                </a:solidFill>
                <a:cs typeface="Calibri Light" panose="020F0302020204030204" pitchFamily="34" charset="0"/>
              </a:rPr>
              <a:t>biorefinery</a:t>
            </a:r>
            <a:r>
              <a:rPr lang="en-US" sz="8000" dirty="0">
                <a:solidFill>
                  <a:schemeClr val="tx1"/>
                </a:solidFill>
                <a:cs typeface="Calibri Light" panose="020F0302020204030204" pitchFamily="34" charset="0"/>
              </a:rPr>
              <a:t> supply chain &gt; energy, fuels, chemicals or bio-base materials)</a:t>
            </a:r>
          </a:p>
          <a:p>
            <a:pPr marL="800100" lvl="1" indent="-342900" algn="just">
              <a:buFont typeface="Wingdings" panose="05000000000000000000" pitchFamily="2" charset="2"/>
              <a:buChar char="ü"/>
            </a:pPr>
            <a:endParaRPr lang="en-US" sz="4000" b="0" dirty="0">
              <a:solidFill>
                <a:schemeClr val="tx1"/>
              </a:solidFill>
              <a:cs typeface="Calibri Light" panose="020F0302020204030204" pitchFamily="34" charset="0"/>
            </a:endParaRPr>
          </a:p>
          <a:p>
            <a:pPr marL="360363" lvl="1" indent="-342900" algn="just">
              <a:buFont typeface="Wingdings" panose="05000000000000000000" pitchFamily="2" charset="2"/>
              <a:buChar char="§"/>
            </a:pPr>
            <a:r>
              <a:rPr lang="en-US" sz="8000" b="0" dirty="0">
                <a:solidFill>
                  <a:schemeClr val="tx1"/>
                </a:solidFill>
                <a:cs typeface="Calibri Light" panose="020F0302020204030204" pitchFamily="34" charset="0"/>
              </a:rPr>
              <a:t>Underutilized (economic marginal) land:</a:t>
            </a:r>
          </a:p>
          <a:p>
            <a:pPr marL="798513" lvl="1" indent="-354013" algn="just">
              <a:buFont typeface="Wingdings" panose="05000000000000000000" pitchFamily="2" charset="2"/>
              <a:buChar char="ü"/>
            </a:pPr>
            <a:r>
              <a:rPr lang="en-US" sz="8000" dirty="0">
                <a:solidFill>
                  <a:schemeClr val="tx1"/>
                </a:solidFill>
                <a:cs typeface="Calibri Light" panose="020F0302020204030204" pitchFamily="34" charset="0"/>
              </a:rPr>
              <a:t>New opportunities and </a:t>
            </a:r>
            <a:r>
              <a:rPr lang="en-US" sz="8000" b="1" dirty="0">
                <a:solidFill>
                  <a:schemeClr val="tx1"/>
                </a:solidFill>
                <a:cs typeface="Calibri Light" panose="020F0302020204030204" pitchFamily="34" charset="0"/>
              </a:rPr>
              <a:t>diversification</a:t>
            </a:r>
            <a:r>
              <a:rPr lang="en-US" sz="8000" dirty="0">
                <a:solidFill>
                  <a:schemeClr val="tx1"/>
                </a:solidFill>
                <a:cs typeface="Calibri Light" panose="020F0302020204030204" pitchFamily="34" charset="0"/>
              </a:rPr>
              <a:t> for farmers on the local level (an opportunity to use natural resources (</a:t>
            </a:r>
            <a:r>
              <a:rPr lang="en-US" sz="8000" b="1" dirty="0">
                <a:solidFill>
                  <a:schemeClr val="tx1"/>
                </a:solidFill>
                <a:cs typeface="Calibri Light" panose="020F0302020204030204" pitchFamily="34" charset="0"/>
              </a:rPr>
              <a:t>bioeconomy</a:t>
            </a:r>
            <a:r>
              <a:rPr lang="en-US" sz="8000" dirty="0">
                <a:solidFill>
                  <a:schemeClr val="tx1"/>
                </a:solidFill>
                <a:cs typeface="Calibri Light" panose="020F0302020204030204" pitchFamily="34" charset="0"/>
              </a:rPr>
              <a:t>) in a sustainable way)</a:t>
            </a:r>
          </a:p>
          <a:p>
            <a:pPr marL="798513" lvl="1" indent="-354013" algn="just">
              <a:buFont typeface="Wingdings" panose="05000000000000000000" pitchFamily="2" charset="2"/>
              <a:buChar char="ü"/>
            </a:pPr>
            <a:endParaRPr lang="en-US" sz="4000" dirty="0">
              <a:solidFill>
                <a:schemeClr val="tx1"/>
              </a:solidFill>
              <a:cs typeface="Calibri Light" panose="020F0302020204030204" pitchFamily="34" charset="0"/>
            </a:endParaRPr>
          </a:p>
          <a:p>
            <a:pPr marL="360363" lvl="1" indent="-342900" algn="just">
              <a:buFont typeface="Wingdings" panose="05000000000000000000" pitchFamily="2" charset="2"/>
              <a:buChar char="§"/>
            </a:pPr>
            <a:r>
              <a:rPr lang="en-US" sz="8000" dirty="0">
                <a:solidFill>
                  <a:schemeClr val="tx1"/>
                </a:solidFill>
                <a:cs typeface="Calibri Light" panose="020F0302020204030204" pitchFamily="34" charset="0"/>
              </a:rPr>
              <a:t>Contaminated soils:</a:t>
            </a:r>
          </a:p>
          <a:p>
            <a:pPr marL="798513" lvl="1" indent="-354013" algn="just">
              <a:buFont typeface="Wingdings" panose="05000000000000000000" pitchFamily="2" charset="2"/>
              <a:buChar char="ü"/>
            </a:pPr>
            <a:r>
              <a:rPr lang="en-US" sz="8000" b="1" dirty="0">
                <a:solidFill>
                  <a:schemeClr val="tx1"/>
                </a:solidFill>
                <a:cs typeface="Calibri Light" panose="020F0302020204030204" pitchFamily="34" charset="0"/>
              </a:rPr>
              <a:t>Phytoremediation</a:t>
            </a:r>
            <a:r>
              <a:rPr lang="en-US" sz="8000" dirty="0">
                <a:solidFill>
                  <a:schemeClr val="tx1"/>
                </a:solidFill>
                <a:cs typeface="Calibri Light" panose="020F0302020204030204" pitchFamily="34" charset="0"/>
              </a:rPr>
              <a:t> of heavy metal-contaminated soils using perennial energy crops (….. in the future, requires protocols)</a:t>
            </a:r>
            <a:endParaRPr lang="en-US" sz="8000" b="0" dirty="0">
              <a:solidFill>
                <a:schemeClr val="tx1"/>
              </a:solidFill>
              <a:cs typeface="Calibri Light" panose="020F0302020204030204" pitchFamily="34" charset="0"/>
            </a:endParaRPr>
          </a:p>
          <a:p>
            <a:pPr marL="360363" lvl="1" indent="-342900" algn="just">
              <a:buFont typeface="Wingdings" panose="05000000000000000000" pitchFamily="2" charset="2"/>
              <a:buChar char="§"/>
            </a:pPr>
            <a:endParaRPr lang="en-US" sz="4000" b="0" dirty="0">
              <a:solidFill>
                <a:schemeClr val="tx1"/>
              </a:solidFill>
              <a:cs typeface="Calibri Light" panose="020F0302020204030204" pitchFamily="34" charset="0"/>
            </a:endParaRPr>
          </a:p>
          <a:p>
            <a:pPr marL="342900" indent="-342900" algn="just">
              <a:buFont typeface="Arial" panose="020B0604020202020204" pitchFamily="34" charset="0"/>
              <a:buChar char="•"/>
            </a:pPr>
            <a:endParaRPr lang="en-US" dirty="0"/>
          </a:p>
        </p:txBody>
      </p:sp>
      <p:grpSp>
        <p:nvGrpSpPr>
          <p:cNvPr id="12" name="Gruppo 11"/>
          <p:cNvGrpSpPr/>
          <p:nvPr/>
        </p:nvGrpSpPr>
        <p:grpSpPr>
          <a:xfrm>
            <a:off x="11600" y="4797152"/>
            <a:ext cx="9132400" cy="1378480"/>
            <a:chOff x="11600" y="5506904"/>
            <a:chExt cx="9132400" cy="1378480"/>
          </a:xfrm>
        </p:grpSpPr>
        <p:pic>
          <p:nvPicPr>
            <p:cNvPr id="13" name="Picture 2" descr="Risultati immagini per disoccupazione sulc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 y="5506904"/>
              <a:ext cx="1982695" cy="1378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isultati immagini per disoccupazione sulc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4295" y="5511212"/>
              <a:ext cx="2063007" cy="1374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isultati immagini per disoccupazione sulc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3341" y="5510714"/>
              <a:ext cx="3039174" cy="13746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Immagine correla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2515" y="5506904"/>
              <a:ext cx="2071485" cy="1378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7602412"/>
      </p:ext>
    </p:extLst>
  </p:cSld>
  <p:clrMapOvr>
    <a:masterClrMapping/>
  </p:clrMapOvr>
  <p:transition advClick="0">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gn="ctr"/>
            <a:r>
              <a:rPr lang="de-DE"/>
              <a:t>Challenges</a:t>
            </a:r>
            <a:endParaRPr lang="hu-HU" dirty="0"/>
          </a:p>
        </p:txBody>
      </p:sp>
      <p:sp>
        <p:nvSpPr>
          <p:cNvPr id="5" name="Rechteck 3"/>
          <p:cNvSpPr/>
          <p:nvPr/>
        </p:nvSpPr>
        <p:spPr>
          <a:xfrm>
            <a:off x="395536" y="1412776"/>
            <a:ext cx="8443664" cy="4081117"/>
          </a:xfrm>
          <a:prstGeom prst="rect">
            <a:avLst/>
          </a:prstGeom>
        </p:spPr>
        <p:txBody>
          <a:bodyPr wrap="square">
            <a:spAutoFit/>
          </a:bodyPr>
          <a:lstStyle/>
          <a:p>
            <a:pPr marL="285750" indent="-285750">
              <a:spcBef>
                <a:spcPct val="20000"/>
              </a:spcBef>
              <a:buFont typeface="Wingdings" panose="05000000000000000000" pitchFamily="2" charset="2"/>
              <a:buChar char="ü"/>
            </a:pPr>
            <a:r>
              <a:rPr lang="en-US" sz="2400" dirty="0">
                <a:latin typeface="Calibri Light" pitchFamily="34" charset="0"/>
              </a:rPr>
              <a:t>Reliable data on best suited crops for underutilized lands</a:t>
            </a:r>
          </a:p>
          <a:p>
            <a:pPr marL="285750" indent="-285750">
              <a:spcBef>
                <a:spcPct val="20000"/>
              </a:spcBef>
              <a:buFont typeface="Wingdings" panose="05000000000000000000" pitchFamily="2" charset="2"/>
              <a:buChar char="ü"/>
            </a:pPr>
            <a:endParaRPr lang="en-US" sz="2400" dirty="0">
              <a:latin typeface="Calibri Light" pitchFamily="34" charset="0"/>
            </a:endParaRPr>
          </a:p>
          <a:p>
            <a:pPr marL="285750" indent="-285750">
              <a:spcBef>
                <a:spcPct val="20000"/>
              </a:spcBef>
              <a:buFont typeface="Wingdings" panose="05000000000000000000" pitchFamily="2" charset="2"/>
              <a:buChar char="ü"/>
            </a:pPr>
            <a:r>
              <a:rPr lang="en-US" sz="2400" dirty="0">
                <a:latin typeface="Calibri Light" panose="020F0302020204030204" pitchFamily="34" charset="0"/>
                <a:cs typeface="Calibri Light" panose="020F0302020204030204" pitchFamily="34" charset="0"/>
              </a:rPr>
              <a:t>Areas potentially suitable for biomass production </a:t>
            </a:r>
          </a:p>
          <a:p>
            <a:pPr marL="285750" indent="-285750">
              <a:spcBef>
                <a:spcPct val="20000"/>
              </a:spcBef>
              <a:buFont typeface="Wingdings" panose="05000000000000000000" pitchFamily="2" charset="2"/>
              <a:buChar char="ü"/>
            </a:pPr>
            <a:endParaRPr lang="en-US" sz="2400" dirty="0">
              <a:latin typeface="Calibri Light" panose="020F0302020204030204" pitchFamily="34" charset="0"/>
              <a:cs typeface="Calibri Light" panose="020F0302020204030204" pitchFamily="34" charset="0"/>
            </a:endParaRPr>
          </a:p>
          <a:p>
            <a:pPr marL="285750" indent="-285750">
              <a:spcBef>
                <a:spcPct val="20000"/>
              </a:spcBef>
              <a:buFont typeface="Wingdings" panose="05000000000000000000" pitchFamily="2" charset="2"/>
              <a:buChar char="ü"/>
            </a:pPr>
            <a:r>
              <a:rPr lang="en-US" sz="2400" dirty="0">
                <a:latin typeface="Calibri Light" pitchFamily="34" charset="0"/>
              </a:rPr>
              <a:t>Little awareness regarding the advantages of using underutilized land for Renewable Energy Sector (RES)</a:t>
            </a:r>
            <a:endParaRPr lang="de-DE" sz="2400" dirty="0">
              <a:latin typeface="Calibri Light" pitchFamily="34" charset="0"/>
            </a:endParaRPr>
          </a:p>
          <a:p>
            <a:pPr marL="285750" indent="-285750">
              <a:spcBef>
                <a:spcPct val="20000"/>
              </a:spcBef>
              <a:buFont typeface="Wingdings" panose="05000000000000000000" pitchFamily="2" charset="2"/>
              <a:buChar char="ü"/>
            </a:pPr>
            <a:endParaRPr lang="de-DE" dirty="0">
              <a:latin typeface="Calibri Light" pitchFamily="34" charset="0"/>
            </a:endParaRPr>
          </a:p>
          <a:p>
            <a:pPr marL="285750" indent="-285750">
              <a:spcBef>
                <a:spcPct val="20000"/>
              </a:spcBef>
              <a:buFont typeface="Wingdings" panose="05000000000000000000" pitchFamily="2" charset="2"/>
              <a:buChar char="ü"/>
            </a:pPr>
            <a:r>
              <a:rPr lang="en-US" sz="2400" dirty="0">
                <a:latin typeface="Calibri Light" pitchFamily="34" charset="0"/>
              </a:rPr>
              <a:t>Lack of local strategies regarding RES development and valorization of underutilized lands</a:t>
            </a:r>
          </a:p>
          <a:p>
            <a:pPr marL="285750" indent="-285750">
              <a:spcBef>
                <a:spcPct val="20000"/>
              </a:spcBef>
              <a:buFont typeface="Wingdings" panose="05000000000000000000" pitchFamily="2" charset="2"/>
              <a:buChar char="ü"/>
            </a:pPr>
            <a:endParaRPr lang="en-US" dirty="0">
              <a:latin typeface="Calibri Light" pitchFamily="34" charset="0"/>
            </a:endParaRPr>
          </a:p>
        </p:txBody>
      </p:sp>
    </p:spTree>
    <p:extLst>
      <p:ext uri="{BB962C8B-B14F-4D97-AF65-F5344CB8AC3E}">
        <p14:creationId xmlns:p14="http://schemas.microsoft.com/office/powerpoint/2010/main" val="3167424183"/>
      </p:ext>
    </p:extLst>
  </p:cSld>
  <p:clrMapOvr>
    <a:masterClrMapping/>
  </p:clrMapOvr>
  <mc:AlternateContent xmlns:mc="http://schemas.openxmlformats.org/markup-compatibility/2006" xmlns:p14="http://schemas.microsoft.com/office/powerpoint/2010/main">
    <mc:Choice Requires="p14">
      <p:transition spd="slow" p14:dur="6750" advClick="0">
        <p:cut/>
      </p:transition>
    </mc:Choice>
    <mc:Fallback xmlns="">
      <p:transition spd="slow" advClick="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611560" y="260648"/>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r>
              <a:rPr lang="it-IT"/>
              <a:t>Agronomic feasibility</a:t>
            </a:r>
            <a:endParaRPr lang="it-IT" dirty="0"/>
          </a:p>
        </p:txBody>
      </p:sp>
      <p:sp>
        <p:nvSpPr>
          <p:cNvPr id="8" name="Cím 3"/>
          <p:cNvSpPr>
            <a:spLocks noGrp="1"/>
          </p:cNvSpPr>
          <p:nvPr>
            <p:ph type="title"/>
          </p:nvPr>
        </p:nvSpPr>
        <p:spPr>
          <a:xfrm>
            <a:off x="603897" y="1403648"/>
            <a:ext cx="6674129" cy="1233264"/>
          </a:xfrm>
        </p:spPr>
        <p:txBody>
          <a:bodyPr>
            <a:noAutofit/>
          </a:bodyPr>
          <a:lstStyle/>
          <a:p>
            <a:pPr marL="457200" indent="-457200">
              <a:buFont typeface="Wingdings" panose="05000000000000000000" pitchFamily="2" charset="2"/>
              <a:buChar char="§"/>
            </a:pPr>
            <a:r>
              <a:rPr lang="it-IT" sz="2600" cap="none" dirty="0"/>
              <a:t>P</a:t>
            </a:r>
            <a:r>
              <a:rPr lang="hu-HU" sz="2600" cap="none" dirty="0"/>
              <a:t>rovide a knowledge base for no-food </a:t>
            </a:r>
            <a:r>
              <a:rPr lang="it-IT" sz="2600" cap="none" dirty="0" err="1"/>
              <a:t>supply</a:t>
            </a:r>
            <a:r>
              <a:rPr lang="hu-HU" sz="2600" cap="none" dirty="0"/>
              <a:t> chains</a:t>
            </a:r>
            <a:r>
              <a:rPr lang="it-IT" sz="2600" cap="none" dirty="0"/>
              <a:t> </a:t>
            </a:r>
            <a:r>
              <a:rPr lang="hu-HU" sz="2600" cap="none" dirty="0"/>
              <a:t>in the</a:t>
            </a:r>
            <a:r>
              <a:rPr lang="it-IT" sz="2600" cap="none" dirty="0"/>
              <a:t> </a:t>
            </a:r>
            <a:r>
              <a:rPr lang="hu-HU" sz="2600" cap="none" dirty="0"/>
              <a:t>Sulcis area</a:t>
            </a:r>
            <a:endParaRPr lang="it-IT" sz="1800" cap="none" dirty="0"/>
          </a:p>
        </p:txBody>
      </p:sp>
      <p:sp>
        <p:nvSpPr>
          <p:cNvPr id="9" name="Cím 3"/>
          <p:cNvSpPr txBox="1">
            <a:spLocks/>
          </p:cNvSpPr>
          <p:nvPr/>
        </p:nvSpPr>
        <p:spPr>
          <a:xfrm>
            <a:off x="577678" y="2636912"/>
            <a:ext cx="6674129" cy="2736304"/>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bg1"/>
                </a:solidFill>
                <a:latin typeface="Calibri Light" pitchFamily="34" charset="0"/>
                <a:ea typeface="+mj-ea"/>
                <a:cs typeface="+mj-cs"/>
              </a:defRPr>
            </a:lvl1pPr>
          </a:lstStyle>
          <a:p>
            <a:pPr marL="457200" indent="-457200">
              <a:buFont typeface="Wingdings" panose="05000000000000000000" pitchFamily="2" charset="2"/>
              <a:buChar char="§"/>
            </a:pPr>
            <a:r>
              <a:rPr lang="it-IT" sz="2600" cap="none" dirty="0"/>
              <a:t>Investigate</a:t>
            </a:r>
            <a:r>
              <a:rPr lang="hu-HU" sz="2600" cap="none" dirty="0"/>
              <a:t> the feasibility of no-food crops for </a:t>
            </a:r>
            <a:r>
              <a:rPr lang="it-IT" sz="2600" cap="none" dirty="0"/>
              <a:t/>
            </a:r>
            <a:br>
              <a:rPr lang="it-IT" sz="2600" cap="none" dirty="0"/>
            </a:br>
            <a:r>
              <a:rPr lang="hu-HU" sz="2600" cap="none" dirty="0"/>
              <a:t>land restoration and alternative systems </a:t>
            </a:r>
            <a:r>
              <a:rPr lang="it-IT" sz="2600" cap="none" dirty="0"/>
              <a:t/>
            </a:r>
            <a:br>
              <a:rPr lang="it-IT" sz="2600" cap="none" dirty="0"/>
            </a:br>
            <a:r>
              <a:rPr lang="hu-HU" sz="2600" cap="none" dirty="0"/>
              <a:t>of bioenergy production</a:t>
            </a:r>
            <a:r>
              <a:rPr lang="it-IT" sz="2600" cap="none" dirty="0"/>
              <a:t> for </a:t>
            </a:r>
            <a:r>
              <a:rPr lang="it-IT" sz="2600" cap="none" dirty="0" err="1"/>
              <a:t>European</a:t>
            </a:r>
            <a:r>
              <a:rPr lang="it-IT" sz="2600" cap="none" dirty="0"/>
              <a:t> </a:t>
            </a:r>
            <a:r>
              <a:rPr lang="it-IT" sz="2600" cap="none" dirty="0" err="1"/>
              <a:t>replicability</a:t>
            </a:r>
            <a:endParaRPr lang="it-IT" sz="1800" cap="none" dirty="0"/>
          </a:p>
        </p:txBody>
      </p:sp>
    </p:spTree>
    <p:extLst>
      <p:ext uri="{BB962C8B-B14F-4D97-AF65-F5344CB8AC3E}">
        <p14:creationId xmlns:p14="http://schemas.microsoft.com/office/powerpoint/2010/main" val="98268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pPr lvl="0"/>
            <a:r>
              <a:rPr lang="it-IT" b="1" dirty="0" err="1"/>
              <a:t>Feedstock</a:t>
            </a:r>
            <a:r>
              <a:rPr lang="it-IT" b="1" dirty="0"/>
              <a:t> </a:t>
            </a:r>
            <a:r>
              <a:rPr lang="it-IT" b="1" dirty="0" err="1"/>
              <a:t>identification</a:t>
            </a:r>
            <a:r>
              <a:rPr lang="it-IT" b="1" dirty="0"/>
              <a:t/>
            </a:r>
            <a:br>
              <a:rPr lang="it-IT" b="1" dirty="0"/>
            </a:br>
            <a:r>
              <a:rPr lang="it-IT" i="1" cap="none" dirty="0" err="1"/>
              <a:t>Which</a:t>
            </a:r>
            <a:r>
              <a:rPr lang="it-IT" i="1" cap="none" dirty="0"/>
              <a:t> </a:t>
            </a:r>
            <a:r>
              <a:rPr lang="it-IT" i="1" cap="none" dirty="0" err="1"/>
              <a:t>crops</a:t>
            </a:r>
            <a:r>
              <a:rPr lang="it-IT" i="1" cap="none" dirty="0"/>
              <a:t>?</a:t>
            </a:r>
            <a:endParaRPr lang="it-IT" dirty="0"/>
          </a:p>
        </p:txBody>
      </p:sp>
      <p:sp>
        <p:nvSpPr>
          <p:cNvPr id="5" name="Szöveg helye 4"/>
          <p:cNvSpPr>
            <a:spLocks noGrp="1"/>
          </p:cNvSpPr>
          <p:nvPr>
            <p:ph type="body" idx="1"/>
          </p:nvPr>
        </p:nvSpPr>
        <p:spPr/>
        <p:txBody>
          <a:bodyPr/>
          <a:lstStyle/>
          <a:p>
            <a:r>
              <a:rPr lang="it-IT" dirty="0" err="1"/>
              <a:t>Agronomic</a:t>
            </a:r>
            <a:r>
              <a:rPr lang="it-IT" dirty="0"/>
              <a:t> </a:t>
            </a:r>
            <a:r>
              <a:rPr lang="it-IT" dirty="0" err="1"/>
              <a:t>Feasibility</a:t>
            </a:r>
            <a:endParaRPr lang="hu-HU" dirty="0"/>
          </a:p>
        </p:txBody>
      </p:sp>
    </p:spTree>
    <p:extLst>
      <p:ext uri="{BB962C8B-B14F-4D97-AF65-F5344CB8AC3E}">
        <p14:creationId xmlns:p14="http://schemas.microsoft.com/office/powerpoint/2010/main" val="341284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8229600" cy="1143000"/>
          </a:xfrm>
        </p:spPr>
        <p:txBody>
          <a:bodyPr/>
          <a:lstStyle/>
          <a:p>
            <a:r>
              <a:rPr lang="it-IT" dirty="0" err="1"/>
              <a:t>Agronomic</a:t>
            </a:r>
            <a:r>
              <a:rPr lang="it-IT" dirty="0"/>
              <a:t> </a:t>
            </a:r>
            <a:r>
              <a:rPr lang="it-IT" dirty="0" err="1"/>
              <a:t>feasibility</a:t>
            </a:r>
            <a:endParaRPr lang="it-IT" dirty="0"/>
          </a:p>
        </p:txBody>
      </p:sp>
      <p:sp>
        <p:nvSpPr>
          <p:cNvPr id="3" name="Segnaposto contenuto 2"/>
          <p:cNvSpPr>
            <a:spLocks noGrp="1"/>
          </p:cNvSpPr>
          <p:nvPr>
            <p:ph idx="1"/>
          </p:nvPr>
        </p:nvSpPr>
        <p:spPr>
          <a:xfrm>
            <a:off x="251520" y="1268760"/>
            <a:ext cx="8589640" cy="4525963"/>
          </a:xfrm>
        </p:spPr>
        <p:txBody>
          <a:bodyPr/>
          <a:lstStyle/>
          <a:p>
            <a:pPr marL="342900" indent="-342900">
              <a:buFont typeface="Wingdings" panose="05000000000000000000" pitchFamily="2" charset="2"/>
              <a:buChar char="§"/>
            </a:pPr>
            <a:r>
              <a:rPr lang="en-US" sz="2000" dirty="0"/>
              <a:t>Analysis of </a:t>
            </a:r>
            <a:r>
              <a:rPr lang="en-US" sz="2000" b="1" dirty="0"/>
              <a:t>field trials </a:t>
            </a:r>
            <a:r>
              <a:rPr lang="en-US" sz="2000" dirty="0"/>
              <a:t>and scientific studies (Meta-analysis) on (</a:t>
            </a:r>
            <a:r>
              <a:rPr lang="en-US" sz="2000" b="1" dirty="0"/>
              <a:t>bioenergy) crops </a:t>
            </a:r>
            <a:r>
              <a:rPr lang="en-US" sz="2000" dirty="0"/>
              <a:t>conducted in Sardinia (various environmental conditions, characterized by different soil and climate characteristics)</a:t>
            </a:r>
          </a:p>
          <a:p>
            <a:pPr marL="1027112" lvl="1">
              <a:buFont typeface="Wingdings" panose="05000000000000000000" pitchFamily="2" charset="2"/>
              <a:buChar char="Ø"/>
            </a:pPr>
            <a:r>
              <a:rPr lang="en-US" sz="1700" dirty="0"/>
              <a:t>Cultivation protocols, crop inputs (N, P, K, water), </a:t>
            </a:r>
            <a:r>
              <a:rPr lang="en-US" sz="1700" dirty="0" err="1"/>
              <a:t>pedologic</a:t>
            </a:r>
            <a:r>
              <a:rPr lang="en-US" sz="1700" dirty="0"/>
              <a:t> data, </a:t>
            </a:r>
            <a:r>
              <a:rPr lang="en-US" sz="1700" b="1" dirty="0"/>
              <a:t>biomass yield</a:t>
            </a:r>
          </a:p>
          <a:p>
            <a:pPr marL="357188" lvl="1" indent="-357188">
              <a:buFont typeface="Wingdings" panose="05000000000000000000" pitchFamily="2" charset="2"/>
              <a:buChar char="§"/>
            </a:pPr>
            <a:r>
              <a:rPr lang="en-GB" sz="1800" dirty="0"/>
              <a:t>Output: </a:t>
            </a:r>
            <a:r>
              <a:rPr lang="en-US" sz="1800" dirty="0"/>
              <a:t>Short list of most promising bioenergy crops</a:t>
            </a:r>
          </a:p>
          <a:p>
            <a:pPr marL="357188" lvl="1" indent="-357188">
              <a:buFont typeface="Wingdings" panose="05000000000000000000" pitchFamily="2" charset="2"/>
              <a:buChar char="§"/>
            </a:pPr>
            <a:r>
              <a:rPr lang="en-GB" sz="1800" dirty="0"/>
              <a:t>Data implemented in a MySQL relational </a:t>
            </a:r>
            <a:r>
              <a:rPr lang="en-GB" sz="1800" dirty="0" err="1"/>
              <a:t>batadase</a:t>
            </a:r>
            <a:r>
              <a:rPr lang="en-GB" sz="1800" dirty="0"/>
              <a:t> </a:t>
            </a:r>
          </a:p>
          <a:p>
            <a:pPr marL="1027112" lvl="1">
              <a:buFont typeface="Wingdings" panose="05000000000000000000" pitchFamily="2" charset="2"/>
              <a:buChar char="Ø"/>
            </a:pPr>
            <a:endParaRPr lang="en-US" sz="1700" dirty="0"/>
          </a:p>
          <a:p>
            <a:pPr marL="0" lvl="1" indent="0">
              <a:buNone/>
            </a:pPr>
            <a:endParaRPr lang="en-US" sz="1700" b="1"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it-IT" sz="2000" dirty="0"/>
          </a:p>
        </p:txBody>
      </p:sp>
      <p:pic>
        <p:nvPicPr>
          <p:cNvPr id="5" name="Immagine 4"/>
          <p:cNvPicPr/>
          <p:nvPr/>
        </p:nvPicPr>
        <p:blipFill>
          <a:blip r:embed="rId3" cstate="print"/>
          <a:srcRect/>
          <a:stretch>
            <a:fillRect/>
          </a:stretch>
        </p:blipFill>
        <p:spPr bwMode="auto">
          <a:xfrm>
            <a:off x="2267744" y="3212976"/>
            <a:ext cx="4608512" cy="302433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4901489"/>
      </p:ext>
    </p:extLst>
  </p:cSld>
  <p:clrMapOvr>
    <a:masterClrMapping/>
  </p:clrMapOvr>
  <p:transition advClick="0">
    <p:cut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RBIO_PPTtemplate">
  <a:themeElements>
    <a:clrScheme name="Egyéni 28. séma">
      <a:dk1>
        <a:srgbClr val="595854"/>
      </a:dk1>
      <a:lt1>
        <a:sysClr val="window" lastClr="FFFFFF"/>
      </a:lt1>
      <a:dk2>
        <a:srgbClr val="88BD0D"/>
      </a:dk2>
      <a:lt2>
        <a:srgbClr val="FFFFFF"/>
      </a:lt2>
      <a:accent1>
        <a:srgbClr val="EDF2D4"/>
      </a:accent1>
      <a:accent2>
        <a:srgbClr val="D9E6AB"/>
      </a:accent2>
      <a:accent3>
        <a:srgbClr val="98C11E"/>
      </a:accent3>
      <a:accent4>
        <a:srgbClr val="9BAD6A"/>
      </a:accent4>
      <a:accent5>
        <a:srgbClr val="4C6110"/>
      </a:accent5>
      <a:accent6>
        <a:srgbClr val="263108"/>
      </a:accent6>
      <a:hlink>
        <a:srgbClr val="FF6C2C"/>
      </a:hlink>
      <a:folHlink>
        <a:srgbClr val="5B4D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FORBIO_PPTtemplate</Template>
  <TotalTime>1184</TotalTime>
  <Words>2593</Words>
  <Application>Microsoft Office PowerPoint</Application>
  <PresentationFormat>On-screen Show (4:3)</PresentationFormat>
  <Paragraphs>342</Paragraphs>
  <Slides>34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FORBIO_PPTtemplate</vt:lpstr>
      <vt:lpstr>Italian case study: Agronomic and Techno-economic feasibility</vt:lpstr>
      <vt:lpstr>OUTLINE</vt:lpstr>
      <vt:lpstr>Italian case study</vt:lpstr>
      <vt:lpstr>Industrial area of Portovesme</vt:lpstr>
      <vt:lpstr>Opportunities for the study area</vt:lpstr>
      <vt:lpstr>PowerPoint Presentation</vt:lpstr>
      <vt:lpstr>Provide a knowledge base for no-food supply chains in the Sulcis area</vt:lpstr>
      <vt:lpstr>Feedstock identification Which crops?</vt:lpstr>
      <vt:lpstr>Agronomic feasibility</vt:lpstr>
      <vt:lpstr>Overview of agronomic characteristics of perennial biomass crops inventoried in Sardinia.</vt:lpstr>
      <vt:lpstr>Agronomic feasibility</vt:lpstr>
      <vt:lpstr>Agronomic feasibility</vt:lpstr>
      <vt:lpstr>Agronomic feasibility</vt:lpstr>
      <vt:lpstr>PowerPoint Presentation</vt:lpstr>
      <vt:lpstr>PowerPoint Presentation</vt:lpstr>
      <vt:lpstr>GIS data collection and land suitability modelling  Where?</vt:lpstr>
      <vt:lpstr> GIS-based evaluation on marginal and contaminated  land potentially suitable for biomass production  within existing land use patterns  The land suitability modelling follows a multicriteria  decision-making approach by considering diagnostic criteria  based on the literature reviewed and results of field trials </vt:lpstr>
      <vt:lpstr>  In view of environmental sustainability, in this study we  applied very restrictive and precautionary constraints in terms of environmental factors  (i.e. soil, water, flora and fauna, biodiversity and landscape) </vt:lpstr>
      <vt:lpstr>PowerPoint Presentation</vt:lpstr>
      <vt:lpstr>Data sources and constraints</vt:lpstr>
      <vt:lpstr>PowerPoint Presentation</vt:lpstr>
      <vt:lpstr>(a) Suitable marginal lands for ILRC‘Cixerri’. Dashed circle indicates the most contaminated area; (b) Zoom-in on suitable areas nearby buffer zones around built-up areas, rivers and roads. </vt:lpstr>
      <vt:lpstr>TECHNO-ECONOMIC FEASIBILITY</vt:lpstr>
      <vt:lpstr>TECHNO-ECONOMIC FEASIBILITY</vt:lpstr>
      <vt:lpstr>RESULTS</vt:lpstr>
      <vt:lpstr>PowerPoint Presentation</vt:lpstr>
      <vt:lpstr>PowerPoint Presentation</vt:lpstr>
      <vt:lpstr>PowerPoint Presentation</vt:lpstr>
      <vt:lpstr>PowerPoint Presentation</vt:lpstr>
      <vt:lpstr>PowerPoint Presentation</vt:lpstr>
      <vt:lpstr>RESULTS - Where? </vt:lpstr>
      <vt:lpstr>Available land areas within the ILRC ‘Cixerri’</vt:lpstr>
      <vt:lpstr>TECHNO-ECONOMIC FEASIBILITY: Results</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AGRONOMIC FEASIBILITY Study ITALY</dc:title>
  <dc:creator>giuseppe pulighe</dc:creator>
  <cp:lastModifiedBy>Marco Colangeli</cp:lastModifiedBy>
  <cp:revision>126</cp:revision>
  <dcterms:created xsi:type="dcterms:W3CDTF">2016-10-06T09:27:36Z</dcterms:created>
  <dcterms:modified xsi:type="dcterms:W3CDTF">2018-11-27T09:15:47Z</dcterms:modified>
</cp:coreProperties>
</file>