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6" r:id="rId3"/>
  </p:sldMasterIdLst>
  <p:notesMasterIdLst>
    <p:notesMasterId r:id="rId30"/>
  </p:notesMasterIdLst>
  <p:sldIdLst>
    <p:sldId id="256" r:id="rId4"/>
    <p:sldId id="354" r:id="rId5"/>
    <p:sldId id="375" r:id="rId6"/>
    <p:sldId id="376" r:id="rId7"/>
    <p:sldId id="377" r:id="rId8"/>
    <p:sldId id="378" r:id="rId9"/>
    <p:sldId id="379" r:id="rId10"/>
    <p:sldId id="342" r:id="rId11"/>
    <p:sldId id="356" r:id="rId12"/>
    <p:sldId id="357" r:id="rId13"/>
    <p:sldId id="355" r:id="rId14"/>
    <p:sldId id="358" r:id="rId15"/>
    <p:sldId id="359" r:id="rId16"/>
    <p:sldId id="360" r:id="rId17"/>
    <p:sldId id="362" r:id="rId18"/>
    <p:sldId id="363" r:id="rId19"/>
    <p:sldId id="365" r:id="rId20"/>
    <p:sldId id="366" r:id="rId21"/>
    <p:sldId id="367" r:id="rId22"/>
    <p:sldId id="368" r:id="rId23"/>
    <p:sldId id="369" r:id="rId24"/>
    <p:sldId id="370" r:id="rId25"/>
    <p:sldId id="372" r:id="rId26"/>
    <p:sldId id="373" r:id="rId27"/>
    <p:sldId id="374" r:id="rId28"/>
    <p:sldId id="260" r:id="rId29"/>
  </p:sldIdLst>
  <p:sldSz cx="9144000" cy="6858000" type="screen4x3"/>
  <p:notesSz cx="6797675" cy="9874250"/>
  <p:custDataLst>
    <p:tags r:id="rId31"/>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D0D"/>
    <a:srgbClr val="EFF4E7"/>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87307" autoAdjust="0"/>
  </p:normalViewPr>
  <p:slideViewPr>
    <p:cSldViewPr showGuides="1">
      <p:cViewPr varScale="1">
        <p:scale>
          <a:sx n="64" d="100"/>
          <a:sy n="64" d="100"/>
        </p:scale>
        <p:origin x="159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2" d="100"/>
          <a:sy n="102" d="100"/>
        </p:scale>
        <p:origin x="-1116"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5EB5E15-F8AD-42FE-A15D-BA2C450BF6D2}" type="datetimeFigureOut">
              <a:rPr lang="hu-HU" smtClean="0"/>
              <a:pPr/>
              <a:t>2018. 11. 27.</a:t>
            </a:fld>
            <a:endParaRPr lang="hu-HU"/>
          </a:p>
        </p:txBody>
      </p:sp>
      <p:sp>
        <p:nvSpPr>
          <p:cNvPr id="4" name="Diakép helye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906B64B-C644-4021-B2F7-8434CB0E8EBA}" type="slidenum">
              <a:rPr lang="hu-HU" smtClean="0"/>
              <a:pPr/>
              <a:t>‹#›</a:t>
            </a:fld>
            <a:endParaRPr lang="hu-HU"/>
          </a:p>
        </p:txBody>
      </p:sp>
    </p:spTree>
    <p:extLst>
      <p:ext uri="{BB962C8B-B14F-4D97-AF65-F5344CB8AC3E}">
        <p14:creationId xmlns:p14="http://schemas.microsoft.com/office/powerpoint/2010/main" val="62589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906B64B-C644-4021-B2F7-8434CB0E8EBA}" type="slidenum">
              <a:rPr lang="hu-HU" smtClean="0"/>
              <a:pPr/>
              <a:t>1</a:t>
            </a:fld>
            <a:endParaRPr lang="hu-HU"/>
          </a:p>
        </p:txBody>
      </p:sp>
    </p:spTree>
    <p:extLst>
      <p:ext uri="{BB962C8B-B14F-4D97-AF65-F5344CB8AC3E}">
        <p14:creationId xmlns:p14="http://schemas.microsoft.com/office/powerpoint/2010/main" val="401841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90B0D13-6D32-4F16-90D1-1CE6C4F064B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6F53C931-1425-4475-96F0-FC86C012B8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3316" name="Slide Number Placeholder 3">
            <a:extLst>
              <a:ext uri="{FF2B5EF4-FFF2-40B4-BE49-F238E27FC236}">
                <a16:creationId xmlns:a16="http://schemas.microsoft.com/office/drawing/2014/main" id="{20544D08-CBFD-474F-863C-5B98BBEAE6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BECE5-81D2-4144-AE7B-5050A296EF17}" type="slidenum">
              <a:rPr lang="hu-HU" altLang="it-IT" sz="1200" smtClean="0"/>
              <a:pPr/>
              <a:t>7</a:t>
            </a:fld>
            <a:endParaRPr lang="hu-HU" altLang="it-IT" sz="1200"/>
          </a:p>
        </p:txBody>
      </p:sp>
    </p:spTree>
    <p:extLst>
      <p:ext uri="{BB962C8B-B14F-4D97-AF65-F5344CB8AC3E}">
        <p14:creationId xmlns:p14="http://schemas.microsoft.com/office/powerpoint/2010/main" val="53332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capacity of a fleet to use biofuels in the case of ethanol is given by the maximum amount of biofuel that can me blended with gasoline without requiring retrofitting of the fleet (blend wall). According to the European Petroleum Refiners Association (EPRA, 2018) this amount is 10% for petrol engines in Europe.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date in Italy the current ethanol blend in petrol is 3.95%. </a:t>
            </a:r>
            <a:endParaRPr lang="it-IT" dirty="0"/>
          </a:p>
        </p:txBody>
      </p:sp>
      <p:sp>
        <p:nvSpPr>
          <p:cNvPr id="4" name="Slide Number Placeholder 3"/>
          <p:cNvSpPr>
            <a:spLocks noGrp="1"/>
          </p:cNvSpPr>
          <p:nvPr>
            <p:ph type="sldNum" sz="quarter" idx="10"/>
          </p:nvPr>
        </p:nvSpPr>
        <p:spPr/>
        <p:txBody>
          <a:bodyPr/>
          <a:lstStyle/>
          <a:p>
            <a:fld id="{2906B64B-C644-4021-B2F7-8434CB0E8EBA}" type="slidenum">
              <a:rPr lang="hu-HU" smtClean="0"/>
              <a:pPr/>
              <a:t>23</a:t>
            </a:fld>
            <a:endParaRPr lang="hu-HU"/>
          </a:p>
        </p:txBody>
      </p:sp>
    </p:spTree>
    <p:extLst>
      <p:ext uri="{BB962C8B-B14F-4D97-AF65-F5344CB8AC3E}">
        <p14:creationId xmlns:p14="http://schemas.microsoft.com/office/powerpoint/2010/main" val="187620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List of biorefineries in Europe</a:t>
            </a:r>
          </a:p>
          <a:p>
            <a:r>
              <a:rPr lang="it-IT" dirty="0"/>
              <a:t>https://biorrefineria.blogspot.com/p/listado-de-biorrefiern.html?m=1</a:t>
            </a:r>
          </a:p>
          <a:p>
            <a:endParaRPr lang="it-IT" dirty="0"/>
          </a:p>
          <a:p>
            <a:endParaRPr lang="it-IT" dirty="0"/>
          </a:p>
        </p:txBody>
      </p:sp>
      <p:sp>
        <p:nvSpPr>
          <p:cNvPr id="4" name="Slide Number Placeholder 3"/>
          <p:cNvSpPr>
            <a:spLocks noGrp="1"/>
          </p:cNvSpPr>
          <p:nvPr>
            <p:ph type="sldNum" sz="quarter" idx="10"/>
          </p:nvPr>
        </p:nvSpPr>
        <p:spPr/>
        <p:txBody>
          <a:bodyPr/>
          <a:lstStyle/>
          <a:p>
            <a:pPr defTabSz="457200">
              <a:defRPr/>
            </a:pPr>
            <a:fld id="{0C765D3F-A568-416E-99F3-532D6177F158}" type="slidenum">
              <a:rPr lang="it-IT" smtClean="0">
                <a:solidFill>
                  <a:prstClr val="black"/>
                </a:solidFill>
              </a:rPr>
              <a:pPr defTabSz="457200">
                <a:defRPr/>
              </a:pPr>
              <a:t>25</a:t>
            </a:fld>
            <a:endParaRPr lang="it-IT">
              <a:solidFill>
                <a:prstClr val="black"/>
              </a:solidFill>
            </a:endParaRPr>
          </a:p>
        </p:txBody>
      </p:sp>
    </p:spTree>
    <p:extLst>
      <p:ext uri="{BB962C8B-B14F-4D97-AF65-F5344CB8AC3E}">
        <p14:creationId xmlns:p14="http://schemas.microsoft.com/office/powerpoint/2010/main" val="4243960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3" name="Kép 12" descr="infographic_ppt800_600-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528" y="-27384"/>
            <a:ext cx="9252520" cy="6943470"/>
          </a:xfrm>
          <a:prstGeom prst="rect">
            <a:avLst/>
          </a:prstGeom>
        </p:spPr>
      </p:pic>
      <p:sp>
        <p:nvSpPr>
          <p:cNvPr id="2" name="Cím 1"/>
          <p:cNvSpPr>
            <a:spLocks noGrp="1"/>
          </p:cNvSpPr>
          <p:nvPr>
            <p:ph type="ctrTitle" hasCustomPrompt="1"/>
          </p:nvPr>
        </p:nvSpPr>
        <p:spPr>
          <a:xfrm>
            <a:off x="395536" y="1700808"/>
            <a:ext cx="5832648" cy="3096344"/>
          </a:xfrm>
        </p:spPr>
        <p:txBody>
          <a:bodyPr anchor="t">
            <a:normAutofit/>
          </a:bodyPr>
          <a:lstStyle>
            <a:lvl1pPr>
              <a:defRPr sz="3600">
                <a:solidFill>
                  <a:schemeClr val="tx2"/>
                </a:solidFill>
              </a:defRPr>
            </a:lvl1pPr>
          </a:lstStyle>
          <a:p>
            <a:r>
              <a:rPr lang="hu-HU" dirty="0"/>
              <a:t>MINTACÍM SZERKESZTÉSE</a:t>
            </a:r>
          </a:p>
        </p:txBody>
      </p:sp>
      <p:sp>
        <p:nvSpPr>
          <p:cNvPr id="3" name="Alcím 2"/>
          <p:cNvSpPr>
            <a:spLocks noGrp="1"/>
          </p:cNvSpPr>
          <p:nvPr>
            <p:ph type="subTitle" idx="1"/>
          </p:nvPr>
        </p:nvSpPr>
        <p:spPr>
          <a:xfrm>
            <a:off x="395536" y="5105400"/>
            <a:ext cx="7920880" cy="1131912"/>
          </a:xfrm>
        </p:spPr>
        <p:txBody>
          <a:bodyPr>
            <a:normAutofit/>
          </a:bodyPr>
          <a:lstStyle>
            <a:lvl1pPr marL="0" indent="0" algn="l">
              <a:buNone/>
              <a:defRPr sz="18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hu-HU" dirty="0"/>
          </a:p>
        </p:txBody>
      </p:sp>
      <p:sp>
        <p:nvSpPr>
          <p:cNvPr id="16" name="Szövegdoboz 15"/>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7" name="Kép 16" descr="flag_2color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57915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30823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308372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9117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2225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360269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314401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57544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26849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7404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de-DE"/>
              <a:t>Titelmasterformat durch Klicken bearbeiten</a:t>
            </a:r>
            <a:endParaRPr lang="hu-HU" dirty="0"/>
          </a:p>
        </p:txBody>
      </p:sp>
      <p:sp>
        <p:nvSpPr>
          <p:cNvPr id="3" name="Tartalom helye 2"/>
          <p:cNvSpPr>
            <a:spLocks noGrp="1"/>
          </p:cNvSpPr>
          <p:nvPr>
            <p:ph idx="1"/>
          </p:nvPr>
        </p:nvSpPr>
        <p:spPr/>
        <p:txBody>
          <a:bodyPr/>
          <a:lstStyle>
            <a:lvl1pPr>
              <a:defRPr sz="2400"/>
            </a:lvl1pPr>
            <a:lvl2pPr>
              <a:defRPr sz="2100"/>
            </a:lvl2pPr>
            <a:lvl3pPr>
              <a:defRPr sz="1800"/>
            </a:lvl3pPr>
            <a:lvl4pPr>
              <a:defRPr sz="16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hu-H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378370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84190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58239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Kép 8" descr="infographic_ppt800_600_2-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 y="0"/>
            <a:ext cx="9138627" cy="6858000"/>
          </a:xfrm>
          <a:prstGeom prst="rect">
            <a:avLst/>
          </a:prstGeom>
        </p:spPr>
      </p:pic>
      <p:sp>
        <p:nvSpPr>
          <p:cNvPr id="2" name="Cím 1"/>
          <p:cNvSpPr>
            <a:spLocks noGrp="1"/>
          </p:cNvSpPr>
          <p:nvPr>
            <p:ph type="title"/>
          </p:nvPr>
        </p:nvSpPr>
        <p:spPr>
          <a:xfrm>
            <a:off x="323528" y="3417019"/>
            <a:ext cx="8352928" cy="1362075"/>
          </a:xfrm>
        </p:spPr>
        <p:txBody>
          <a:bodyPr anchor="t"/>
          <a:lstStyle>
            <a:lvl1pPr algn="l">
              <a:defRPr sz="4000" b="0" cap="all">
                <a:solidFill>
                  <a:schemeClr val="bg1"/>
                </a:solidFill>
              </a:defRPr>
            </a:lvl1pPr>
          </a:lstStyle>
          <a:p>
            <a:r>
              <a:rPr lang="de-DE"/>
              <a:t>Titelmasterformat durch Klicken bearbeiten</a:t>
            </a:r>
            <a:endParaRPr lang="hu-HU" dirty="0"/>
          </a:p>
        </p:txBody>
      </p:sp>
      <p:sp>
        <p:nvSpPr>
          <p:cNvPr id="3" name="Szöveg helye 2"/>
          <p:cNvSpPr>
            <a:spLocks noGrp="1"/>
          </p:cNvSpPr>
          <p:nvPr>
            <p:ph type="body" idx="1"/>
          </p:nvPr>
        </p:nvSpPr>
        <p:spPr>
          <a:xfrm>
            <a:off x="323528" y="2276872"/>
            <a:ext cx="8352928" cy="1140147"/>
          </a:xfrm>
        </p:spPr>
        <p:txBody>
          <a:bodyPr anchor="b"/>
          <a:lstStyle>
            <a:lvl1pPr marL="0" indent="0">
              <a:buNone/>
              <a:defRPr sz="2000" b="1">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10" name="Szövegdoboz 9"/>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1" name="Kép 10" descr="flag_2color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3" name="Kép 12" descr="infographic_ppt800_600-0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80528" y="-27384"/>
            <a:ext cx="9252520" cy="6943470"/>
          </a:xfrm>
          <a:prstGeom prst="rect">
            <a:avLst/>
          </a:prstGeom>
        </p:spPr>
      </p:pic>
      <p:sp>
        <p:nvSpPr>
          <p:cNvPr id="2" name="Cím 1"/>
          <p:cNvSpPr>
            <a:spLocks noGrp="1"/>
          </p:cNvSpPr>
          <p:nvPr>
            <p:ph type="ctrTitle" hasCustomPrompt="1"/>
          </p:nvPr>
        </p:nvSpPr>
        <p:spPr>
          <a:xfrm>
            <a:off x="395536" y="1700808"/>
            <a:ext cx="5832648" cy="3096344"/>
          </a:xfrm>
        </p:spPr>
        <p:txBody>
          <a:bodyPr anchor="t">
            <a:normAutofit/>
          </a:bodyPr>
          <a:lstStyle>
            <a:lvl1pPr>
              <a:defRPr sz="3600">
                <a:solidFill>
                  <a:schemeClr val="tx2"/>
                </a:solidFill>
              </a:defRPr>
            </a:lvl1pPr>
          </a:lstStyle>
          <a:p>
            <a:r>
              <a:rPr lang="hu-HU" dirty="0"/>
              <a:t>MINTACÍM SZERKESZTÉSE</a:t>
            </a:r>
          </a:p>
        </p:txBody>
      </p:sp>
      <p:sp>
        <p:nvSpPr>
          <p:cNvPr id="3" name="Alcím 2"/>
          <p:cNvSpPr>
            <a:spLocks noGrp="1"/>
          </p:cNvSpPr>
          <p:nvPr>
            <p:ph type="subTitle" idx="1"/>
          </p:nvPr>
        </p:nvSpPr>
        <p:spPr>
          <a:xfrm>
            <a:off x="395536" y="5105400"/>
            <a:ext cx="7920880" cy="1131912"/>
          </a:xfrm>
        </p:spPr>
        <p:txBody>
          <a:bodyPr>
            <a:normAutofit/>
          </a:bodyPr>
          <a:lstStyle>
            <a:lvl1pPr marL="0" indent="0" algn="l">
              <a:buNone/>
              <a:defRPr sz="18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u-HU" dirty="0"/>
          </a:p>
        </p:txBody>
      </p:sp>
      <p:sp>
        <p:nvSpPr>
          <p:cNvPr id="16" name="Szövegdoboz 15"/>
          <p:cNvSpPr txBox="1"/>
          <p:nvPr userDrawn="1"/>
        </p:nvSpPr>
        <p:spPr>
          <a:xfrm>
            <a:off x="1115616" y="6269250"/>
            <a:ext cx="4392488" cy="400110"/>
          </a:xfrm>
          <a:prstGeom prst="rect">
            <a:avLst/>
          </a:prstGeom>
          <a:noFill/>
        </p:spPr>
        <p:txBody>
          <a:bodyPr wrap="square" rtlCol="0">
            <a:spAutoFit/>
          </a:bodyPr>
          <a:lstStyle/>
          <a:p>
            <a:r>
              <a:rPr lang="en-US" sz="1000" dirty="0">
                <a:solidFill>
                  <a:prstClr val="white"/>
                </a:solidFill>
                <a:latin typeface="Calibri Light" pitchFamily="34" charset="0"/>
              </a:rPr>
              <a:t>This project has received funding from the European Union's Horizon 2020 </a:t>
            </a:r>
            <a:endParaRPr lang="hu-HU" sz="1000" dirty="0">
              <a:solidFill>
                <a:prstClr val="white"/>
              </a:solidFill>
              <a:latin typeface="Calibri Light" pitchFamily="34" charset="0"/>
            </a:endParaRPr>
          </a:p>
          <a:p>
            <a:r>
              <a:rPr lang="en-US" sz="1000" dirty="0">
                <a:solidFill>
                  <a:prstClr val="white"/>
                </a:solidFill>
                <a:latin typeface="Calibri Light" pitchFamily="34" charset="0"/>
              </a:rPr>
              <a:t>research and innovation </a:t>
            </a:r>
            <a:r>
              <a:rPr lang="en-US" sz="1000" dirty="0" err="1">
                <a:solidFill>
                  <a:prstClr val="white"/>
                </a:solidFill>
                <a:latin typeface="Calibri Light" pitchFamily="34" charset="0"/>
              </a:rPr>
              <a:t>programme</a:t>
            </a:r>
            <a:r>
              <a:rPr lang="en-US" sz="1000" dirty="0">
                <a:solidFill>
                  <a:prstClr val="white"/>
                </a:solidFill>
                <a:latin typeface="Calibri Light" pitchFamily="34" charset="0"/>
              </a:rPr>
              <a:t> under grant agreement No691846.</a:t>
            </a:r>
            <a:endParaRPr lang="hu-HU" sz="1000" dirty="0">
              <a:solidFill>
                <a:prstClr val="white"/>
              </a:solidFill>
              <a:latin typeface="Calibri Light" pitchFamily="34" charset="0"/>
            </a:endParaRPr>
          </a:p>
        </p:txBody>
      </p:sp>
      <p:pic>
        <p:nvPicPr>
          <p:cNvPr id="17" name="Kép 16" descr="flag_2colors.jp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7544" y="6285805"/>
            <a:ext cx="576064" cy="383555"/>
          </a:xfrm>
          <a:prstGeom prst="rect">
            <a:avLst/>
          </a:prstGeom>
        </p:spPr>
      </p:pic>
    </p:spTree>
    <p:extLst>
      <p:ext uri="{BB962C8B-B14F-4D97-AF65-F5344CB8AC3E}">
        <p14:creationId xmlns:p14="http://schemas.microsoft.com/office/powerpoint/2010/main" val="9770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a:t>Click to edit Master title style</a:t>
            </a:r>
            <a:endParaRPr lang="hu-HU" dirty="0"/>
          </a:p>
        </p:txBody>
      </p:sp>
      <p:sp>
        <p:nvSpPr>
          <p:cNvPr id="3" name="Tartalom helye 2"/>
          <p:cNvSpPr>
            <a:spLocks noGrp="1"/>
          </p:cNvSpPr>
          <p:nvPr>
            <p:ph idx="1"/>
          </p:nvPr>
        </p:nvSpPr>
        <p:spPr/>
        <p:txBody>
          <a:bodyPr/>
          <a:lstStyle>
            <a:lvl1pPr>
              <a:defRPr sz="2400"/>
            </a:lvl1pPr>
            <a:lvl2pPr>
              <a:defRPr sz="21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Tree>
    <p:extLst>
      <p:ext uri="{BB962C8B-B14F-4D97-AF65-F5344CB8AC3E}">
        <p14:creationId xmlns:p14="http://schemas.microsoft.com/office/powerpoint/2010/main" val="26346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Kép 8" descr="infographic_ppt800_600_2-01.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86" y="0"/>
            <a:ext cx="9138627" cy="6858000"/>
          </a:xfrm>
          <a:prstGeom prst="rect">
            <a:avLst/>
          </a:prstGeom>
        </p:spPr>
      </p:pic>
      <p:sp>
        <p:nvSpPr>
          <p:cNvPr id="2" name="Cím 1"/>
          <p:cNvSpPr>
            <a:spLocks noGrp="1"/>
          </p:cNvSpPr>
          <p:nvPr>
            <p:ph type="title"/>
          </p:nvPr>
        </p:nvSpPr>
        <p:spPr>
          <a:xfrm>
            <a:off x="323528" y="3417019"/>
            <a:ext cx="8352928" cy="1362075"/>
          </a:xfrm>
        </p:spPr>
        <p:txBody>
          <a:bodyPr anchor="t"/>
          <a:lstStyle>
            <a:lvl1pPr algn="l">
              <a:defRPr sz="4000" b="0" cap="all">
                <a:solidFill>
                  <a:schemeClr val="bg1"/>
                </a:solidFill>
              </a:defRPr>
            </a:lvl1pPr>
          </a:lstStyle>
          <a:p>
            <a:r>
              <a:rPr lang="en-US"/>
              <a:t>Click to edit Master title style</a:t>
            </a:r>
            <a:endParaRPr lang="hu-HU" dirty="0"/>
          </a:p>
        </p:txBody>
      </p:sp>
      <p:sp>
        <p:nvSpPr>
          <p:cNvPr id="3" name="Szöveg helye 2"/>
          <p:cNvSpPr>
            <a:spLocks noGrp="1"/>
          </p:cNvSpPr>
          <p:nvPr>
            <p:ph type="body" idx="1"/>
          </p:nvPr>
        </p:nvSpPr>
        <p:spPr>
          <a:xfrm>
            <a:off x="323528" y="2276872"/>
            <a:ext cx="8352928" cy="1140147"/>
          </a:xfrm>
        </p:spPr>
        <p:txBody>
          <a:bodyPr anchor="b"/>
          <a:lstStyle>
            <a:lvl1pPr marL="0" indent="0">
              <a:buNone/>
              <a:defRPr sz="2000" b="1">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Szövegdoboz 9"/>
          <p:cNvSpPr txBox="1"/>
          <p:nvPr userDrawn="1"/>
        </p:nvSpPr>
        <p:spPr>
          <a:xfrm>
            <a:off x="1115616" y="6269250"/>
            <a:ext cx="4392488" cy="400110"/>
          </a:xfrm>
          <a:prstGeom prst="rect">
            <a:avLst/>
          </a:prstGeom>
          <a:noFill/>
        </p:spPr>
        <p:txBody>
          <a:bodyPr wrap="square" rtlCol="0">
            <a:spAutoFit/>
          </a:bodyPr>
          <a:lstStyle/>
          <a:p>
            <a:r>
              <a:rPr lang="en-US" sz="1000" dirty="0">
                <a:solidFill>
                  <a:prstClr val="white"/>
                </a:solidFill>
                <a:latin typeface="Calibri Light" pitchFamily="34" charset="0"/>
              </a:rPr>
              <a:t>This project has received funding from the European Union's Horizon 2020 </a:t>
            </a:r>
            <a:endParaRPr lang="hu-HU" sz="1000" dirty="0">
              <a:solidFill>
                <a:prstClr val="white"/>
              </a:solidFill>
              <a:latin typeface="Calibri Light" pitchFamily="34" charset="0"/>
            </a:endParaRPr>
          </a:p>
          <a:p>
            <a:r>
              <a:rPr lang="en-US" sz="1000" dirty="0">
                <a:solidFill>
                  <a:prstClr val="white"/>
                </a:solidFill>
                <a:latin typeface="Calibri Light" pitchFamily="34" charset="0"/>
              </a:rPr>
              <a:t>research and innovation </a:t>
            </a:r>
            <a:r>
              <a:rPr lang="en-US" sz="1000" dirty="0" err="1">
                <a:solidFill>
                  <a:prstClr val="white"/>
                </a:solidFill>
                <a:latin typeface="Calibri Light" pitchFamily="34" charset="0"/>
              </a:rPr>
              <a:t>programme</a:t>
            </a:r>
            <a:r>
              <a:rPr lang="en-US" sz="1000" dirty="0">
                <a:solidFill>
                  <a:prstClr val="white"/>
                </a:solidFill>
                <a:latin typeface="Calibri Light" pitchFamily="34" charset="0"/>
              </a:rPr>
              <a:t> under grant agreement No691846.</a:t>
            </a:r>
            <a:endParaRPr lang="hu-HU" sz="1000" dirty="0">
              <a:solidFill>
                <a:prstClr val="white"/>
              </a:solidFill>
              <a:latin typeface="Calibri Light" pitchFamily="34" charset="0"/>
            </a:endParaRPr>
          </a:p>
        </p:txBody>
      </p:sp>
      <p:pic>
        <p:nvPicPr>
          <p:cNvPr id="11" name="Kép 10" descr="flag_2colors.jp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7544" y="6285805"/>
            <a:ext cx="576064" cy="383555"/>
          </a:xfrm>
          <a:prstGeom prst="rect">
            <a:avLst/>
          </a:prstGeom>
        </p:spPr>
      </p:pic>
    </p:spTree>
    <p:extLst>
      <p:ext uri="{BB962C8B-B14F-4D97-AF65-F5344CB8AC3E}">
        <p14:creationId xmlns:p14="http://schemas.microsoft.com/office/powerpoint/2010/main" val="144661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9345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17699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3631282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Szövegdoboz 7"/>
          <p:cNvSpPr txBox="1"/>
          <p:nvPr userDrawn="1"/>
        </p:nvSpPr>
        <p:spPr>
          <a:xfrm>
            <a:off x="1115616" y="6269250"/>
            <a:ext cx="4392488" cy="400110"/>
          </a:xfrm>
          <a:prstGeom prst="rect">
            <a:avLst/>
          </a:prstGeom>
          <a:noFill/>
        </p:spPr>
        <p:txBody>
          <a:bodyPr wrap="square" rtlCol="0">
            <a:spAutoFit/>
          </a:bodyPr>
          <a:lstStyle/>
          <a:p>
            <a:r>
              <a:rPr lang="en-US" sz="1000" dirty="0">
                <a:latin typeface="Calibri Light" pitchFamily="34" charset="0"/>
              </a:rPr>
              <a:t>This project has received funding from the European Union's Horizon 2020 </a:t>
            </a:r>
            <a:endParaRPr lang="hu-HU" sz="1000" dirty="0">
              <a:latin typeface="Calibri Light" pitchFamily="34" charset="0"/>
            </a:endParaRPr>
          </a:p>
          <a:p>
            <a:r>
              <a:rPr lang="en-US" sz="1000" dirty="0">
                <a:latin typeface="Calibri Light" pitchFamily="34" charset="0"/>
              </a:rPr>
              <a:t>research and innovation </a:t>
            </a:r>
            <a:r>
              <a:rPr lang="en-US" sz="1000" dirty="0" err="1">
                <a:latin typeface="Calibri Light" pitchFamily="34" charset="0"/>
              </a:rPr>
              <a:t>programme</a:t>
            </a:r>
            <a:r>
              <a:rPr lang="en-US" sz="1000" dirty="0">
                <a:latin typeface="Calibri Light" pitchFamily="34" charset="0"/>
              </a:rPr>
              <a:t> under grant agreement No691846.</a:t>
            </a:r>
            <a:endParaRPr lang="hu-HU" sz="1000" dirty="0">
              <a:latin typeface="Calibri Light" pitchFamily="34" charset="0"/>
            </a:endParaRPr>
          </a:p>
        </p:txBody>
      </p:sp>
      <p:pic>
        <p:nvPicPr>
          <p:cNvPr id="9" name="Kép 8" descr="forbio_logo-01.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36296" y="142961"/>
            <a:ext cx="1739922" cy="549735"/>
          </a:xfrm>
          <a:prstGeom prst="rect">
            <a:avLst/>
          </a:prstGeom>
        </p:spPr>
      </p:pic>
      <p:pic>
        <p:nvPicPr>
          <p:cNvPr id="7" name="Kép 6" descr="flag_2colors.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p:titleStyle>
    <p:bodyStyle>
      <a:lvl1pPr marL="1588" indent="-1588" algn="l" defTabSz="914400" rtl="0" eaLnBrk="1" latinLnBrk="0" hangingPunct="1">
        <a:spcBef>
          <a:spcPct val="20000"/>
        </a:spcBef>
        <a:buFontTx/>
        <a:buNone/>
        <a:defRPr lang="hu-HU" sz="2800" kern="1200" dirty="0" smtClean="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Szövegdoboz 7"/>
          <p:cNvSpPr txBox="1"/>
          <p:nvPr/>
        </p:nvSpPr>
        <p:spPr>
          <a:xfrm>
            <a:off x="1115616" y="6269250"/>
            <a:ext cx="4392488" cy="400110"/>
          </a:xfrm>
          <a:prstGeom prst="rect">
            <a:avLst/>
          </a:prstGeom>
          <a:noFill/>
        </p:spPr>
        <p:txBody>
          <a:bodyPr wrap="square" rtlCol="0">
            <a:spAutoFit/>
          </a:bodyPr>
          <a:lstStyle/>
          <a:p>
            <a:r>
              <a:rPr lang="en-US" sz="1000" dirty="0">
                <a:solidFill>
                  <a:srgbClr val="595854"/>
                </a:solidFill>
                <a:latin typeface="Calibri Light" pitchFamily="34" charset="0"/>
              </a:rPr>
              <a:t>This project has received funding from the European Union's Horizon 2020 </a:t>
            </a:r>
            <a:endParaRPr lang="hu-HU" sz="1000" dirty="0">
              <a:solidFill>
                <a:srgbClr val="595854"/>
              </a:solidFill>
              <a:latin typeface="Calibri Light" pitchFamily="34" charset="0"/>
            </a:endParaRPr>
          </a:p>
          <a:p>
            <a:r>
              <a:rPr lang="en-US" sz="1000" dirty="0">
                <a:solidFill>
                  <a:srgbClr val="595854"/>
                </a:solidFill>
                <a:latin typeface="Calibri Light" pitchFamily="34" charset="0"/>
              </a:rPr>
              <a:t>research and innovation </a:t>
            </a:r>
            <a:r>
              <a:rPr lang="en-US" sz="1000" dirty="0" err="1">
                <a:solidFill>
                  <a:srgbClr val="595854"/>
                </a:solidFill>
                <a:latin typeface="Calibri Light" pitchFamily="34" charset="0"/>
              </a:rPr>
              <a:t>programme</a:t>
            </a:r>
            <a:r>
              <a:rPr lang="en-US" sz="1000" dirty="0">
                <a:solidFill>
                  <a:srgbClr val="595854"/>
                </a:solidFill>
                <a:latin typeface="Calibri Light" pitchFamily="34" charset="0"/>
              </a:rPr>
              <a:t> under grant agreement No691846.</a:t>
            </a:r>
            <a:endParaRPr lang="hu-HU" sz="1000" dirty="0">
              <a:solidFill>
                <a:srgbClr val="595854"/>
              </a:solidFill>
              <a:latin typeface="Calibri Light" pitchFamily="34" charset="0"/>
            </a:endParaRPr>
          </a:p>
        </p:txBody>
      </p:sp>
      <p:pic>
        <p:nvPicPr>
          <p:cNvPr id="9" name="Kép 8" descr="forbio_logo-01.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36296" y="142961"/>
            <a:ext cx="1739922" cy="549735"/>
          </a:xfrm>
          <a:prstGeom prst="rect">
            <a:avLst/>
          </a:prstGeom>
        </p:spPr>
      </p:pic>
      <p:pic>
        <p:nvPicPr>
          <p:cNvPr id="7" name="Kép 6" descr="flag_2colors.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67544" y="6285805"/>
            <a:ext cx="576064" cy="383555"/>
          </a:xfrm>
          <a:prstGeom prst="rect">
            <a:avLst/>
          </a:prstGeom>
        </p:spPr>
      </p:pic>
    </p:spTree>
    <p:extLst>
      <p:ext uri="{BB962C8B-B14F-4D97-AF65-F5344CB8AC3E}">
        <p14:creationId xmlns:p14="http://schemas.microsoft.com/office/powerpoint/2010/main" val="125839922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p:titleStyle>
    <p:bodyStyle>
      <a:lvl1pPr marL="1588" indent="-1588" algn="l" defTabSz="914400" rtl="0" eaLnBrk="1" latinLnBrk="0" hangingPunct="1">
        <a:spcBef>
          <a:spcPct val="20000"/>
        </a:spcBef>
        <a:buFontTx/>
        <a:buNone/>
        <a:defRPr lang="hu-HU" sz="2800" kern="1200" dirty="0" smtClean="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1375C2-8711-463D-AA3D-5FD0CD67B518}" type="datetimeFigureOut">
              <a:rPr lang="it-IT" smtClean="0">
                <a:solidFill>
                  <a:prstClr val="black">
                    <a:tint val="75000"/>
                  </a:prstClr>
                </a:solidFill>
              </a:rPr>
              <a:pPr/>
              <a:t>27/11/2018</a:t>
            </a:fld>
            <a:endParaRPr lang="it-IT">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EBA397A-C482-4ABC-BFA0-2AEA15E67F67}" type="slidenum">
              <a:rPr lang="it-IT" smtClean="0">
                <a:solidFill>
                  <a:srgbClr val="90C226"/>
                </a:solidFill>
              </a:rPr>
              <a:pPr/>
              <a:t>‹#›</a:t>
            </a:fld>
            <a:endParaRPr lang="it-IT">
              <a:solidFill>
                <a:srgbClr val="90C226"/>
              </a:solidFill>
            </a:endParaRPr>
          </a:p>
        </p:txBody>
      </p:sp>
    </p:spTree>
    <p:extLst>
      <p:ext uri="{BB962C8B-B14F-4D97-AF65-F5344CB8AC3E}">
        <p14:creationId xmlns:p14="http://schemas.microsoft.com/office/powerpoint/2010/main" val="253380406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67544" y="1340768"/>
            <a:ext cx="6624736" cy="3096344"/>
          </a:xfrm>
        </p:spPr>
        <p:txBody>
          <a:bodyPr>
            <a:normAutofit/>
          </a:bodyPr>
          <a:lstStyle/>
          <a:p>
            <a:r>
              <a:rPr lang="en-GB" i="1" dirty="0"/>
              <a:t>Sustainability assessment: Italian Case Study</a:t>
            </a:r>
            <a:endParaRPr lang="en-US" sz="2400" dirty="0"/>
          </a:p>
        </p:txBody>
      </p:sp>
      <p:sp>
        <p:nvSpPr>
          <p:cNvPr id="7" name="Alcím 2"/>
          <p:cNvSpPr>
            <a:spLocks noGrp="1"/>
          </p:cNvSpPr>
          <p:nvPr/>
        </p:nvSpPr>
        <p:spPr>
          <a:xfrm>
            <a:off x="251520" y="3789040"/>
            <a:ext cx="7272808" cy="99828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lang="hu-HU" sz="1800" b="0" kern="1200">
                <a:solidFill>
                  <a:schemeClr val="tx2"/>
                </a:solidFill>
                <a:latin typeface="+mn-lt"/>
                <a:ea typeface="+mn-ea"/>
                <a:cs typeface="+mn-cs"/>
              </a:defRPr>
            </a:lvl1pPr>
            <a:lvl2pPr marL="457200" indent="0" algn="ctr" defTabSz="914400" rtl="0" eaLnBrk="1" latinLnBrk="0" hangingPunct="1">
              <a:spcBef>
                <a:spcPct val="20000"/>
              </a:spcBef>
              <a:buFont typeface="Calibri" pitchFamily="34" charset="0"/>
              <a:buNone/>
              <a:defRPr sz="2800" kern="1200">
                <a:solidFill>
                  <a:schemeClr val="tx1">
                    <a:tint val="75000"/>
                  </a:schemeClr>
                </a:solidFill>
                <a:latin typeface="Calibri Light"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libri Light"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600"/>
              </a:spcBef>
            </a:pPr>
            <a:r>
              <a:rPr lang="it-IT" sz="1400" dirty="0">
                <a:solidFill>
                  <a:srgbClr val="88BD0D"/>
                </a:solidFill>
              </a:rPr>
              <a:t>Marco Colangeli</a:t>
            </a:r>
          </a:p>
          <a:p>
            <a:pPr algn="ctr">
              <a:spcBef>
                <a:spcPts val="600"/>
              </a:spcBef>
            </a:pPr>
            <a:r>
              <a:rPr lang="it-IT" sz="1400" i="1" dirty="0">
                <a:solidFill>
                  <a:srgbClr val="88BD0D"/>
                </a:solidFill>
              </a:rPr>
              <a:t>Programme Adviser </a:t>
            </a:r>
          </a:p>
          <a:p>
            <a:pPr algn="ctr">
              <a:spcBef>
                <a:spcPts val="600"/>
              </a:spcBef>
            </a:pPr>
            <a:r>
              <a:rPr lang="it-IT" sz="1400" i="1" dirty="0">
                <a:solidFill>
                  <a:srgbClr val="88BD0D"/>
                </a:solidFill>
              </a:rPr>
              <a:t>Food and Agriculture Organization of the United Nations</a:t>
            </a:r>
          </a:p>
          <a:p>
            <a:pPr algn="ctr">
              <a:spcBef>
                <a:spcPts val="600"/>
              </a:spcBef>
            </a:pPr>
            <a:endParaRPr lang="hu-HU" sz="1200" i="1" dirty="0">
              <a:solidFill>
                <a:srgbClr val="88BD0D"/>
              </a:solidFill>
            </a:endParaRPr>
          </a:p>
        </p:txBody>
      </p:sp>
      <p:sp>
        <p:nvSpPr>
          <p:cNvPr id="8" name="Alcím 2"/>
          <p:cNvSpPr txBox="1">
            <a:spLocks/>
          </p:cNvSpPr>
          <p:nvPr/>
        </p:nvSpPr>
        <p:spPr>
          <a:xfrm>
            <a:off x="2267744" y="4961929"/>
            <a:ext cx="3240360" cy="1110605"/>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lang="hu-HU" sz="1800" b="0" kern="1200">
                <a:solidFill>
                  <a:schemeClr val="tx2"/>
                </a:solidFill>
                <a:latin typeface="+mn-lt"/>
                <a:ea typeface="+mn-ea"/>
                <a:cs typeface="+mn-cs"/>
              </a:defRPr>
            </a:lvl1pPr>
            <a:lvl2pPr marL="457200" indent="0" algn="ctr" defTabSz="914400" rtl="0" eaLnBrk="1" latinLnBrk="0" hangingPunct="1">
              <a:spcBef>
                <a:spcPct val="20000"/>
              </a:spcBef>
              <a:buFont typeface="Calibri" pitchFamily="34" charset="0"/>
              <a:buNone/>
              <a:defRPr sz="2800" kern="1200">
                <a:solidFill>
                  <a:schemeClr val="tx1">
                    <a:tint val="75000"/>
                  </a:schemeClr>
                </a:solidFill>
                <a:latin typeface="Calibri Light"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libri Light"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400" dirty="0"/>
          </a:p>
          <a:p>
            <a:pPr algn="ctr"/>
            <a:r>
              <a:rPr lang="en-US" sz="1400" dirty="0"/>
              <a:t>Tuesday, 27 November 2018</a:t>
            </a:r>
          </a:p>
          <a:p>
            <a:pPr algn="ctr"/>
            <a:r>
              <a:rPr lang="en-US" sz="1400" dirty="0"/>
              <a:t>FAO Headquarters </a:t>
            </a:r>
          </a:p>
          <a:p>
            <a:pPr algn="ctr"/>
            <a:r>
              <a:rPr lang="en-US" sz="1400" dirty="0"/>
              <a:t>Rome, Italy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AIR QUALITY (GHG + NON-GHG Emissions)</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3" name="Tartalom helye 2">
            <a:extLst>
              <a:ext uri="{FF2B5EF4-FFF2-40B4-BE49-F238E27FC236}">
                <a16:creationId xmlns:a16="http://schemas.microsoft.com/office/drawing/2014/main" id="{0E0DC4F0-91EC-4D56-A2DB-F4C290B1889E}"/>
              </a:ext>
            </a:extLst>
          </p:cNvPr>
          <p:cNvSpPr txBox="1">
            <a:spLocks/>
          </p:cNvSpPr>
          <p:nvPr/>
        </p:nvSpPr>
        <p:spPr>
          <a:xfrm>
            <a:off x="423739" y="1628800"/>
            <a:ext cx="8229600" cy="4248471"/>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Target 1): lignocellulosic ethanol from giant reed </a:t>
            </a:r>
            <a:r>
              <a:rPr lang="en-GB" sz="1900" b="1" u="sng" dirty="0"/>
              <a:t>irrigated</a:t>
            </a:r>
            <a:endParaRPr lang="it-IT" sz="1900" dirty="0"/>
          </a:p>
          <a:p>
            <a:r>
              <a:rPr lang="en-GB" sz="1900" b="1" dirty="0"/>
              <a:t>Emission intensity of lignocellulosic ethanol (allocated results): 26.36 gCO</a:t>
            </a:r>
            <a:r>
              <a:rPr lang="en-GB" sz="1900" b="1" baseline="-25000" dirty="0"/>
              <a:t>2eq</a:t>
            </a:r>
            <a:r>
              <a:rPr lang="en-GB" sz="1900" b="1" dirty="0"/>
              <a:t>/MJ</a:t>
            </a:r>
            <a:endParaRPr lang="it-IT" sz="1900" b="1" dirty="0"/>
          </a:p>
          <a:p>
            <a:r>
              <a:rPr lang="en-GB" sz="1900" b="1" dirty="0"/>
              <a:t>Emission reduction compared to baseline: 68.54%  </a:t>
            </a:r>
            <a:endParaRPr lang="it-IT" sz="1900" b="1" dirty="0"/>
          </a:p>
          <a:p>
            <a:r>
              <a:rPr lang="en-GB" sz="1900" b="1" dirty="0"/>
              <a:t>Avoided emissions: 61,227 tons CO</a:t>
            </a:r>
            <a:r>
              <a:rPr lang="en-GB" sz="1900" b="1" baseline="-25000" dirty="0"/>
              <a:t>2</a:t>
            </a:r>
            <a:r>
              <a:rPr lang="en-GB" sz="1900" b="1" dirty="0"/>
              <a:t> per year</a:t>
            </a:r>
          </a:p>
          <a:p>
            <a:endParaRPr lang="it-IT" sz="1900" dirty="0"/>
          </a:p>
          <a:p>
            <a:r>
              <a:rPr lang="en-GB" sz="1900" b="1" dirty="0"/>
              <a:t>Target 2): lignocellulosic ethanol from giant reed </a:t>
            </a:r>
            <a:r>
              <a:rPr lang="en-GB" sz="1900" b="1" u="sng" dirty="0"/>
              <a:t>rainfed</a:t>
            </a:r>
            <a:endParaRPr lang="it-IT" sz="1900" dirty="0"/>
          </a:p>
          <a:p>
            <a:r>
              <a:rPr lang="en-GB" sz="1900" b="1" dirty="0"/>
              <a:t>Emission intensity of lignocellulosic ethanol (allocated results): 30.19 gCO</a:t>
            </a:r>
            <a:r>
              <a:rPr lang="en-GB" sz="1900" b="1" baseline="-25000" dirty="0"/>
              <a:t>2eq</a:t>
            </a:r>
            <a:r>
              <a:rPr lang="en-GB" sz="1900" b="1" dirty="0"/>
              <a:t>/MJ  </a:t>
            </a:r>
            <a:endParaRPr lang="it-IT" sz="1900" b="1" dirty="0"/>
          </a:p>
          <a:p>
            <a:r>
              <a:rPr lang="en-GB" sz="1900" b="1" dirty="0"/>
              <a:t>Emission reduction compared to baseline: 63.97%  </a:t>
            </a:r>
            <a:endParaRPr lang="it-IT" sz="1900" b="1" dirty="0"/>
          </a:p>
          <a:p>
            <a:r>
              <a:rPr lang="en-GB" sz="1900" b="1" dirty="0"/>
              <a:t>Avoided emissions: 57,147 tons CO</a:t>
            </a:r>
            <a:r>
              <a:rPr lang="en-GB" sz="1900" b="1" baseline="-25000" dirty="0"/>
              <a:t>2</a:t>
            </a:r>
            <a:r>
              <a:rPr lang="en-GB" sz="1900" b="1" dirty="0"/>
              <a:t> per year</a:t>
            </a:r>
            <a:endParaRPr lang="it-IT" sz="1900" b="1" dirty="0"/>
          </a:p>
        </p:txBody>
      </p:sp>
    </p:spTree>
    <p:extLst>
      <p:ext uri="{BB962C8B-B14F-4D97-AF65-F5344CB8AC3E}">
        <p14:creationId xmlns:p14="http://schemas.microsoft.com/office/powerpoint/2010/main" val="349197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AIR QUALITY (GHG + NON-GHG Emissions)</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pic>
        <p:nvPicPr>
          <p:cNvPr id="2" name="Picture 1">
            <a:extLst>
              <a:ext uri="{FF2B5EF4-FFF2-40B4-BE49-F238E27FC236}">
                <a16:creationId xmlns:a16="http://schemas.microsoft.com/office/drawing/2014/main" id="{6C47F6BF-C7A4-4670-A459-E83FF6AC9F74}"/>
              </a:ext>
            </a:extLst>
          </p:cNvPr>
          <p:cNvPicPr>
            <a:picLocks noChangeAspect="1"/>
          </p:cNvPicPr>
          <p:nvPr/>
        </p:nvPicPr>
        <p:blipFill rotWithShape="1">
          <a:blip r:embed="rId3"/>
          <a:srcRect l="26095" t="20049" r="31154" b="4935"/>
          <a:stretch/>
        </p:blipFill>
        <p:spPr>
          <a:xfrm>
            <a:off x="1259632" y="1124744"/>
            <a:ext cx="5544616" cy="5472608"/>
          </a:xfrm>
          <a:prstGeom prst="rect">
            <a:avLst/>
          </a:prstGeom>
        </p:spPr>
      </p:pic>
    </p:spTree>
    <p:extLst>
      <p:ext uri="{BB962C8B-B14F-4D97-AF65-F5344CB8AC3E}">
        <p14:creationId xmlns:p14="http://schemas.microsoft.com/office/powerpoint/2010/main" val="404978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AIR QUALITY (GHG + NON-GHG Emissions)</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pic>
        <p:nvPicPr>
          <p:cNvPr id="3" name="Picture 2">
            <a:extLst>
              <a:ext uri="{FF2B5EF4-FFF2-40B4-BE49-F238E27FC236}">
                <a16:creationId xmlns:a16="http://schemas.microsoft.com/office/drawing/2014/main" id="{55614328-5F36-4D44-B5C0-5639A6BC6457}"/>
              </a:ext>
            </a:extLst>
          </p:cNvPr>
          <p:cNvPicPr>
            <a:picLocks noChangeAspect="1"/>
          </p:cNvPicPr>
          <p:nvPr/>
        </p:nvPicPr>
        <p:blipFill rotWithShape="1">
          <a:blip r:embed="rId3"/>
          <a:srcRect l="26270" t="14569" r="27998" b="5200"/>
          <a:stretch/>
        </p:blipFill>
        <p:spPr>
          <a:xfrm>
            <a:off x="1619672" y="980728"/>
            <a:ext cx="5472608" cy="5400600"/>
          </a:xfrm>
          <a:prstGeom prst="rect">
            <a:avLst/>
          </a:prstGeom>
        </p:spPr>
      </p:pic>
    </p:spTree>
    <p:extLst>
      <p:ext uri="{BB962C8B-B14F-4D97-AF65-F5344CB8AC3E}">
        <p14:creationId xmlns:p14="http://schemas.microsoft.com/office/powerpoint/2010/main" val="63298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SOIL QUALITY</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3" name="Tartalom helye 2">
            <a:extLst>
              <a:ext uri="{FF2B5EF4-FFF2-40B4-BE49-F238E27FC236}">
                <a16:creationId xmlns:a16="http://schemas.microsoft.com/office/drawing/2014/main" id="{0E0DC4F0-91EC-4D56-A2DB-F4C290B1889E}"/>
              </a:ext>
            </a:extLst>
          </p:cNvPr>
          <p:cNvSpPr txBox="1">
            <a:spLocks/>
          </p:cNvSpPr>
          <p:nvPr/>
        </p:nvSpPr>
        <p:spPr>
          <a:xfrm>
            <a:off x="423739" y="1628801"/>
            <a:ext cx="8229600" cy="936104"/>
          </a:xfrm>
          <a:prstGeom prst="rect">
            <a:avLst/>
          </a:prstGeom>
        </p:spPr>
        <p:txBody>
          <a:bodyPr vert="horz" lIns="91440" tIns="45720" rIns="91440" bIns="45720" rtlCol="0">
            <a:normAutofit fontScale="77500" lnSpcReduction="20000"/>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b="1" dirty="0"/>
              <a:t>In agricultural lands in this part of Sardinia, the SOC loss rates are rather high. </a:t>
            </a:r>
            <a:r>
              <a:rPr lang="en-GB" b="1" dirty="0" err="1"/>
              <a:t>Arca</a:t>
            </a:r>
            <a:r>
              <a:rPr lang="en-GB" b="1" dirty="0"/>
              <a:t> (2016) assessed these changes to be between </a:t>
            </a:r>
            <a:r>
              <a:rPr lang="en-GB" b="1" u="sng" dirty="0"/>
              <a:t>7.36</a:t>
            </a:r>
            <a:r>
              <a:rPr lang="en-GB" b="1" dirty="0"/>
              <a:t> and </a:t>
            </a:r>
            <a:r>
              <a:rPr lang="en-GB" b="1" u="sng" dirty="0"/>
              <a:t>9.67</a:t>
            </a:r>
            <a:r>
              <a:rPr lang="en-GB" b="1" dirty="0"/>
              <a:t> tons per ha per year. </a:t>
            </a:r>
            <a:endParaRPr lang="it-IT" sz="2000" b="1" dirty="0"/>
          </a:p>
        </p:txBody>
      </p:sp>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35968" y="2564905"/>
            <a:ext cx="8229600" cy="1562844"/>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1900" b="1" dirty="0"/>
              <a:t>The cultivation of a perennial reed, a plant that requires site preparation only at year of implant and zero tillage during the growing cycle of the plantation (25 years) and the plant returns considerable amounts of biomass (and thus C) to the soil. These two aspects somehow counterbalance SOC removal in the target scenario</a:t>
            </a:r>
            <a:endParaRPr lang="it-IT" sz="1900" b="1" dirty="0"/>
          </a:p>
        </p:txBody>
      </p:sp>
      <p:sp>
        <p:nvSpPr>
          <p:cNvPr id="7" name="Tartalom helye 2">
            <a:extLst>
              <a:ext uri="{FF2B5EF4-FFF2-40B4-BE49-F238E27FC236}">
                <a16:creationId xmlns:a16="http://schemas.microsoft.com/office/drawing/2014/main" id="{30037CB6-8511-4016-A86B-C779CDD6A3A9}"/>
              </a:ext>
            </a:extLst>
          </p:cNvPr>
          <p:cNvSpPr txBox="1">
            <a:spLocks/>
          </p:cNvSpPr>
          <p:nvPr/>
        </p:nvSpPr>
        <p:spPr>
          <a:xfrm>
            <a:off x="457200" y="4333081"/>
            <a:ext cx="8229600" cy="1706861"/>
          </a:xfrm>
          <a:prstGeom prst="rect">
            <a:avLst/>
          </a:prstGeom>
        </p:spPr>
        <p:txBody>
          <a:bodyPr vert="horz" lIns="91440" tIns="45720" rIns="91440" bIns="45720" rtlCol="0">
            <a:normAutofit fontScale="92500" lnSpcReduction="10000"/>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2100" b="1" dirty="0" err="1"/>
              <a:t>Arca</a:t>
            </a:r>
            <a:r>
              <a:rPr lang="en-GB" sz="2100" b="1" dirty="0"/>
              <a:t> (2016), measured in three </a:t>
            </a:r>
            <a:r>
              <a:rPr lang="en-GB" sz="2100" b="1" dirty="0" err="1"/>
              <a:t>experiemental</a:t>
            </a:r>
            <a:r>
              <a:rPr lang="en-GB" sz="2100" b="1" dirty="0"/>
              <a:t> fields in the target area  the changes in SOC due to the cultivation of giant reed:</a:t>
            </a:r>
          </a:p>
          <a:p>
            <a:pPr algn="just">
              <a:lnSpc>
                <a:spcPct val="115000"/>
              </a:lnSpc>
              <a:spcAft>
                <a:spcPts val="1170"/>
              </a:spcAft>
            </a:pPr>
            <a:r>
              <a:rPr lang="en-GB" sz="2100" b="1" dirty="0"/>
              <a:t>The losses in the target scenario are reduced to 0.45 Mg of C ha</a:t>
            </a:r>
            <a:r>
              <a:rPr lang="en-GB" sz="2100" b="1" baseline="30000" dirty="0"/>
              <a:t>-1 </a:t>
            </a:r>
            <a:r>
              <a:rPr lang="en-GB" sz="2100" b="1" dirty="0"/>
              <a:t>year</a:t>
            </a:r>
            <a:r>
              <a:rPr lang="en-GB" sz="2100" b="1" baseline="30000" dirty="0"/>
              <a:t>-1 </a:t>
            </a:r>
            <a:r>
              <a:rPr lang="en-GB" sz="2100" b="1" dirty="0"/>
              <a:t> from 7.36 Mg of C ha</a:t>
            </a:r>
            <a:r>
              <a:rPr lang="en-GB" sz="2100" b="1" baseline="30000" dirty="0"/>
              <a:t>-1 </a:t>
            </a:r>
            <a:r>
              <a:rPr lang="en-GB" sz="2100" b="1" dirty="0"/>
              <a:t>year</a:t>
            </a:r>
            <a:r>
              <a:rPr lang="en-GB" sz="2100" b="1" baseline="30000" dirty="0"/>
              <a:t>-1</a:t>
            </a:r>
            <a:r>
              <a:rPr lang="en-GB" sz="2100" b="1" dirty="0"/>
              <a:t> : </a:t>
            </a:r>
            <a:r>
              <a:rPr lang="en-GB" sz="2100" b="1" u="sng" dirty="0"/>
              <a:t>94 percent reduction in SOC loss.</a:t>
            </a:r>
            <a:endParaRPr lang="it-IT" sz="2100" b="1" u="sng" dirty="0"/>
          </a:p>
          <a:p>
            <a:pPr algn="just">
              <a:lnSpc>
                <a:spcPct val="115000"/>
              </a:lnSpc>
              <a:spcAft>
                <a:spcPts val="1170"/>
              </a:spcAft>
            </a:pPr>
            <a:endParaRPr lang="en-GB" sz="1900" dirty="0"/>
          </a:p>
        </p:txBody>
      </p:sp>
    </p:spTree>
    <p:extLst>
      <p:ext uri="{BB962C8B-B14F-4D97-AF65-F5344CB8AC3E}">
        <p14:creationId xmlns:p14="http://schemas.microsoft.com/office/powerpoint/2010/main" val="51326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WATER QUALITY</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3" name="Tartalom helye 2">
            <a:extLst>
              <a:ext uri="{FF2B5EF4-FFF2-40B4-BE49-F238E27FC236}">
                <a16:creationId xmlns:a16="http://schemas.microsoft.com/office/drawing/2014/main" id="{0E0DC4F0-91EC-4D56-A2DB-F4C290B1889E}"/>
              </a:ext>
            </a:extLst>
          </p:cNvPr>
          <p:cNvSpPr txBox="1">
            <a:spLocks/>
          </p:cNvSpPr>
          <p:nvPr/>
        </p:nvSpPr>
        <p:spPr>
          <a:xfrm>
            <a:off x="423739" y="1628801"/>
            <a:ext cx="8229600" cy="936104"/>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1900" b="1" dirty="0"/>
              <a:t>The impacts of biomass production on water quality have been determined by Giuseppe </a:t>
            </a:r>
            <a:r>
              <a:rPr lang="en-GB" sz="1900" b="1" dirty="0" err="1"/>
              <a:t>Pulighe</a:t>
            </a:r>
            <a:r>
              <a:rPr lang="en-GB" sz="1900" b="1" dirty="0"/>
              <a:t> (CREA) using the SWAT Model (USDA). </a:t>
            </a:r>
          </a:p>
          <a:p>
            <a:pPr algn="just">
              <a:lnSpc>
                <a:spcPct val="115000"/>
              </a:lnSpc>
              <a:spcAft>
                <a:spcPts val="1170"/>
              </a:spcAft>
            </a:pPr>
            <a:endParaRPr lang="it-IT" sz="1900" b="1" dirty="0"/>
          </a:p>
        </p:txBody>
      </p:sp>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35968" y="2564905"/>
            <a:ext cx="8229600" cy="1946116"/>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1900" b="1" dirty="0"/>
              <a:t>This assessment is to date the most reliable and accurate method to predict long term movement of matter (especially N fertilizer) into the bodies of water as a consequence of the transport, runoff, and leaching</a:t>
            </a:r>
          </a:p>
          <a:p>
            <a:pPr algn="just">
              <a:lnSpc>
                <a:spcPct val="115000"/>
              </a:lnSpc>
              <a:spcAft>
                <a:spcPts val="1170"/>
              </a:spcAft>
            </a:pPr>
            <a:r>
              <a:rPr lang="en-GB" sz="1900" b="1" dirty="0"/>
              <a:t> Secondly, because this pioneering application of SWAT in this specific context will constitute a novelty in the specialized literature and it is expected to lead to further research in this field. </a:t>
            </a:r>
            <a:endParaRPr lang="it-IT" sz="1900" b="1" dirty="0"/>
          </a:p>
        </p:txBody>
      </p:sp>
      <p:graphicFrame>
        <p:nvGraphicFramePr>
          <p:cNvPr id="3" name="Table 2">
            <a:extLst>
              <a:ext uri="{FF2B5EF4-FFF2-40B4-BE49-F238E27FC236}">
                <a16:creationId xmlns:a16="http://schemas.microsoft.com/office/drawing/2014/main" id="{1E6E756F-FAF7-450C-B9F4-89EA6F58C5D0}"/>
              </a:ext>
            </a:extLst>
          </p:cNvPr>
          <p:cNvGraphicFramePr>
            <a:graphicFrameLocks noGrp="1"/>
          </p:cNvGraphicFramePr>
          <p:nvPr>
            <p:extLst>
              <p:ext uri="{D42A27DB-BD31-4B8C-83A1-F6EECF244321}">
                <p14:modId xmlns:p14="http://schemas.microsoft.com/office/powerpoint/2010/main" val="3209272550"/>
              </p:ext>
            </p:extLst>
          </p:nvPr>
        </p:nvGraphicFramePr>
        <p:xfrm>
          <a:off x="435967" y="1556792"/>
          <a:ext cx="8217371" cy="2954228"/>
        </p:xfrm>
        <a:graphic>
          <a:graphicData uri="http://schemas.openxmlformats.org/drawingml/2006/table">
            <a:tbl>
              <a:tblPr firstRow="1" firstCol="1" bandRow="1"/>
              <a:tblGrid>
                <a:gridCol w="2260864">
                  <a:extLst>
                    <a:ext uri="{9D8B030D-6E8A-4147-A177-3AD203B41FA5}">
                      <a16:colId xmlns:a16="http://schemas.microsoft.com/office/drawing/2014/main" val="3292727562"/>
                    </a:ext>
                  </a:extLst>
                </a:gridCol>
                <a:gridCol w="1961952">
                  <a:extLst>
                    <a:ext uri="{9D8B030D-6E8A-4147-A177-3AD203B41FA5}">
                      <a16:colId xmlns:a16="http://schemas.microsoft.com/office/drawing/2014/main" val="3346602821"/>
                    </a:ext>
                  </a:extLst>
                </a:gridCol>
                <a:gridCol w="1548909">
                  <a:extLst>
                    <a:ext uri="{9D8B030D-6E8A-4147-A177-3AD203B41FA5}">
                      <a16:colId xmlns:a16="http://schemas.microsoft.com/office/drawing/2014/main" val="4209446932"/>
                    </a:ext>
                  </a:extLst>
                </a:gridCol>
                <a:gridCol w="2445646">
                  <a:extLst>
                    <a:ext uri="{9D8B030D-6E8A-4147-A177-3AD203B41FA5}">
                      <a16:colId xmlns:a16="http://schemas.microsoft.com/office/drawing/2014/main" val="2509516305"/>
                    </a:ext>
                  </a:extLst>
                </a:gridCol>
              </a:tblGrid>
              <a:tr h="1212608">
                <a:tc>
                  <a:txBody>
                    <a:bodyPr/>
                    <a:lstStyle/>
                    <a:p>
                      <a:pPr algn="just">
                        <a:lnSpc>
                          <a:spcPct val="115000"/>
                        </a:lnSpc>
                        <a:spcAft>
                          <a:spcPts val="0"/>
                        </a:spcAft>
                      </a:pPr>
                      <a:r>
                        <a:rPr lang="en-GB" sz="1800" b="1">
                          <a:effectLst/>
                          <a:latin typeface="Open Sans"/>
                          <a:ea typeface="Times New Roman" panose="02020603050405020304" pitchFamily="18" charset="0"/>
                        </a:rPr>
                        <a:t>Scenario</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effectLst/>
                          <a:latin typeface="Open Sans"/>
                          <a:ea typeface="Times New Roman" panose="02020603050405020304" pitchFamily="18" charset="0"/>
                        </a:rPr>
                        <a:t>Sediment loading</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effectLst/>
                          <a:latin typeface="Open Sans"/>
                          <a:ea typeface="Times New Roman" panose="02020603050405020304" pitchFamily="18" charset="0"/>
                        </a:rPr>
                        <a:t>Total N losses</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effectLst/>
                          <a:latin typeface="Open Sans"/>
                          <a:ea typeface="Times New Roman" panose="02020603050405020304" pitchFamily="18" charset="0"/>
                        </a:rPr>
                        <a:t>Surface runoff</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160224"/>
                  </a:ext>
                </a:extLst>
              </a:tr>
              <a:tr h="580540">
                <a:tc>
                  <a:txBody>
                    <a:bodyPr/>
                    <a:lstStyle/>
                    <a:p>
                      <a:pPr algn="just">
                        <a:lnSpc>
                          <a:spcPct val="115000"/>
                        </a:lnSpc>
                        <a:spcAft>
                          <a:spcPts val="0"/>
                        </a:spcAft>
                      </a:pPr>
                      <a:r>
                        <a:rPr lang="en-GB" sz="1800">
                          <a:effectLst/>
                          <a:latin typeface="Open Sans"/>
                          <a:ea typeface="Times New Roman" panose="02020603050405020304" pitchFamily="18" charset="0"/>
                        </a:rPr>
                        <a:t>Baseline scenario </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2.4 Mg/ha</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33.2 kg/ha</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64.3 mm/yr</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162473"/>
                  </a:ext>
                </a:extLst>
              </a:tr>
              <a:tr h="580540">
                <a:tc>
                  <a:txBody>
                    <a:bodyPr/>
                    <a:lstStyle/>
                    <a:p>
                      <a:pPr algn="just">
                        <a:lnSpc>
                          <a:spcPct val="115000"/>
                        </a:lnSpc>
                        <a:spcAft>
                          <a:spcPts val="0"/>
                        </a:spcAft>
                      </a:pPr>
                      <a:r>
                        <a:rPr lang="en-GB" sz="1800">
                          <a:effectLst/>
                          <a:latin typeface="Open Sans"/>
                          <a:ea typeface="Times New Roman" panose="02020603050405020304" pitchFamily="18" charset="0"/>
                        </a:rPr>
                        <a:t>Target scenario</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1.12 Mg/ha</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16.4 kg/ha</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effectLst/>
                          <a:latin typeface="Open Sans"/>
                          <a:ea typeface="Times New Roman" panose="02020603050405020304" pitchFamily="18" charset="0"/>
                        </a:rPr>
                        <a:t>68 mm/yr</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044961"/>
                  </a:ext>
                </a:extLst>
              </a:tr>
              <a:tr h="580540">
                <a:tc>
                  <a:txBody>
                    <a:bodyPr/>
                    <a:lstStyle/>
                    <a:p>
                      <a:pPr algn="just">
                        <a:lnSpc>
                          <a:spcPct val="115000"/>
                        </a:lnSpc>
                        <a:spcAft>
                          <a:spcPts val="0"/>
                        </a:spcAft>
                      </a:pPr>
                      <a:r>
                        <a:rPr lang="en-GB" sz="1800">
                          <a:effectLst/>
                          <a:latin typeface="Open Sans"/>
                          <a:ea typeface="Times New Roman" panose="02020603050405020304" pitchFamily="18" charset="0"/>
                        </a:rPr>
                        <a:t>Change</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r>
                        <a:rPr lang="en-GB" sz="1800">
                          <a:effectLst/>
                          <a:latin typeface="Open Sans"/>
                          <a:ea typeface="Times New Roman" panose="02020603050405020304" pitchFamily="18" charset="0"/>
                        </a:rPr>
                        <a:t>-64%</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15000"/>
                        </a:lnSpc>
                        <a:spcAft>
                          <a:spcPts val="0"/>
                        </a:spcAft>
                      </a:pPr>
                      <a:r>
                        <a:rPr lang="en-GB" sz="1800">
                          <a:effectLst/>
                          <a:latin typeface="Open Sans"/>
                          <a:ea typeface="Times New Roman" panose="02020603050405020304" pitchFamily="18" charset="0"/>
                        </a:rPr>
                        <a:t>-51.61%</a:t>
                      </a:r>
                      <a:endParaRPr lang="it-IT"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effectLst/>
                          <a:latin typeface="Open Sans"/>
                          <a:ea typeface="Times New Roman" panose="02020603050405020304" pitchFamily="18" charset="0"/>
                        </a:rPr>
                        <a:t>+5.7%</a:t>
                      </a:r>
                      <a:endParaRPr lang="it-IT"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566395"/>
                  </a:ext>
                </a:extLst>
              </a:tr>
            </a:tbl>
          </a:graphicData>
        </a:graphic>
      </p:graphicFrame>
      <p:pic>
        <p:nvPicPr>
          <p:cNvPr id="9" name="Picture 8">
            <a:extLst>
              <a:ext uri="{FF2B5EF4-FFF2-40B4-BE49-F238E27FC236}">
                <a16:creationId xmlns:a16="http://schemas.microsoft.com/office/drawing/2014/main" id="{26B37166-00BA-4BF6-ABA3-0B9D421FC210}"/>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1115616" y="1196752"/>
            <a:ext cx="6912767" cy="48946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4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BIODIVERSITY</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03648"/>
            <a:ext cx="8229600" cy="1305272"/>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900" b="1" dirty="0"/>
              <a:t>The target area in Ukraine is vast. As a consequence also the amount of high biodiversity value areas is considerable at 48,915 ha. Most of these areas are forested and shrubs.  </a:t>
            </a:r>
            <a:endParaRPr lang="it-IT" sz="1900" b="1" dirty="0"/>
          </a:p>
        </p:txBody>
      </p:sp>
      <p:sp>
        <p:nvSpPr>
          <p:cNvPr id="16" name="Tartalom helye 2">
            <a:extLst>
              <a:ext uri="{FF2B5EF4-FFF2-40B4-BE49-F238E27FC236}">
                <a16:creationId xmlns:a16="http://schemas.microsoft.com/office/drawing/2014/main" id="{F1BECD19-76F6-4783-A9CE-FC9EE013AE9F}"/>
              </a:ext>
            </a:extLst>
          </p:cNvPr>
          <p:cNvSpPr txBox="1">
            <a:spLocks/>
          </p:cNvSpPr>
          <p:nvPr/>
        </p:nvSpPr>
        <p:spPr>
          <a:xfrm>
            <a:off x="443880" y="2621881"/>
            <a:ext cx="8229600" cy="1305272"/>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The remaining 132,819 hectares within the </a:t>
            </a:r>
            <a:r>
              <a:rPr lang="en-GB" sz="1900" b="1" i="1" dirty="0"/>
              <a:t>target area</a:t>
            </a:r>
            <a:r>
              <a:rPr lang="en-GB" sz="1900" b="1" dirty="0"/>
              <a:t> that are not interested by the presence of critical habitats are likely to host species considered endangered in Europe (</a:t>
            </a:r>
            <a:r>
              <a:rPr lang="en-US" sz="1900" b="1" dirty="0"/>
              <a:t>e.g. Hamster, Skylark, and the Ortolan bunting</a:t>
            </a:r>
            <a:r>
              <a:rPr lang="en-GB" sz="1900" b="1" dirty="0"/>
              <a:t>). </a:t>
            </a:r>
            <a:endParaRPr lang="it-IT" sz="1900" b="1" dirty="0"/>
          </a:p>
        </p:txBody>
      </p:sp>
      <p:pic>
        <p:nvPicPr>
          <p:cNvPr id="18" name="Immagine 25">
            <a:extLst>
              <a:ext uri="{FF2B5EF4-FFF2-40B4-BE49-F238E27FC236}">
                <a16:creationId xmlns:a16="http://schemas.microsoft.com/office/drawing/2014/main" id="{AEDA1451-2FDE-4144-9D32-F6DAB4023BA9}"/>
              </a:ext>
            </a:extLst>
          </p:cNvPr>
          <p:cNvPicPr/>
          <p:nvPr/>
        </p:nvPicPr>
        <p:blipFill>
          <a:blip r:embed="rId3"/>
          <a:srcRect l="5118" t="44886" r="5424" b="16075"/>
          <a:stretch>
            <a:fillRect/>
          </a:stretch>
        </p:blipFill>
        <p:spPr bwMode="auto">
          <a:xfrm>
            <a:off x="539552" y="3840113"/>
            <a:ext cx="7920880" cy="225318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309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BIODIVERSITY</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03648"/>
            <a:ext cx="8229600" cy="1305272"/>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900" b="1" dirty="0"/>
              <a:t>It was not possible to measure </a:t>
            </a:r>
            <a:r>
              <a:rPr lang="en-GB" sz="1900" b="1" u="sng" dirty="0"/>
              <a:t>quantitatively</a:t>
            </a:r>
            <a:r>
              <a:rPr lang="en-GB" sz="1900" b="1" dirty="0"/>
              <a:t> species richness of the current underutilized and contaminated lands, and in literature only anecdotal information was retrieved. </a:t>
            </a:r>
            <a:endParaRPr lang="it-IT" sz="1900" b="1" dirty="0"/>
          </a:p>
        </p:txBody>
      </p:sp>
      <p:sp>
        <p:nvSpPr>
          <p:cNvPr id="7" name="Tartalom helye 2">
            <a:extLst>
              <a:ext uri="{FF2B5EF4-FFF2-40B4-BE49-F238E27FC236}">
                <a16:creationId xmlns:a16="http://schemas.microsoft.com/office/drawing/2014/main" id="{0088C31B-1DC9-4045-A65B-D50B14389E30}"/>
              </a:ext>
            </a:extLst>
          </p:cNvPr>
          <p:cNvSpPr txBox="1">
            <a:spLocks/>
          </p:cNvSpPr>
          <p:nvPr/>
        </p:nvSpPr>
        <p:spPr>
          <a:xfrm>
            <a:off x="457200" y="2708920"/>
            <a:ext cx="8229600" cy="1305272"/>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900" b="1" dirty="0"/>
              <a:t>According to many authors, </a:t>
            </a:r>
            <a:r>
              <a:rPr lang="en-US" sz="1900" b="1" dirty="0"/>
              <a:t>in willow short rotation coppice plantations in England higher biodiversity was detected when compared to nearby cropland and set-aside land.</a:t>
            </a:r>
            <a:endParaRPr lang="it-IT" sz="1900" b="1" dirty="0"/>
          </a:p>
        </p:txBody>
      </p:sp>
      <p:sp>
        <p:nvSpPr>
          <p:cNvPr id="8" name="Tartalom helye 2">
            <a:extLst>
              <a:ext uri="{FF2B5EF4-FFF2-40B4-BE49-F238E27FC236}">
                <a16:creationId xmlns:a16="http://schemas.microsoft.com/office/drawing/2014/main" id="{1E25AF2C-FA8D-44E1-B3D7-92702F1F0DE8}"/>
              </a:ext>
            </a:extLst>
          </p:cNvPr>
          <p:cNvSpPr txBox="1">
            <a:spLocks/>
          </p:cNvSpPr>
          <p:nvPr/>
        </p:nvSpPr>
        <p:spPr>
          <a:xfrm>
            <a:off x="395536" y="4013795"/>
            <a:ext cx="8229600" cy="1305272"/>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Particularly at the landscape level, the presence of SRC plantations would represent a valuable asset for species diversity and abundance as a consequence to an enhanced variety of habitats.</a:t>
            </a:r>
          </a:p>
          <a:p>
            <a:endParaRPr lang="en-GB" sz="1900" b="1" dirty="0"/>
          </a:p>
          <a:p>
            <a:r>
              <a:rPr lang="en-US" sz="1900" b="1" dirty="0"/>
              <a:t>The presence of willow SRC seems to be superior to the current land use from the biodiversity point of view.</a:t>
            </a:r>
            <a:r>
              <a:rPr lang="en-GB" sz="1900" b="1" dirty="0"/>
              <a:t>  </a:t>
            </a:r>
            <a:endParaRPr lang="it-IT" sz="1900" b="1" dirty="0"/>
          </a:p>
        </p:txBody>
      </p:sp>
    </p:spTree>
    <p:extLst>
      <p:ext uri="{BB962C8B-B14F-4D97-AF65-F5344CB8AC3E}">
        <p14:creationId xmlns:p14="http://schemas.microsoft.com/office/powerpoint/2010/main" val="75606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INCOME</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03648"/>
            <a:ext cx="8229600" cy="1521296"/>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The cost-benefit analyses for the T1 and T2 scenarios are based on information from Deliverable 2.2 (techno-economic feasibility). Assuming a premium paid to the farmer for the production of biomass of EUR 24/t, the cultivation of giant reed may generate a net income of </a:t>
            </a:r>
            <a:r>
              <a:rPr lang="en-GB" sz="1900" b="1" u="sng" dirty="0"/>
              <a:t>240 EUR/ha </a:t>
            </a:r>
            <a:r>
              <a:rPr lang="en-GB" sz="1900" b="1" dirty="0"/>
              <a:t>in rainfed conditions or </a:t>
            </a:r>
            <a:r>
              <a:rPr lang="en-GB" sz="1900" b="1" u="sng" dirty="0"/>
              <a:t>EUR 600/ha </a:t>
            </a:r>
            <a:r>
              <a:rPr lang="en-GB" sz="1900" b="1" dirty="0"/>
              <a:t>in irrigated conditions. </a:t>
            </a:r>
            <a:endParaRPr lang="it-IT" sz="1900" b="1" dirty="0"/>
          </a:p>
        </p:txBody>
      </p:sp>
      <p:sp>
        <p:nvSpPr>
          <p:cNvPr id="12" name="Tartalom helye 2">
            <a:extLst>
              <a:ext uri="{FF2B5EF4-FFF2-40B4-BE49-F238E27FC236}">
                <a16:creationId xmlns:a16="http://schemas.microsoft.com/office/drawing/2014/main" id="{8AC1D7BB-1AD5-40E9-BE61-4A47ED225DF5}"/>
              </a:ext>
            </a:extLst>
          </p:cNvPr>
          <p:cNvSpPr txBox="1">
            <a:spLocks/>
          </p:cNvSpPr>
          <p:nvPr/>
        </p:nvSpPr>
        <p:spPr>
          <a:xfrm>
            <a:off x="424136" y="3429000"/>
            <a:ext cx="8229600" cy="1521296"/>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Assuming as in the case of durum wheat that the average farm size is between 5 and 20 ha, the net income of a farm producing biomass for a lignocellulosic ethanol value chain would be 1,200 – 3,000 EUR/year for farms up to 5 hectares of surface (T2 and T1 respectively), and 4,800 – 12,000 EUR/year for a 20 ha farm (T2 and T1 respectively).</a:t>
            </a:r>
            <a:endParaRPr lang="it-IT" sz="1900" b="1" dirty="0"/>
          </a:p>
          <a:p>
            <a:endParaRPr lang="it-IT" sz="1900" b="1" dirty="0"/>
          </a:p>
        </p:txBody>
      </p:sp>
    </p:spTree>
    <p:extLst>
      <p:ext uri="{BB962C8B-B14F-4D97-AF65-F5344CB8AC3E}">
        <p14:creationId xmlns:p14="http://schemas.microsoft.com/office/powerpoint/2010/main" val="390576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INCOME</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2" name="Rectangle 1">
            <a:extLst>
              <a:ext uri="{FF2B5EF4-FFF2-40B4-BE49-F238E27FC236}">
                <a16:creationId xmlns:a16="http://schemas.microsoft.com/office/drawing/2014/main" id="{2A0FCD62-DC6A-4C5D-8321-0CEB1F3995D0}"/>
              </a:ext>
            </a:extLst>
          </p:cNvPr>
          <p:cNvSpPr/>
          <p:nvPr/>
        </p:nvSpPr>
        <p:spPr>
          <a:xfrm>
            <a:off x="252314" y="1152273"/>
            <a:ext cx="8712968" cy="2402453"/>
          </a:xfrm>
          <a:prstGeom prst="rect">
            <a:avLst/>
          </a:prstGeom>
        </p:spPr>
        <p:txBody>
          <a:bodyPr wrap="square">
            <a:spAutoFit/>
          </a:bodyPr>
          <a:lstStyle/>
          <a:p>
            <a:pPr>
              <a:lnSpc>
                <a:spcPct val="115000"/>
              </a:lnSpc>
              <a:spcAft>
                <a:spcPts val="0"/>
              </a:spcAft>
            </a:pPr>
            <a:r>
              <a:rPr lang="en-GB" sz="1600" b="1" u="sng" dirty="0">
                <a:latin typeface="Open Sans"/>
                <a:ea typeface="Times New Roman" panose="02020603050405020304" pitchFamily="18" charset="0"/>
              </a:rPr>
              <a:t>Durum Wheat</a:t>
            </a:r>
            <a:r>
              <a:rPr lang="en-GB" sz="1600" dirty="0">
                <a:latin typeface="Open Sans"/>
                <a:ea typeface="Times New Roman" panose="02020603050405020304" pitchFamily="18" charset="0"/>
              </a:rPr>
              <a:t>: 3.5 t/ha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Production cost: 992 EUR/ha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dirty="0">
                <a:latin typeface="Open Sans"/>
                <a:ea typeface="Times New Roman" panose="02020603050405020304" pitchFamily="18" charset="0"/>
              </a:rPr>
              <a:t>Price: 234 EUR/t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b="1" dirty="0">
                <a:solidFill>
                  <a:srgbClr val="FF0000"/>
                </a:solidFill>
                <a:latin typeface="Open Sans"/>
                <a:ea typeface="Times New Roman" panose="02020603050405020304" pitchFamily="18" charset="0"/>
              </a:rPr>
              <a:t>Revenue: (234 EUR/t * 3.5 t/ha) – 992 EUR/ha = - 170 EUR/ha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Breakeven price for wheat in Italy is 280 EUR/t in 2018, minimum income achieved at EUR 300/t.</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dirty="0">
                <a:latin typeface="Open Sans"/>
                <a:ea typeface="Times New Roman" panose="02020603050405020304" pitchFamily="18" charset="0"/>
              </a:rPr>
              <a:t>CAP: 150 + 50 EUR/ha</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b="1" dirty="0">
                <a:solidFill>
                  <a:srgbClr val="FF0000"/>
                </a:solidFill>
                <a:latin typeface="Open Sans"/>
                <a:ea typeface="Times New Roman" panose="02020603050405020304" pitchFamily="18" charset="0"/>
              </a:rPr>
              <a:t>Total Income: -170 EUR/ha + 200 EUR/ha = 30 EUR/ha </a:t>
            </a:r>
            <a:endParaRPr lang="it-IT" sz="16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075C90A-E972-47A8-90D7-871DD13EB7AD}"/>
              </a:ext>
            </a:extLst>
          </p:cNvPr>
          <p:cNvSpPr/>
          <p:nvPr/>
        </p:nvSpPr>
        <p:spPr>
          <a:xfrm>
            <a:off x="252314" y="3576430"/>
            <a:ext cx="8568952" cy="1201932"/>
          </a:xfrm>
          <a:prstGeom prst="rect">
            <a:avLst/>
          </a:prstGeom>
        </p:spPr>
        <p:txBody>
          <a:bodyPr wrap="square">
            <a:spAutoFit/>
          </a:bodyPr>
          <a:lstStyle/>
          <a:p>
            <a:pPr>
              <a:lnSpc>
                <a:spcPct val="115000"/>
              </a:lnSpc>
              <a:spcAft>
                <a:spcPts val="0"/>
              </a:spcAft>
            </a:pPr>
            <a:r>
              <a:rPr lang="en-GB" sz="1600" b="1" u="sng" dirty="0">
                <a:latin typeface="Open Sans"/>
                <a:ea typeface="Times New Roman" panose="02020603050405020304" pitchFamily="18" charset="0"/>
              </a:rPr>
              <a:t>Biomass – </a:t>
            </a:r>
            <a:r>
              <a:rPr lang="en-GB" sz="1600" b="1" u="sng" dirty="0" err="1">
                <a:latin typeface="Open Sans"/>
                <a:ea typeface="Times New Roman" panose="02020603050405020304" pitchFamily="18" charset="0"/>
              </a:rPr>
              <a:t>Arundo</a:t>
            </a:r>
            <a:r>
              <a:rPr lang="en-GB" sz="1600" b="1" u="sng" dirty="0">
                <a:latin typeface="Open Sans"/>
                <a:ea typeface="Times New Roman" panose="02020603050405020304" pitchFamily="18" charset="0"/>
              </a:rPr>
              <a:t> Rainfed</a:t>
            </a:r>
            <a:r>
              <a:rPr lang="en-GB" sz="1600" dirty="0">
                <a:latin typeface="Open Sans"/>
                <a:ea typeface="Times New Roman" panose="02020603050405020304" pitchFamily="18" charset="0"/>
              </a:rPr>
              <a:t>: 10 t/ha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Production cost: 57 EUR/ha (source: FORBIO D 2.2)</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Landowner fee: 24 EUR/t (source: FORBIO D 2.2)</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b="1" dirty="0">
                <a:solidFill>
                  <a:srgbClr val="FF0000"/>
                </a:solidFill>
                <a:latin typeface="Open Sans"/>
                <a:ea typeface="Times New Roman" panose="02020603050405020304" pitchFamily="18" charset="0"/>
              </a:rPr>
              <a:t>Total Income: (24 EUR/t * 10 t/ha) = 240 EUR/ha </a:t>
            </a:r>
            <a:endParaRPr lang="it-IT" sz="16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4090BFC-5393-4C3D-9FB5-CC22C565F9B2}"/>
              </a:ext>
            </a:extLst>
          </p:cNvPr>
          <p:cNvSpPr/>
          <p:nvPr/>
        </p:nvSpPr>
        <p:spPr>
          <a:xfrm>
            <a:off x="252314" y="4917053"/>
            <a:ext cx="8821266" cy="1655838"/>
          </a:xfrm>
          <a:prstGeom prst="rect">
            <a:avLst/>
          </a:prstGeom>
        </p:spPr>
        <p:txBody>
          <a:bodyPr wrap="square">
            <a:spAutoFit/>
          </a:bodyPr>
          <a:lstStyle/>
          <a:p>
            <a:pPr>
              <a:lnSpc>
                <a:spcPct val="115000"/>
              </a:lnSpc>
              <a:spcAft>
                <a:spcPts val="0"/>
              </a:spcAft>
            </a:pPr>
            <a:r>
              <a:rPr lang="en-GB" sz="1600" b="1" u="sng" dirty="0">
                <a:latin typeface="Open Sans"/>
                <a:ea typeface="Times New Roman" panose="02020603050405020304" pitchFamily="18" charset="0"/>
              </a:rPr>
              <a:t>Biomass – </a:t>
            </a:r>
            <a:r>
              <a:rPr lang="en-GB" sz="1600" b="1" u="sng" dirty="0" err="1">
                <a:latin typeface="Open Sans"/>
                <a:ea typeface="Times New Roman" panose="02020603050405020304" pitchFamily="18" charset="0"/>
              </a:rPr>
              <a:t>Arundo</a:t>
            </a:r>
            <a:r>
              <a:rPr lang="en-GB" sz="1600" b="1" u="sng" dirty="0">
                <a:latin typeface="Open Sans"/>
                <a:ea typeface="Times New Roman" panose="02020603050405020304" pitchFamily="18" charset="0"/>
              </a:rPr>
              <a:t> IRRIGATED</a:t>
            </a:r>
            <a:r>
              <a:rPr lang="en-GB" sz="1600" dirty="0">
                <a:latin typeface="Open Sans"/>
                <a:ea typeface="Times New Roman" panose="02020603050405020304" pitchFamily="18" charset="0"/>
              </a:rPr>
              <a:t>: 25 t/ha </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Production cost: 61 EUR/t (source: FORBIO D 2.2)</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en-GB" sz="1600" dirty="0">
                <a:latin typeface="Open Sans"/>
                <a:ea typeface="Times New Roman" panose="02020603050405020304" pitchFamily="18" charset="0"/>
              </a:rPr>
              <a:t>Landowner fee: 24 EUR/t (source: FORBIO D 2.2)</a:t>
            </a:r>
            <a:endParaRPr lang="it-IT" sz="1600" dirty="0">
              <a:latin typeface="Times New Roman" panose="02020603050405020304" pitchFamily="18" charset="0"/>
              <a:ea typeface="Times New Roman" panose="02020603050405020304" pitchFamily="18" charset="0"/>
            </a:endParaRPr>
          </a:p>
          <a:p>
            <a:pPr>
              <a:lnSpc>
                <a:spcPct val="115000"/>
              </a:lnSpc>
              <a:spcAft>
                <a:spcPts val="0"/>
              </a:spcAft>
            </a:pPr>
            <a:r>
              <a:rPr lang="it-IT" sz="1600" b="1" dirty="0">
                <a:solidFill>
                  <a:srgbClr val="FF0000"/>
                </a:solidFill>
                <a:latin typeface="Open Sans"/>
                <a:ea typeface="Times New Roman" panose="02020603050405020304" pitchFamily="18" charset="0"/>
              </a:rPr>
              <a:t>Total Income: (24 EUR/t * 25 t/ha) = 600 EUR/ha </a:t>
            </a:r>
            <a:endParaRPr lang="it-IT" sz="1600" dirty="0">
              <a:latin typeface="Times New Roman" panose="02020603050405020304" pitchFamily="18" charset="0"/>
              <a:ea typeface="Times New Roman" panose="02020603050405020304" pitchFamily="18" charset="0"/>
            </a:endParaRPr>
          </a:p>
          <a:p>
            <a:pPr algn="just">
              <a:spcAft>
                <a:spcPts val="1170"/>
              </a:spcAft>
            </a:pPr>
            <a:r>
              <a:rPr lang="it-IT" sz="2400" dirty="0">
                <a:solidFill>
                  <a:srgbClr val="88BD0D"/>
                </a:solidFill>
                <a:latin typeface="Open Sans"/>
                <a:ea typeface="Times New Roman" panose="02020603050405020304" pitchFamily="18" charset="0"/>
              </a:rPr>
              <a:t> </a:t>
            </a:r>
            <a:endParaRPr lang="it-IT" sz="1600" dirty="0">
              <a:latin typeface="Open Sans"/>
              <a:ea typeface="Times New Roman" panose="02020603050405020304" pitchFamily="18" charset="0"/>
            </a:endParaRPr>
          </a:p>
        </p:txBody>
      </p:sp>
    </p:spTree>
    <p:extLst>
      <p:ext uri="{BB962C8B-B14F-4D97-AF65-F5344CB8AC3E}">
        <p14:creationId xmlns:p14="http://schemas.microsoft.com/office/powerpoint/2010/main" val="229485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PRODUCTIVITY </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03648"/>
            <a:ext cx="8229600" cy="1737320"/>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This indicator includes several aspects: biomass yield, fuel yield, production cost.</a:t>
            </a:r>
          </a:p>
          <a:p>
            <a:endParaRPr lang="en-GB" sz="1900" b="1" dirty="0"/>
          </a:p>
          <a:p>
            <a:r>
              <a:rPr lang="en-GB" sz="1900" b="1" dirty="0"/>
              <a:t>The estimate of production cost was performed through a number of calculations and data obtained both from direct communication with </a:t>
            </a:r>
            <a:r>
              <a:rPr lang="en-GB" sz="1900" b="1" dirty="0" err="1"/>
              <a:t>Biochemtex</a:t>
            </a:r>
            <a:r>
              <a:rPr lang="en-GB" sz="1900" b="1" dirty="0"/>
              <a:t> and information found in the specialized literature. </a:t>
            </a:r>
            <a:endParaRPr lang="it-IT" sz="1900" b="1" dirty="0"/>
          </a:p>
        </p:txBody>
      </p:sp>
      <p:sp>
        <p:nvSpPr>
          <p:cNvPr id="12" name="Tartalom helye 2">
            <a:extLst>
              <a:ext uri="{FF2B5EF4-FFF2-40B4-BE49-F238E27FC236}">
                <a16:creationId xmlns:a16="http://schemas.microsoft.com/office/drawing/2014/main" id="{8AC1D7BB-1AD5-40E9-BE61-4A47ED225DF5}"/>
              </a:ext>
            </a:extLst>
          </p:cNvPr>
          <p:cNvSpPr txBox="1">
            <a:spLocks/>
          </p:cNvSpPr>
          <p:nvPr/>
        </p:nvSpPr>
        <p:spPr>
          <a:xfrm>
            <a:off x="449536" y="3201144"/>
            <a:ext cx="8229600" cy="1521296"/>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CAPEX: </a:t>
            </a:r>
          </a:p>
          <a:p>
            <a:r>
              <a:rPr lang="en-GB" sz="1900" b="1" dirty="0"/>
              <a:t>EUR 150,000,000 for a 40,000 t/year biorefinery (</a:t>
            </a:r>
            <a:r>
              <a:rPr lang="en-GB" sz="1900" b="1" dirty="0" err="1"/>
              <a:t>Crescentino</a:t>
            </a:r>
            <a:r>
              <a:rPr lang="en-GB" sz="1900" b="1" dirty="0"/>
              <a:t>, Italy)</a:t>
            </a:r>
          </a:p>
          <a:p>
            <a:endParaRPr lang="en-GB" sz="1900" b="1" dirty="0"/>
          </a:p>
          <a:p>
            <a:r>
              <a:rPr lang="en-GB" sz="1900" b="1" dirty="0"/>
              <a:t>OPEX </a:t>
            </a:r>
          </a:p>
          <a:p>
            <a:r>
              <a:rPr lang="en-GB" sz="1900" b="1" dirty="0"/>
              <a:t>Feedstock expenditure: EUR 12,780,000 per year</a:t>
            </a:r>
            <a:endParaRPr lang="it-IT" sz="1900" b="1" dirty="0"/>
          </a:p>
          <a:p>
            <a:r>
              <a:rPr lang="en-GB" sz="1900" b="1" dirty="0"/>
              <a:t>Enzymes, yeast, catalysts, other inputs: EUR 13,000,000 per year (E4tech, 2017) </a:t>
            </a:r>
            <a:endParaRPr lang="it-IT" sz="1900" b="1" dirty="0"/>
          </a:p>
          <a:p>
            <a:r>
              <a:rPr lang="en-GB" sz="1900" b="1" dirty="0"/>
              <a:t>Salaries: EUR 2,952,000 per year</a:t>
            </a:r>
            <a:endParaRPr lang="it-IT" sz="1900" b="1" dirty="0"/>
          </a:p>
          <a:p>
            <a:r>
              <a:rPr lang="en-GB" sz="1900" b="1" dirty="0"/>
              <a:t>Miscellaneous: EUR 1,200,000 per year</a:t>
            </a:r>
            <a:endParaRPr lang="it-IT" sz="1900" b="1" dirty="0"/>
          </a:p>
          <a:p>
            <a:endParaRPr lang="it-IT" sz="1900" b="1" dirty="0"/>
          </a:p>
        </p:txBody>
      </p:sp>
    </p:spTree>
    <p:extLst>
      <p:ext uri="{BB962C8B-B14F-4D97-AF65-F5344CB8AC3E}">
        <p14:creationId xmlns:p14="http://schemas.microsoft.com/office/powerpoint/2010/main" val="307911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23528" y="2624931"/>
            <a:ext cx="7272808" cy="2388245"/>
          </a:xfrm>
        </p:spPr>
        <p:txBody>
          <a:bodyPr>
            <a:normAutofit/>
          </a:bodyPr>
          <a:lstStyle/>
          <a:p>
            <a:r>
              <a:rPr lang="en-US" b="1" dirty="0">
                <a:solidFill>
                  <a:schemeClr val="bg2"/>
                </a:solidFill>
              </a:rPr>
              <a:t>FULL results AVAILABLE:</a:t>
            </a:r>
            <a:br>
              <a:rPr lang="en-US" b="1" dirty="0">
                <a:solidFill>
                  <a:schemeClr val="bg2"/>
                </a:solidFill>
              </a:rPr>
            </a:br>
            <a:r>
              <a:rPr lang="en-US" b="1" dirty="0">
                <a:solidFill>
                  <a:schemeClr val="bg2"/>
                </a:solidFill>
              </a:rPr>
              <a:t>https://forbio-project.eu/documents</a:t>
            </a:r>
            <a:endParaRPr lang="hu-HU" sz="3100" dirty="0"/>
          </a:p>
        </p:txBody>
      </p:sp>
      <p:sp>
        <p:nvSpPr>
          <p:cNvPr id="5" name="Szöveg helye 4"/>
          <p:cNvSpPr>
            <a:spLocks noGrp="1"/>
          </p:cNvSpPr>
          <p:nvPr>
            <p:ph type="body" idx="1"/>
          </p:nvPr>
        </p:nvSpPr>
        <p:spPr>
          <a:xfrm>
            <a:off x="323528" y="1484784"/>
            <a:ext cx="8352928" cy="1140147"/>
          </a:xfrm>
        </p:spPr>
        <p:txBody>
          <a:bodyPr/>
          <a:lstStyle/>
          <a:p>
            <a:r>
              <a:rPr lang="it-IT" dirty="0"/>
              <a:t>FORBIO</a:t>
            </a:r>
            <a:endParaRPr lang="hu-HU" dirty="0"/>
          </a:p>
        </p:txBody>
      </p:sp>
      <p:pic>
        <p:nvPicPr>
          <p:cNvPr id="9"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Tree>
    <p:extLst>
      <p:ext uri="{BB962C8B-B14F-4D97-AF65-F5344CB8AC3E}">
        <p14:creationId xmlns:p14="http://schemas.microsoft.com/office/powerpoint/2010/main" val="372897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PRODUCTIVITY </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17390"/>
            <a:ext cx="8229600" cy="2083618"/>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In total the production cost of lignocellulosic ethanol was calculated to be </a:t>
            </a:r>
            <a:r>
              <a:rPr lang="en-GB" sz="1900" b="1" u="sng" dirty="0"/>
              <a:t>EUR 936 per ton</a:t>
            </a:r>
            <a:r>
              <a:rPr lang="en-GB" sz="1900" b="1" dirty="0"/>
              <a:t>. </a:t>
            </a:r>
          </a:p>
          <a:p>
            <a:endParaRPr lang="en-GB" sz="1900" b="1" dirty="0"/>
          </a:p>
          <a:p>
            <a:r>
              <a:rPr lang="en-GB" sz="1900" b="1" dirty="0"/>
              <a:t>This value calculated in the real case scenario of FORBIO was compared to values found in literature. According to E4TECH (2017), lignocellulosic ethanol production costs in Europe range between EUR 940 and 1,010 per ton. </a:t>
            </a:r>
            <a:endParaRPr lang="it-IT" sz="1900" b="1" dirty="0"/>
          </a:p>
        </p:txBody>
      </p:sp>
    </p:spTree>
    <p:extLst>
      <p:ext uri="{BB962C8B-B14F-4D97-AF65-F5344CB8AC3E}">
        <p14:creationId xmlns:p14="http://schemas.microsoft.com/office/powerpoint/2010/main" val="76119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GROSS VALUE ADDED</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17390"/>
            <a:ext cx="8229600" cy="3883818"/>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The current European price for ethanol is registering an all-time low at 424 EUR/m</a:t>
            </a:r>
            <a:r>
              <a:rPr lang="en-GB" sz="1900" b="1" baseline="30000" dirty="0"/>
              <a:t>3</a:t>
            </a:r>
            <a:r>
              <a:rPr lang="en-GB" sz="1900" b="1" dirty="0"/>
              <a:t> (534 EUR/t). </a:t>
            </a:r>
          </a:p>
          <a:p>
            <a:endParaRPr lang="en-GB" sz="1900" b="1" dirty="0"/>
          </a:p>
          <a:p>
            <a:r>
              <a:rPr lang="en-GB" sz="1900" b="1" dirty="0"/>
              <a:t>At current market prices, sales of ethanol would generate some 21,360,000 EUR/year. </a:t>
            </a:r>
          </a:p>
          <a:p>
            <a:endParaRPr lang="en-GB" sz="1900" b="1" dirty="0"/>
          </a:p>
          <a:p>
            <a:r>
              <a:rPr lang="en-GB" sz="1900" b="1" dirty="0"/>
              <a:t>At the current price of electricity for large scale biomass-</a:t>
            </a:r>
            <a:r>
              <a:rPr lang="en-GB" sz="1900" b="1" dirty="0" err="1"/>
              <a:t>fueled</a:t>
            </a:r>
            <a:r>
              <a:rPr lang="en-GB" sz="1900" b="1" dirty="0"/>
              <a:t> power plants of EUR 115/MWh as per DM 26 July 2016, (</a:t>
            </a:r>
            <a:r>
              <a:rPr lang="en-GB" sz="1900" b="1" dirty="0" err="1"/>
              <a:t>Gazetta</a:t>
            </a:r>
            <a:r>
              <a:rPr lang="en-GB" sz="1900" b="1" dirty="0"/>
              <a:t> </a:t>
            </a:r>
            <a:r>
              <a:rPr lang="en-GB" sz="1900" b="1" dirty="0" err="1"/>
              <a:t>Ufficiale</a:t>
            </a:r>
            <a:r>
              <a:rPr lang="en-GB" sz="1900" b="1" dirty="0"/>
              <a:t>, 2016) revenues for the generation of electricity would account to EUR 11,960,000 per year for the next 20 years. </a:t>
            </a:r>
          </a:p>
          <a:p>
            <a:endParaRPr lang="en-GB" sz="1900" b="1" dirty="0"/>
          </a:p>
          <a:p>
            <a:r>
              <a:rPr lang="en-GB" sz="1900" b="1" dirty="0"/>
              <a:t>Total revenues for a 40,000 t/year biorefinery at current market conditions would then be EUR 33,320,000 per year. </a:t>
            </a:r>
            <a:endParaRPr lang="it-IT" sz="1900" b="1" dirty="0"/>
          </a:p>
          <a:p>
            <a:endParaRPr lang="it-IT" sz="1900" b="1" dirty="0"/>
          </a:p>
        </p:txBody>
      </p:sp>
    </p:spTree>
    <p:extLst>
      <p:ext uri="{BB962C8B-B14F-4D97-AF65-F5344CB8AC3E}">
        <p14:creationId xmlns:p14="http://schemas.microsoft.com/office/powerpoint/2010/main" val="17339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GROSS VALUE ADDED</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17390"/>
            <a:ext cx="8229600" cy="3883818"/>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However, the total production cost of lignocellulosic ethanol in Sardinia as we have seen in previous chapter would be 936 EUR/t or 37,440,000 EUR/year</a:t>
            </a:r>
          </a:p>
          <a:p>
            <a:endParaRPr lang="en-GB" sz="1900" b="1" dirty="0"/>
          </a:p>
          <a:p>
            <a:r>
              <a:rPr lang="en-GB" sz="1900" b="1" dirty="0"/>
              <a:t>Thus, given the current market conditions, the Gross Value Added of a second generation biorefinery would be </a:t>
            </a:r>
            <a:r>
              <a:rPr lang="en-GB" sz="1900" b="1" u="sng" dirty="0"/>
              <a:t>negative by some EUR 4,120,000 per year </a:t>
            </a:r>
          </a:p>
          <a:p>
            <a:endParaRPr lang="en-GB" sz="1900" b="1" u="sng" dirty="0"/>
          </a:p>
          <a:p>
            <a:r>
              <a:rPr lang="en-GB" sz="1900" b="1" dirty="0"/>
              <a:t>Ethanol price volatility though is a key parameter</a:t>
            </a:r>
          </a:p>
          <a:p>
            <a:endParaRPr lang="en-GB" sz="1900" b="1" dirty="0"/>
          </a:p>
          <a:p>
            <a:r>
              <a:rPr lang="en-GB" sz="1900" b="1" dirty="0"/>
              <a:t>At 2017 prices the </a:t>
            </a:r>
            <a:r>
              <a:rPr lang="en-US" sz="1900" b="1" dirty="0"/>
              <a:t>GVA would be </a:t>
            </a:r>
            <a:r>
              <a:rPr lang="en-US" sz="1900" b="1" u="sng" dirty="0"/>
              <a:t>positive by EUR 4.7 million </a:t>
            </a:r>
            <a:endParaRPr lang="it-IT" sz="1900" b="1" u="sng" dirty="0"/>
          </a:p>
          <a:p>
            <a:endParaRPr lang="it-IT" sz="1900" b="1" dirty="0"/>
          </a:p>
        </p:txBody>
      </p:sp>
    </p:spTree>
    <p:extLst>
      <p:ext uri="{BB962C8B-B14F-4D97-AF65-F5344CB8AC3E}">
        <p14:creationId xmlns:p14="http://schemas.microsoft.com/office/powerpoint/2010/main" val="96420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CAPACITY AND FLEXIBILITY OF USE</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3"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57200" y="1417390"/>
            <a:ext cx="8229600" cy="854075"/>
          </a:xfrm>
          <a:prstGeom prst="rect">
            <a:avLst/>
          </a:prstGeom>
        </p:spPr>
        <p:txBody>
          <a:bodyPr vert="horz" lIns="91440" tIns="45720" rIns="91440" bIns="45720" rtlCol="0">
            <a:no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900" b="1" dirty="0"/>
              <a:t>This indicator measures </a:t>
            </a:r>
            <a:r>
              <a:rPr lang="en-GB" sz="1900" b="1" dirty="0" err="1"/>
              <a:t>th</a:t>
            </a:r>
            <a:r>
              <a:rPr lang="en-US" sz="1900" b="1" dirty="0"/>
              <a:t>e contribution to reaching the capacity of using bioenergy in the reference area. In other words, how much advanced bioethanol can be absorbed in the reference area? And what share of this is provided through the case study value chain?</a:t>
            </a:r>
            <a:endParaRPr lang="en-GB" sz="1900" b="1" dirty="0"/>
          </a:p>
          <a:p>
            <a:endParaRPr lang="en-GB" sz="1900" b="1" dirty="0"/>
          </a:p>
          <a:p>
            <a:endParaRPr lang="it-IT" sz="1900" b="1" dirty="0"/>
          </a:p>
        </p:txBody>
      </p:sp>
      <p:pic>
        <p:nvPicPr>
          <p:cNvPr id="7" name="Picture 6">
            <a:extLst>
              <a:ext uri="{FF2B5EF4-FFF2-40B4-BE49-F238E27FC236}">
                <a16:creationId xmlns:a16="http://schemas.microsoft.com/office/drawing/2014/main" id="{FC9C09B9-8008-4C7C-A440-AA481E0F4016}"/>
              </a:ext>
            </a:extLst>
          </p:cNvPr>
          <p:cNvPicPr/>
          <p:nvPr/>
        </p:nvPicPr>
        <p:blipFill rotWithShape="1">
          <a:blip r:embed="rId4"/>
          <a:srcRect l="3638" t="26672" r="33739" b="27543"/>
          <a:stretch/>
        </p:blipFill>
        <p:spPr bwMode="auto">
          <a:xfrm>
            <a:off x="387205" y="2780928"/>
            <a:ext cx="8064896" cy="31683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82B8728-ACD7-4B8F-BE56-826CC673756C}"/>
              </a:ext>
            </a:extLst>
          </p:cNvPr>
          <p:cNvPicPr/>
          <p:nvPr/>
        </p:nvPicPr>
        <p:blipFill rotWithShape="1">
          <a:blip r:embed="rId5"/>
          <a:srcRect l="20838" t="24711" r="15215" b="7432"/>
          <a:stretch/>
        </p:blipFill>
        <p:spPr bwMode="auto">
          <a:xfrm>
            <a:off x="1145045" y="1988840"/>
            <a:ext cx="6853910" cy="431546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44AF548B-513E-4205-9DC9-DCFC9C081059}"/>
              </a:ext>
            </a:extLst>
          </p:cNvPr>
          <p:cNvSpPr/>
          <p:nvPr/>
        </p:nvSpPr>
        <p:spPr>
          <a:xfrm>
            <a:off x="5004048" y="5517232"/>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6B01DFD9-2F53-4C33-9AEB-A83104920CCF}"/>
              </a:ext>
            </a:extLst>
          </p:cNvPr>
          <p:cNvSpPr/>
          <p:nvPr/>
        </p:nvSpPr>
        <p:spPr>
          <a:xfrm>
            <a:off x="5987986" y="5517232"/>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15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23528" y="1268760"/>
            <a:ext cx="7272808" cy="2028205"/>
          </a:xfrm>
        </p:spPr>
        <p:txBody>
          <a:bodyPr>
            <a:normAutofit/>
          </a:bodyPr>
          <a:lstStyle/>
          <a:p>
            <a:r>
              <a:rPr lang="en-US" b="1" dirty="0">
                <a:solidFill>
                  <a:srgbClr val="FFFFFF"/>
                </a:solidFill>
              </a:rPr>
              <a:t>The roadmap</a:t>
            </a:r>
            <a:r>
              <a:rPr lang="en-US" b="1" dirty="0"/>
              <a:t/>
            </a:r>
            <a:br>
              <a:rPr lang="en-US" b="1" dirty="0"/>
            </a:br>
            <a:r>
              <a:rPr lang="en-US" b="1" dirty="0"/>
              <a:t/>
            </a:r>
            <a:br>
              <a:rPr lang="en-US" b="1" dirty="0"/>
            </a:br>
            <a:r>
              <a:rPr lang="en-US" b="1" dirty="0"/>
              <a:t>Italy</a:t>
            </a:r>
            <a:endParaRPr lang="hu-HU" sz="2200" dirty="0"/>
          </a:p>
        </p:txBody>
      </p:sp>
      <p:sp>
        <p:nvSpPr>
          <p:cNvPr id="5" name="Szöveg helye 4"/>
          <p:cNvSpPr>
            <a:spLocks noGrp="1"/>
          </p:cNvSpPr>
          <p:nvPr>
            <p:ph type="body" idx="1"/>
          </p:nvPr>
        </p:nvSpPr>
        <p:spPr>
          <a:xfrm>
            <a:off x="323528" y="22126"/>
            <a:ext cx="8352928" cy="1140147"/>
          </a:xfrm>
        </p:spPr>
        <p:txBody>
          <a:bodyPr/>
          <a:lstStyle/>
          <a:p>
            <a:r>
              <a:rPr lang="it-IT" dirty="0"/>
              <a:t>FORBIO</a:t>
            </a:r>
            <a:endParaRPr lang="hu-HU" dirty="0"/>
          </a:p>
        </p:txBody>
      </p:sp>
    </p:spTree>
    <p:extLst>
      <p:ext uri="{BB962C8B-B14F-4D97-AF65-F5344CB8AC3E}">
        <p14:creationId xmlns:p14="http://schemas.microsoft.com/office/powerpoint/2010/main" val="409604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ight Triangle 68">
            <a:extLst>
              <a:ext uri="{FF2B5EF4-FFF2-40B4-BE49-F238E27FC236}">
                <a16:creationId xmlns:a16="http://schemas.microsoft.com/office/drawing/2014/main" id="{9C94F46C-A614-4605-99F7-75B9E0D88EAB}"/>
              </a:ext>
            </a:extLst>
          </p:cNvPr>
          <p:cNvSpPr/>
          <p:nvPr/>
        </p:nvSpPr>
        <p:spPr>
          <a:xfrm>
            <a:off x="1102244" y="1340881"/>
            <a:ext cx="1165593" cy="50649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it-IT">
              <a:solidFill>
                <a:prstClr val="white"/>
              </a:solidFill>
            </a:endParaRPr>
          </a:p>
        </p:txBody>
      </p:sp>
      <p:sp>
        <p:nvSpPr>
          <p:cNvPr id="4" name="TextBox 3">
            <a:extLst>
              <a:ext uri="{FF2B5EF4-FFF2-40B4-BE49-F238E27FC236}">
                <a16:creationId xmlns:a16="http://schemas.microsoft.com/office/drawing/2014/main" id="{38C3AAF9-65B8-419A-BC7F-0EA927C7797E}"/>
              </a:ext>
            </a:extLst>
          </p:cNvPr>
          <p:cNvSpPr txBox="1"/>
          <p:nvPr/>
        </p:nvSpPr>
        <p:spPr>
          <a:xfrm>
            <a:off x="1512248" y="-12838"/>
            <a:ext cx="5208777" cy="369332"/>
          </a:xfrm>
          <a:prstGeom prst="rect">
            <a:avLst/>
          </a:prstGeom>
          <a:noFill/>
        </p:spPr>
        <p:txBody>
          <a:bodyPr wrap="square" rtlCol="0">
            <a:spAutoFit/>
          </a:bodyPr>
          <a:lstStyle/>
          <a:p>
            <a:pPr algn="ctr" defTabSz="457200">
              <a:defRPr/>
            </a:pPr>
            <a:r>
              <a:rPr lang="it-IT" dirty="0">
                <a:solidFill>
                  <a:prstClr val="black"/>
                </a:solidFill>
              </a:rPr>
              <a:t>2019</a:t>
            </a:r>
          </a:p>
        </p:txBody>
      </p:sp>
      <p:pic>
        <p:nvPicPr>
          <p:cNvPr id="9" name="Picture 8">
            <a:extLst>
              <a:ext uri="{FF2B5EF4-FFF2-40B4-BE49-F238E27FC236}">
                <a16:creationId xmlns:a16="http://schemas.microsoft.com/office/drawing/2014/main" id="{A7B88C76-1434-4D31-BBD6-53302EB30DB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1441" y="721667"/>
            <a:ext cx="744653" cy="49643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BC9CD3D2-A167-4967-B963-4D5D92A3EC3A}"/>
              </a:ext>
            </a:extLst>
          </p:cNvPr>
          <p:cNvSpPr txBox="1"/>
          <p:nvPr/>
        </p:nvSpPr>
        <p:spPr>
          <a:xfrm>
            <a:off x="638482" y="460057"/>
            <a:ext cx="1090569" cy="261610"/>
          </a:xfrm>
          <a:prstGeom prst="rect">
            <a:avLst/>
          </a:prstGeom>
          <a:noFill/>
        </p:spPr>
        <p:txBody>
          <a:bodyPr wrap="square" rtlCol="0">
            <a:spAutoFit/>
          </a:bodyPr>
          <a:lstStyle/>
          <a:p>
            <a:pPr algn="ctr" defTabSz="457200">
              <a:defRPr/>
            </a:pPr>
            <a:r>
              <a:rPr lang="it-IT" sz="1100" dirty="0">
                <a:solidFill>
                  <a:prstClr val="black"/>
                </a:solidFill>
              </a:rPr>
              <a:t>EU</a:t>
            </a:r>
          </a:p>
        </p:txBody>
      </p:sp>
      <p:pic>
        <p:nvPicPr>
          <p:cNvPr id="13" name="Picture 12">
            <a:extLst>
              <a:ext uri="{FF2B5EF4-FFF2-40B4-BE49-F238E27FC236}">
                <a16:creationId xmlns:a16="http://schemas.microsoft.com/office/drawing/2014/main" id="{D50959C3-75F5-4F15-956A-10F5EE32014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55295" y="721670"/>
            <a:ext cx="882549" cy="4964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6B257890-A196-44A1-805E-8434D919408F}"/>
              </a:ext>
            </a:extLst>
          </p:cNvPr>
          <p:cNvSpPr txBox="1"/>
          <p:nvPr/>
        </p:nvSpPr>
        <p:spPr>
          <a:xfrm>
            <a:off x="6051284" y="406199"/>
            <a:ext cx="1090569" cy="261610"/>
          </a:xfrm>
          <a:prstGeom prst="rect">
            <a:avLst/>
          </a:prstGeom>
          <a:noFill/>
        </p:spPr>
        <p:txBody>
          <a:bodyPr wrap="square" rtlCol="0">
            <a:spAutoFit/>
          </a:bodyPr>
          <a:lstStyle/>
          <a:p>
            <a:pPr algn="ctr" defTabSz="457200">
              <a:defRPr/>
            </a:pPr>
            <a:r>
              <a:rPr lang="it-IT" sz="1100" dirty="0">
                <a:solidFill>
                  <a:prstClr val="black"/>
                </a:solidFill>
              </a:rPr>
              <a:t>Member State</a:t>
            </a:r>
          </a:p>
        </p:txBody>
      </p:sp>
      <p:cxnSp>
        <p:nvCxnSpPr>
          <p:cNvPr id="16" name="Straight Connector 15">
            <a:extLst>
              <a:ext uri="{FF2B5EF4-FFF2-40B4-BE49-F238E27FC236}">
                <a16:creationId xmlns:a16="http://schemas.microsoft.com/office/drawing/2014/main" id="{39AA0A08-EA65-497F-8851-A9D005257C89}"/>
              </a:ext>
            </a:extLst>
          </p:cNvPr>
          <p:cNvCxnSpPr>
            <a:stCxn id="9" idx="1"/>
            <a:endCxn id="9" idx="1"/>
          </p:cNvCxnSpPr>
          <p:nvPr/>
        </p:nvCxnSpPr>
        <p:spPr>
          <a:xfrm>
            <a:off x="811441" y="96988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7C650E-4150-47F5-82DB-9AADED02B3E4}"/>
              </a:ext>
            </a:extLst>
          </p:cNvPr>
          <p:cNvCxnSpPr>
            <a:cxnSpLocks/>
          </p:cNvCxnSpPr>
          <p:nvPr/>
        </p:nvCxnSpPr>
        <p:spPr>
          <a:xfrm flipH="1">
            <a:off x="710395" y="980531"/>
            <a:ext cx="32258" cy="53143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FF8FD0-2BA0-4BF7-8472-0D32D5502E15}"/>
              </a:ext>
            </a:extLst>
          </p:cNvPr>
          <p:cNvCxnSpPr>
            <a:cxnSpLocks/>
            <a:endCxn id="9" idx="1"/>
          </p:cNvCxnSpPr>
          <p:nvPr/>
        </p:nvCxnSpPr>
        <p:spPr>
          <a:xfrm>
            <a:off x="742653" y="965210"/>
            <a:ext cx="68788" cy="467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B854A76-FA0F-4048-B0A6-F8470207697C}"/>
              </a:ext>
            </a:extLst>
          </p:cNvPr>
          <p:cNvSpPr txBox="1"/>
          <p:nvPr/>
        </p:nvSpPr>
        <p:spPr>
          <a:xfrm>
            <a:off x="-5998" y="1694095"/>
            <a:ext cx="1009887" cy="261610"/>
          </a:xfrm>
          <a:prstGeom prst="rect">
            <a:avLst/>
          </a:prstGeom>
          <a:noFill/>
        </p:spPr>
        <p:txBody>
          <a:bodyPr wrap="square" rtlCol="0">
            <a:spAutoFit/>
          </a:bodyPr>
          <a:lstStyle/>
          <a:p>
            <a:pPr algn="ctr" defTabSz="457200">
              <a:defRPr/>
            </a:pPr>
            <a:r>
              <a:rPr lang="it-IT" sz="1100" b="1" dirty="0">
                <a:solidFill>
                  <a:prstClr val="black"/>
                </a:solidFill>
              </a:rPr>
              <a:t>RED II</a:t>
            </a:r>
          </a:p>
        </p:txBody>
      </p:sp>
      <p:sp>
        <p:nvSpPr>
          <p:cNvPr id="59" name="TextBox 58">
            <a:extLst>
              <a:ext uri="{FF2B5EF4-FFF2-40B4-BE49-F238E27FC236}">
                <a16:creationId xmlns:a16="http://schemas.microsoft.com/office/drawing/2014/main" id="{DA1E6240-F50E-4BF1-9F9A-9637C64A7792}"/>
              </a:ext>
            </a:extLst>
          </p:cNvPr>
          <p:cNvSpPr txBox="1"/>
          <p:nvPr/>
        </p:nvSpPr>
        <p:spPr>
          <a:xfrm>
            <a:off x="1003889" y="6389558"/>
            <a:ext cx="1330600" cy="307777"/>
          </a:xfrm>
          <a:prstGeom prst="rect">
            <a:avLst/>
          </a:prstGeom>
          <a:noFill/>
        </p:spPr>
        <p:txBody>
          <a:bodyPr wrap="square" rtlCol="0">
            <a:spAutoFit/>
          </a:bodyPr>
          <a:lstStyle/>
          <a:p>
            <a:pPr algn="ctr" defTabSz="457200">
              <a:defRPr/>
            </a:pPr>
            <a:r>
              <a:rPr lang="it-IT" sz="700" b="1" dirty="0">
                <a:solidFill>
                  <a:prstClr val="black"/>
                </a:solidFill>
              </a:rPr>
              <a:t>3.5% ADV BIOFUEL = 50 additional Biorefineries</a:t>
            </a:r>
          </a:p>
        </p:txBody>
      </p:sp>
      <p:sp>
        <p:nvSpPr>
          <p:cNvPr id="61" name="Freeform: Shape 60">
            <a:extLst>
              <a:ext uri="{FF2B5EF4-FFF2-40B4-BE49-F238E27FC236}">
                <a16:creationId xmlns:a16="http://schemas.microsoft.com/office/drawing/2014/main" id="{57B7E8E7-D243-4F44-B533-4C76AF1BB46B}"/>
              </a:ext>
            </a:extLst>
          </p:cNvPr>
          <p:cNvSpPr/>
          <p:nvPr/>
        </p:nvSpPr>
        <p:spPr>
          <a:xfrm>
            <a:off x="1102236" y="1351503"/>
            <a:ext cx="1146761" cy="5032674"/>
          </a:xfrm>
          <a:custGeom>
            <a:avLst/>
            <a:gdLst>
              <a:gd name="connsiteX0" fmla="*/ 0 w 1165608"/>
              <a:gd name="connsiteY0" fmla="*/ 0 h 1783583"/>
              <a:gd name="connsiteX1" fmla="*/ 376813 w 1165608"/>
              <a:gd name="connsiteY1" fmla="*/ 1426866 h 1783583"/>
              <a:gd name="connsiteX2" fmla="*/ 1165608 w 1165608"/>
              <a:gd name="connsiteY2" fmla="*/ 1783583 h 1783583"/>
            </a:gdLst>
            <a:ahLst/>
            <a:cxnLst>
              <a:cxn ang="0">
                <a:pos x="connsiteX0" y="connsiteY0"/>
              </a:cxn>
              <a:cxn ang="0">
                <a:pos x="connsiteX1" y="connsiteY1"/>
              </a:cxn>
              <a:cxn ang="0">
                <a:pos x="connsiteX2" y="connsiteY2"/>
              </a:cxn>
            </a:cxnLst>
            <a:rect l="l" t="t" r="r" b="b"/>
            <a:pathLst>
              <a:path w="1165608" h="1783583">
                <a:moveTo>
                  <a:pt x="0" y="0"/>
                </a:moveTo>
                <a:cubicBezTo>
                  <a:pt x="91272" y="564801"/>
                  <a:pt x="182545" y="1129602"/>
                  <a:pt x="376813" y="1426866"/>
                </a:cubicBezTo>
                <a:cubicBezTo>
                  <a:pt x="571081" y="1724130"/>
                  <a:pt x="1009859" y="1730829"/>
                  <a:pt x="1165608" y="178358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it-IT">
              <a:solidFill>
                <a:prstClr val="white"/>
              </a:solidFill>
            </a:endParaRPr>
          </a:p>
        </p:txBody>
      </p:sp>
      <p:cxnSp>
        <p:nvCxnSpPr>
          <p:cNvPr id="71" name="Straight Connector 70">
            <a:extLst>
              <a:ext uri="{FF2B5EF4-FFF2-40B4-BE49-F238E27FC236}">
                <a16:creationId xmlns:a16="http://schemas.microsoft.com/office/drawing/2014/main" id="{FAD18702-FB4A-469A-8FE1-3FEFBF908E34}"/>
              </a:ext>
            </a:extLst>
          </p:cNvPr>
          <p:cNvCxnSpPr>
            <a:cxnSpLocks/>
            <a:stCxn id="69" idx="0"/>
            <a:endCxn id="61" idx="2"/>
          </p:cNvCxnSpPr>
          <p:nvPr/>
        </p:nvCxnSpPr>
        <p:spPr>
          <a:xfrm>
            <a:off x="1102244" y="1340881"/>
            <a:ext cx="1146753" cy="50432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7274CF9-B5DB-4542-9D79-FBAF3CFAB68B}"/>
              </a:ext>
            </a:extLst>
          </p:cNvPr>
          <p:cNvSpPr txBox="1"/>
          <p:nvPr/>
        </p:nvSpPr>
        <p:spPr>
          <a:xfrm>
            <a:off x="777047" y="1202793"/>
            <a:ext cx="1165590" cy="307777"/>
          </a:xfrm>
          <a:prstGeom prst="rect">
            <a:avLst/>
          </a:prstGeom>
          <a:noFill/>
        </p:spPr>
        <p:txBody>
          <a:bodyPr wrap="square" rtlCol="0">
            <a:spAutoFit/>
          </a:bodyPr>
          <a:lstStyle/>
          <a:p>
            <a:pPr defTabSz="457200">
              <a:defRPr/>
            </a:pPr>
            <a:r>
              <a:rPr lang="it-IT" sz="700" b="1" dirty="0">
                <a:solidFill>
                  <a:prstClr val="black"/>
                </a:solidFill>
              </a:rPr>
              <a:t>7/8 Biofuel-driven refineries</a:t>
            </a:r>
          </a:p>
        </p:txBody>
      </p:sp>
      <p:sp>
        <p:nvSpPr>
          <p:cNvPr id="74" name="TextBox 73">
            <a:extLst>
              <a:ext uri="{FF2B5EF4-FFF2-40B4-BE49-F238E27FC236}">
                <a16:creationId xmlns:a16="http://schemas.microsoft.com/office/drawing/2014/main" id="{04F9C3A8-329B-4C72-AA0F-42A64796E749}"/>
              </a:ext>
            </a:extLst>
          </p:cNvPr>
          <p:cNvSpPr txBox="1"/>
          <p:nvPr/>
        </p:nvSpPr>
        <p:spPr>
          <a:xfrm>
            <a:off x="2240746" y="6335205"/>
            <a:ext cx="1233146" cy="230832"/>
          </a:xfrm>
          <a:prstGeom prst="rect">
            <a:avLst/>
          </a:prstGeom>
          <a:noFill/>
        </p:spPr>
        <p:txBody>
          <a:bodyPr wrap="square" rtlCol="0">
            <a:spAutoFit/>
          </a:bodyPr>
          <a:lstStyle/>
          <a:p>
            <a:pPr defTabSz="457200">
              <a:defRPr/>
            </a:pPr>
            <a:r>
              <a:rPr lang="it-IT" sz="900" b="1" dirty="0">
                <a:solidFill>
                  <a:prstClr val="black"/>
                </a:solidFill>
              </a:rPr>
              <a:t>60 Biorefineries</a:t>
            </a:r>
          </a:p>
        </p:txBody>
      </p:sp>
      <p:cxnSp>
        <p:nvCxnSpPr>
          <p:cNvPr id="76" name="Straight Arrow Connector 75">
            <a:extLst>
              <a:ext uri="{FF2B5EF4-FFF2-40B4-BE49-F238E27FC236}">
                <a16:creationId xmlns:a16="http://schemas.microsoft.com/office/drawing/2014/main" id="{441292A2-5C8C-4C4F-8867-18A155FC4FEC}"/>
              </a:ext>
            </a:extLst>
          </p:cNvPr>
          <p:cNvCxnSpPr>
            <a:cxnSpLocks/>
            <a:stCxn id="9" idx="3"/>
            <a:endCxn id="61" idx="2"/>
          </p:cNvCxnSpPr>
          <p:nvPr/>
        </p:nvCxnSpPr>
        <p:spPr>
          <a:xfrm>
            <a:off x="1556094" y="969885"/>
            <a:ext cx="692903" cy="5414292"/>
          </a:xfrm>
          <a:prstGeom prst="straightConnector1">
            <a:avLst/>
          </a:prstGeom>
          <a:ln w="28575">
            <a:prstDash val="dash"/>
            <a:tailEnd type="triangle"/>
          </a:ln>
        </p:spPr>
        <p:style>
          <a:lnRef idx="1">
            <a:schemeClr val="accent5"/>
          </a:lnRef>
          <a:fillRef idx="0">
            <a:schemeClr val="accent5"/>
          </a:fillRef>
          <a:effectRef idx="0">
            <a:schemeClr val="accent5"/>
          </a:effectRef>
          <a:fontRef idx="minor">
            <a:schemeClr val="tx1"/>
          </a:fontRef>
        </p:style>
      </p:cxnSp>
      <p:sp>
        <p:nvSpPr>
          <p:cNvPr id="78" name="TextBox 77">
            <a:extLst>
              <a:ext uri="{FF2B5EF4-FFF2-40B4-BE49-F238E27FC236}">
                <a16:creationId xmlns:a16="http://schemas.microsoft.com/office/drawing/2014/main" id="{E15550F7-4554-437D-AF73-BD12E08EA61F}"/>
              </a:ext>
            </a:extLst>
          </p:cNvPr>
          <p:cNvSpPr txBox="1"/>
          <p:nvPr/>
        </p:nvSpPr>
        <p:spPr>
          <a:xfrm rot="5035198">
            <a:off x="586461" y="3462175"/>
            <a:ext cx="2361877" cy="261610"/>
          </a:xfrm>
          <a:prstGeom prst="rect">
            <a:avLst/>
          </a:prstGeom>
          <a:noFill/>
        </p:spPr>
        <p:txBody>
          <a:bodyPr wrap="square" rtlCol="0">
            <a:spAutoFit/>
          </a:bodyPr>
          <a:lstStyle/>
          <a:p>
            <a:pPr defTabSz="457200">
              <a:defRPr/>
            </a:pPr>
            <a:r>
              <a:rPr lang="it-IT" sz="1100" dirty="0">
                <a:solidFill>
                  <a:prstClr val="black"/>
                </a:solidFill>
              </a:rPr>
              <a:t>Direct or Indirect Support (BMP)</a:t>
            </a:r>
          </a:p>
        </p:txBody>
      </p:sp>
      <p:sp>
        <p:nvSpPr>
          <p:cNvPr id="79" name="Rectangle 78">
            <a:extLst>
              <a:ext uri="{FF2B5EF4-FFF2-40B4-BE49-F238E27FC236}">
                <a16:creationId xmlns:a16="http://schemas.microsoft.com/office/drawing/2014/main" id="{A54A07ED-ED71-4557-B4CE-91E3830896FA}"/>
              </a:ext>
            </a:extLst>
          </p:cNvPr>
          <p:cNvSpPr/>
          <p:nvPr/>
        </p:nvSpPr>
        <p:spPr>
          <a:xfrm>
            <a:off x="6155296" y="1501410"/>
            <a:ext cx="1090570" cy="701859"/>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defRPr/>
            </a:pPr>
            <a:r>
              <a:rPr lang="it-IT" sz="700" dirty="0">
                <a:solidFill>
                  <a:prstClr val="black"/>
                </a:solidFill>
              </a:rPr>
              <a:t>EUR 750/10Gcal</a:t>
            </a:r>
          </a:p>
          <a:p>
            <a:pPr algn="ctr" defTabSz="457200">
              <a:defRPr/>
            </a:pPr>
            <a:endParaRPr lang="it-IT" sz="700" dirty="0">
              <a:solidFill>
                <a:prstClr val="black"/>
              </a:solidFill>
            </a:endParaRPr>
          </a:p>
          <a:p>
            <a:pPr algn="ctr" defTabSz="457200">
              <a:defRPr/>
            </a:pPr>
            <a:endParaRPr lang="it-IT" sz="700" dirty="0">
              <a:solidFill>
                <a:prstClr val="black"/>
              </a:solidFill>
            </a:endParaRPr>
          </a:p>
          <a:p>
            <a:pPr algn="ctr" defTabSz="457200">
              <a:defRPr/>
            </a:pPr>
            <a:endParaRPr lang="it-IT" sz="700" dirty="0">
              <a:solidFill>
                <a:prstClr val="black"/>
              </a:solidFill>
            </a:endParaRPr>
          </a:p>
          <a:p>
            <a:pPr algn="ctr" defTabSz="457200">
              <a:defRPr/>
            </a:pPr>
            <a:r>
              <a:rPr lang="it-IT" sz="700" dirty="0">
                <a:solidFill>
                  <a:prstClr val="black"/>
                </a:solidFill>
              </a:rPr>
              <a:t>EUR 1,500/10Gcal</a:t>
            </a:r>
          </a:p>
        </p:txBody>
      </p:sp>
      <p:sp>
        <p:nvSpPr>
          <p:cNvPr id="80" name="Arrow: Down 79">
            <a:extLst>
              <a:ext uri="{FF2B5EF4-FFF2-40B4-BE49-F238E27FC236}">
                <a16:creationId xmlns:a16="http://schemas.microsoft.com/office/drawing/2014/main" id="{BF98FAE6-3E57-426A-B5A1-DEB901C1954F}"/>
              </a:ext>
            </a:extLst>
          </p:cNvPr>
          <p:cNvSpPr/>
          <p:nvPr/>
        </p:nvSpPr>
        <p:spPr>
          <a:xfrm>
            <a:off x="6677721" y="1704241"/>
            <a:ext cx="45719" cy="252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it-IT">
              <a:solidFill>
                <a:prstClr val="white"/>
              </a:solidFill>
            </a:endParaRPr>
          </a:p>
        </p:txBody>
      </p:sp>
      <p:sp>
        <p:nvSpPr>
          <p:cNvPr id="81" name="TextBox 80">
            <a:extLst>
              <a:ext uri="{FF2B5EF4-FFF2-40B4-BE49-F238E27FC236}">
                <a16:creationId xmlns:a16="http://schemas.microsoft.com/office/drawing/2014/main" id="{BEEC5BF5-1A12-4021-87CE-69B68EC42C55}"/>
              </a:ext>
            </a:extLst>
          </p:cNvPr>
          <p:cNvSpPr txBox="1"/>
          <p:nvPr/>
        </p:nvSpPr>
        <p:spPr>
          <a:xfrm>
            <a:off x="6067208" y="1239800"/>
            <a:ext cx="1090569" cy="261610"/>
          </a:xfrm>
          <a:prstGeom prst="rect">
            <a:avLst/>
          </a:prstGeom>
          <a:noFill/>
          <a:ln>
            <a:noFill/>
          </a:ln>
        </p:spPr>
        <p:txBody>
          <a:bodyPr wrap="square" rtlCol="0">
            <a:spAutoFit/>
          </a:bodyPr>
          <a:lstStyle/>
          <a:p>
            <a:pPr algn="ctr" defTabSz="457200">
              <a:defRPr/>
            </a:pPr>
            <a:r>
              <a:rPr lang="it-IT" sz="1100" b="1" dirty="0">
                <a:solidFill>
                  <a:prstClr val="black"/>
                </a:solidFill>
              </a:rPr>
              <a:t>Sanctions</a:t>
            </a:r>
          </a:p>
        </p:txBody>
      </p:sp>
      <p:cxnSp>
        <p:nvCxnSpPr>
          <p:cNvPr id="82" name="Straight Arrow Connector 81">
            <a:extLst>
              <a:ext uri="{FF2B5EF4-FFF2-40B4-BE49-F238E27FC236}">
                <a16:creationId xmlns:a16="http://schemas.microsoft.com/office/drawing/2014/main" id="{536FF21E-75DB-4DBB-B46D-0B401F88045E}"/>
              </a:ext>
            </a:extLst>
          </p:cNvPr>
          <p:cNvCxnSpPr>
            <a:cxnSpLocks/>
          </p:cNvCxnSpPr>
          <p:nvPr/>
        </p:nvCxnSpPr>
        <p:spPr>
          <a:xfrm>
            <a:off x="5727164" y="854658"/>
            <a:ext cx="0" cy="151428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551ED0C-034B-42C8-B392-CC98A2AFAB9E}"/>
              </a:ext>
            </a:extLst>
          </p:cNvPr>
          <p:cNvCxnSpPr>
            <a:cxnSpLocks/>
          </p:cNvCxnSpPr>
          <p:nvPr/>
        </p:nvCxnSpPr>
        <p:spPr>
          <a:xfrm>
            <a:off x="5743942" y="854658"/>
            <a:ext cx="3439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B45429BB-7283-4EF5-9125-4623F7C16508}"/>
              </a:ext>
            </a:extLst>
          </p:cNvPr>
          <p:cNvSpPr txBox="1"/>
          <p:nvPr/>
        </p:nvSpPr>
        <p:spPr>
          <a:xfrm>
            <a:off x="5434331" y="842484"/>
            <a:ext cx="245624" cy="1569660"/>
          </a:xfrm>
          <a:prstGeom prst="rect">
            <a:avLst/>
          </a:prstGeom>
          <a:noFill/>
          <a:ln>
            <a:noFill/>
          </a:ln>
        </p:spPr>
        <p:txBody>
          <a:bodyPr wrap="square" rtlCol="0">
            <a:spAutoFit/>
          </a:bodyPr>
          <a:lstStyle/>
          <a:p>
            <a:pPr algn="ctr" defTabSz="457200">
              <a:defRPr/>
            </a:pPr>
            <a:r>
              <a:rPr lang="it-IT" sz="800" b="1" dirty="0">
                <a:solidFill>
                  <a:prstClr val="black"/>
                </a:solidFill>
                <a:effectLst>
                  <a:outerShdw blurRad="38100" dist="38100" dir="2700000" algn="tl">
                    <a:srgbClr val="000000">
                      <a:alpha val="43137"/>
                    </a:srgbClr>
                  </a:outerShdw>
                </a:effectLst>
              </a:rPr>
              <a:t>Excise</a:t>
            </a:r>
          </a:p>
          <a:p>
            <a:pPr algn="ctr" defTabSz="457200">
              <a:defRPr/>
            </a:pPr>
            <a:r>
              <a:rPr lang="it-IT" sz="800" b="1" dirty="0">
                <a:solidFill>
                  <a:prstClr val="black"/>
                </a:solidFill>
                <a:effectLst>
                  <a:outerShdw blurRad="38100" dist="38100" dir="2700000" algn="tl">
                    <a:srgbClr val="000000">
                      <a:alpha val="43137"/>
                    </a:srgbClr>
                  </a:outerShdw>
                </a:effectLst>
              </a:rPr>
              <a:t> break</a:t>
            </a:r>
          </a:p>
        </p:txBody>
      </p:sp>
      <p:sp>
        <p:nvSpPr>
          <p:cNvPr id="86" name="Rectangle: Rounded Corners 85">
            <a:extLst>
              <a:ext uri="{FF2B5EF4-FFF2-40B4-BE49-F238E27FC236}">
                <a16:creationId xmlns:a16="http://schemas.microsoft.com/office/drawing/2014/main" id="{20AF09FB-4FA5-4471-B651-F2B340C34CBC}"/>
              </a:ext>
            </a:extLst>
          </p:cNvPr>
          <p:cNvSpPr/>
          <p:nvPr/>
        </p:nvSpPr>
        <p:spPr>
          <a:xfrm>
            <a:off x="5117858" y="2406101"/>
            <a:ext cx="1252168" cy="4918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defRPr/>
            </a:pPr>
            <a:r>
              <a:rPr lang="it-IT" sz="900" dirty="0">
                <a:solidFill>
                  <a:prstClr val="black"/>
                </a:solidFill>
              </a:rPr>
              <a:t>Psychologic incentive at the pump (consumers)</a:t>
            </a:r>
          </a:p>
        </p:txBody>
      </p:sp>
      <p:cxnSp>
        <p:nvCxnSpPr>
          <p:cNvPr id="87" name="Straight Arrow Connector 86">
            <a:extLst>
              <a:ext uri="{FF2B5EF4-FFF2-40B4-BE49-F238E27FC236}">
                <a16:creationId xmlns:a16="http://schemas.microsoft.com/office/drawing/2014/main" id="{EE470A79-0C58-4D62-8F1E-710F6BBB2186}"/>
              </a:ext>
            </a:extLst>
          </p:cNvPr>
          <p:cNvCxnSpPr>
            <a:cxnSpLocks/>
          </p:cNvCxnSpPr>
          <p:nvPr/>
        </p:nvCxnSpPr>
        <p:spPr>
          <a:xfrm>
            <a:off x="7109594" y="2268443"/>
            <a:ext cx="0" cy="10049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89">
            <a:extLst>
              <a:ext uri="{FF2B5EF4-FFF2-40B4-BE49-F238E27FC236}">
                <a16:creationId xmlns:a16="http://schemas.microsoft.com/office/drawing/2014/main" id="{B511B441-8ED3-47E3-883F-15E77791534D}"/>
              </a:ext>
            </a:extLst>
          </p:cNvPr>
          <p:cNvSpPr/>
          <p:nvPr/>
        </p:nvSpPr>
        <p:spPr>
          <a:xfrm>
            <a:off x="6406097" y="2406100"/>
            <a:ext cx="1252168" cy="4918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defRPr/>
            </a:pPr>
            <a:r>
              <a:rPr lang="it-IT" sz="900" dirty="0">
                <a:solidFill>
                  <a:prstClr val="black"/>
                </a:solidFill>
              </a:rPr>
              <a:t>Increased demand (fuel blenders)</a:t>
            </a:r>
          </a:p>
        </p:txBody>
      </p:sp>
      <p:sp>
        <p:nvSpPr>
          <p:cNvPr id="93" name="TextBox 92">
            <a:extLst>
              <a:ext uri="{FF2B5EF4-FFF2-40B4-BE49-F238E27FC236}">
                <a16:creationId xmlns:a16="http://schemas.microsoft.com/office/drawing/2014/main" id="{C0CAF700-95CF-4D3B-829E-31418A079C17}"/>
              </a:ext>
            </a:extLst>
          </p:cNvPr>
          <p:cNvSpPr txBox="1"/>
          <p:nvPr/>
        </p:nvSpPr>
        <p:spPr>
          <a:xfrm>
            <a:off x="8521" y="3130968"/>
            <a:ext cx="1009887" cy="276999"/>
          </a:xfrm>
          <a:prstGeom prst="rect">
            <a:avLst/>
          </a:prstGeom>
          <a:noFill/>
        </p:spPr>
        <p:txBody>
          <a:bodyPr wrap="square" rtlCol="0">
            <a:spAutoFit/>
          </a:bodyPr>
          <a:lstStyle/>
          <a:p>
            <a:pPr algn="ctr" defTabSz="457200">
              <a:defRPr/>
            </a:pPr>
            <a:r>
              <a:rPr lang="it-IT" sz="1200" dirty="0">
                <a:solidFill>
                  <a:prstClr val="black"/>
                </a:solidFill>
              </a:rPr>
              <a:t>2020</a:t>
            </a:r>
          </a:p>
        </p:txBody>
      </p:sp>
      <p:sp>
        <p:nvSpPr>
          <p:cNvPr id="33" name="TextBox 32">
            <a:extLst>
              <a:ext uri="{FF2B5EF4-FFF2-40B4-BE49-F238E27FC236}">
                <a16:creationId xmlns:a16="http://schemas.microsoft.com/office/drawing/2014/main" id="{882BD1B4-EE0E-490D-BD2E-B1FA5510715E}"/>
              </a:ext>
            </a:extLst>
          </p:cNvPr>
          <p:cNvSpPr txBox="1"/>
          <p:nvPr/>
        </p:nvSpPr>
        <p:spPr>
          <a:xfrm>
            <a:off x="3560991" y="411597"/>
            <a:ext cx="1090569" cy="430887"/>
          </a:xfrm>
          <a:prstGeom prst="rect">
            <a:avLst/>
          </a:prstGeom>
          <a:noFill/>
        </p:spPr>
        <p:txBody>
          <a:bodyPr wrap="square" rtlCol="0">
            <a:spAutoFit/>
          </a:bodyPr>
          <a:lstStyle/>
          <a:p>
            <a:pPr algn="ctr" defTabSz="457200">
              <a:defRPr/>
            </a:pPr>
            <a:r>
              <a:rPr lang="it-IT" sz="1100" dirty="0">
                <a:solidFill>
                  <a:prstClr val="black"/>
                </a:solidFill>
              </a:rPr>
              <a:t>Local Authorities</a:t>
            </a:r>
          </a:p>
        </p:txBody>
      </p:sp>
      <p:pic>
        <p:nvPicPr>
          <p:cNvPr id="3" name="Picture 2">
            <a:extLst>
              <a:ext uri="{FF2B5EF4-FFF2-40B4-BE49-F238E27FC236}">
                <a16:creationId xmlns:a16="http://schemas.microsoft.com/office/drawing/2014/main" id="{47D6BCAE-E3B6-4DC9-997D-FFD4BD605BF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56839" y="864768"/>
            <a:ext cx="662133" cy="444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7" name="Rectangle: Rounded Corners 36">
            <a:extLst>
              <a:ext uri="{FF2B5EF4-FFF2-40B4-BE49-F238E27FC236}">
                <a16:creationId xmlns:a16="http://schemas.microsoft.com/office/drawing/2014/main" id="{117F511F-D0B8-40E6-9AD0-8A937F2269F5}"/>
              </a:ext>
            </a:extLst>
          </p:cNvPr>
          <p:cNvSpPr/>
          <p:nvPr/>
        </p:nvSpPr>
        <p:spPr>
          <a:xfrm>
            <a:off x="3313496" y="2096316"/>
            <a:ext cx="814112" cy="6927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defRPr/>
            </a:pPr>
            <a:r>
              <a:rPr lang="it-IT" sz="900" dirty="0">
                <a:solidFill>
                  <a:prstClr val="black"/>
                </a:solidFill>
              </a:rPr>
              <a:t>1,000 ha irrigation infrastr.</a:t>
            </a:r>
          </a:p>
        </p:txBody>
      </p:sp>
      <p:cxnSp>
        <p:nvCxnSpPr>
          <p:cNvPr id="38" name="Straight Arrow Connector 37">
            <a:extLst>
              <a:ext uri="{FF2B5EF4-FFF2-40B4-BE49-F238E27FC236}">
                <a16:creationId xmlns:a16="http://schemas.microsoft.com/office/drawing/2014/main" id="{05B633AE-80D8-4C43-8383-43C3BCD9B5C9}"/>
              </a:ext>
            </a:extLst>
          </p:cNvPr>
          <p:cNvCxnSpPr>
            <a:cxnSpLocks/>
          </p:cNvCxnSpPr>
          <p:nvPr/>
        </p:nvCxnSpPr>
        <p:spPr>
          <a:xfrm>
            <a:off x="3720552" y="2838614"/>
            <a:ext cx="0" cy="48483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43B62C65-0F0A-4B99-8709-9B833E264387}"/>
              </a:ext>
            </a:extLst>
          </p:cNvPr>
          <p:cNvSpPr/>
          <p:nvPr/>
        </p:nvSpPr>
        <p:spPr>
          <a:xfrm>
            <a:off x="4207003" y="2091212"/>
            <a:ext cx="814112" cy="6927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defRPr/>
            </a:pPr>
            <a:r>
              <a:rPr lang="it-IT" sz="900" dirty="0">
                <a:solidFill>
                  <a:prstClr val="black"/>
                </a:solidFill>
              </a:rPr>
              <a:t>17,000 ha NO IRR</a:t>
            </a:r>
          </a:p>
        </p:txBody>
      </p:sp>
      <p:pic>
        <p:nvPicPr>
          <p:cNvPr id="8" name="Picture 7" descr="A group of people standing in the grass&#10;&#10;Description generated with very high confidence">
            <a:extLst>
              <a:ext uri="{FF2B5EF4-FFF2-40B4-BE49-F238E27FC236}">
                <a16:creationId xmlns:a16="http://schemas.microsoft.com/office/drawing/2014/main" id="{95948421-B39E-4E93-8416-840F07663CA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t="28737" r="75338" b="28738"/>
          <a:stretch/>
        </p:blipFill>
        <p:spPr>
          <a:xfrm>
            <a:off x="3396532" y="3343110"/>
            <a:ext cx="626413" cy="7200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69AAC254-6476-4218-BE9F-202840E73B46}"/>
              </a:ext>
            </a:extLst>
          </p:cNvPr>
          <p:cNvSpPr/>
          <p:nvPr/>
        </p:nvSpPr>
        <p:spPr>
          <a:xfrm>
            <a:off x="3345289" y="4094377"/>
            <a:ext cx="750526" cy="230832"/>
          </a:xfrm>
          <a:prstGeom prst="rect">
            <a:avLst/>
          </a:prstGeom>
        </p:spPr>
        <p:txBody>
          <a:bodyPr wrap="none">
            <a:spAutoFit/>
          </a:bodyPr>
          <a:lstStyle/>
          <a:p>
            <a:r>
              <a:rPr lang="it-IT" sz="900" dirty="0">
                <a:solidFill>
                  <a:prstClr val="black"/>
                </a:solidFill>
              </a:rPr>
              <a:t>Arundo IRR</a:t>
            </a:r>
          </a:p>
        </p:txBody>
      </p:sp>
      <p:sp>
        <p:nvSpPr>
          <p:cNvPr id="15" name="Rectangle: Rounded Corners 14">
            <a:extLst>
              <a:ext uri="{FF2B5EF4-FFF2-40B4-BE49-F238E27FC236}">
                <a16:creationId xmlns:a16="http://schemas.microsoft.com/office/drawing/2014/main" id="{A273FAD8-3228-4D94-AF61-1400597B4FAE}"/>
              </a:ext>
            </a:extLst>
          </p:cNvPr>
          <p:cNvSpPr/>
          <p:nvPr/>
        </p:nvSpPr>
        <p:spPr>
          <a:xfrm>
            <a:off x="3294754" y="1621850"/>
            <a:ext cx="1725037" cy="3364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dirty="0">
                <a:solidFill>
                  <a:prstClr val="white"/>
                </a:solidFill>
              </a:rPr>
              <a:t>Consortia</a:t>
            </a:r>
          </a:p>
        </p:txBody>
      </p:sp>
      <p:cxnSp>
        <p:nvCxnSpPr>
          <p:cNvPr id="52" name="Straight Arrow Connector 51">
            <a:extLst>
              <a:ext uri="{FF2B5EF4-FFF2-40B4-BE49-F238E27FC236}">
                <a16:creationId xmlns:a16="http://schemas.microsoft.com/office/drawing/2014/main" id="{14BB8F6C-0FAF-40DF-BCC9-39248A711864}"/>
              </a:ext>
            </a:extLst>
          </p:cNvPr>
          <p:cNvCxnSpPr>
            <a:cxnSpLocks/>
          </p:cNvCxnSpPr>
          <p:nvPr/>
        </p:nvCxnSpPr>
        <p:spPr>
          <a:xfrm>
            <a:off x="4082697" y="1381000"/>
            <a:ext cx="0" cy="20264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B0697B4-E758-40CB-9ABF-2C00C183CAD6}"/>
              </a:ext>
            </a:extLst>
          </p:cNvPr>
          <p:cNvCxnSpPr>
            <a:cxnSpLocks/>
          </p:cNvCxnSpPr>
          <p:nvPr/>
        </p:nvCxnSpPr>
        <p:spPr>
          <a:xfrm>
            <a:off x="4328170" y="2838614"/>
            <a:ext cx="0" cy="48483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descr="A group of people standing in the grass&#10;&#10;Description generated with very high confidence">
            <a:extLst>
              <a:ext uri="{FF2B5EF4-FFF2-40B4-BE49-F238E27FC236}">
                <a16:creationId xmlns:a16="http://schemas.microsoft.com/office/drawing/2014/main" id="{D6767C67-322A-4FC6-AAD8-1243D61E409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t="28737" r="75338" b="28738"/>
          <a:stretch/>
        </p:blipFill>
        <p:spPr>
          <a:xfrm>
            <a:off x="4157272" y="3349728"/>
            <a:ext cx="626413" cy="72007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6" name="Rectangle 55">
            <a:extLst>
              <a:ext uri="{FF2B5EF4-FFF2-40B4-BE49-F238E27FC236}">
                <a16:creationId xmlns:a16="http://schemas.microsoft.com/office/drawing/2014/main" id="{C9B6A71C-C6AD-45D9-9AE7-183C55775374}"/>
              </a:ext>
            </a:extLst>
          </p:cNvPr>
          <p:cNvSpPr/>
          <p:nvPr/>
        </p:nvSpPr>
        <p:spPr>
          <a:xfrm>
            <a:off x="4069129" y="4094377"/>
            <a:ext cx="1018227" cy="230832"/>
          </a:xfrm>
          <a:prstGeom prst="rect">
            <a:avLst/>
          </a:prstGeom>
        </p:spPr>
        <p:txBody>
          <a:bodyPr wrap="none">
            <a:spAutoFit/>
          </a:bodyPr>
          <a:lstStyle/>
          <a:p>
            <a:r>
              <a:rPr lang="it-IT" sz="900" dirty="0">
                <a:solidFill>
                  <a:prstClr val="black"/>
                </a:solidFill>
              </a:rPr>
              <a:t>Arundo RAINFED</a:t>
            </a:r>
          </a:p>
        </p:txBody>
      </p:sp>
      <p:cxnSp>
        <p:nvCxnSpPr>
          <p:cNvPr id="57" name="Straight Arrow Connector 56">
            <a:extLst>
              <a:ext uri="{FF2B5EF4-FFF2-40B4-BE49-F238E27FC236}">
                <a16:creationId xmlns:a16="http://schemas.microsoft.com/office/drawing/2014/main" id="{7B5AE12B-C9BC-4006-B886-E7BE258D26F2}"/>
              </a:ext>
            </a:extLst>
          </p:cNvPr>
          <p:cNvCxnSpPr>
            <a:cxnSpLocks/>
          </p:cNvCxnSpPr>
          <p:nvPr/>
        </p:nvCxnSpPr>
        <p:spPr>
          <a:xfrm>
            <a:off x="5141612" y="3001205"/>
            <a:ext cx="0" cy="106860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CA1B42-1236-434B-883A-0E02BF385AD9}"/>
              </a:ext>
            </a:extLst>
          </p:cNvPr>
          <p:cNvCxnSpPr>
            <a:cxnSpLocks/>
          </p:cNvCxnSpPr>
          <p:nvPr/>
        </p:nvCxnSpPr>
        <p:spPr>
          <a:xfrm>
            <a:off x="4651560" y="3001205"/>
            <a:ext cx="48328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698D1C6-49BB-41ED-90F8-294F052A8382}"/>
              </a:ext>
            </a:extLst>
          </p:cNvPr>
          <p:cNvSpPr/>
          <p:nvPr/>
        </p:nvSpPr>
        <p:spPr>
          <a:xfrm>
            <a:off x="3313496" y="3139937"/>
            <a:ext cx="1707616" cy="167927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2" name="Rectangle 61">
            <a:extLst>
              <a:ext uri="{FF2B5EF4-FFF2-40B4-BE49-F238E27FC236}">
                <a16:creationId xmlns:a16="http://schemas.microsoft.com/office/drawing/2014/main" id="{DC0EA6BF-EE15-46D8-AA61-ED81BED893E5}"/>
              </a:ext>
            </a:extLst>
          </p:cNvPr>
          <p:cNvSpPr/>
          <p:nvPr/>
        </p:nvSpPr>
        <p:spPr>
          <a:xfrm>
            <a:off x="3648158" y="4466029"/>
            <a:ext cx="1140056" cy="230832"/>
          </a:xfrm>
          <a:prstGeom prst="rect">
            <a:avLst/>
          </a:prstGeom>
        </p:spPr>
        <p:txBody>
          <a:bodyPr wrap="none">
            <a:spAutoFit/>
          </a:bodyPr>
          <a:lstStyle/>
          <a:p>
            <a:r>
              <a:rPr lang="it-IT" sz="900" b="1" dirty="0">
                <a:solidFill>
                  <a:prstClr val="black"/>
                </a:solidFill>
                <a:effectLst>
                  <a:outerShdw blurRad="38100" dist="38100" dir="2700000" algn="tl">
                    <a:srgbClr val="000000">
                      <a:alpha val="43137"/>
                    </a:srgbClr>
                  </a:outerShdw>
                </a:effectLst>
              </a:rPr>
              <a:t>25-year contracts</a:t>
            </a:r>
          </a:p>
        </p:txBody>
      </p:sp>
      <p:sp>
        <p:nvSpPr>
          <p:cNvPr id="65" name="Rectangle 64">
            <a:extLst>
              <a:ext uri="{FF2B5EF4-FFF2-40B4-BE49-F238E27FC236}">
                <a16:creationId xmlns:a16="http://schemas.microsoft.com/office/drawing/2014/main" id="{AA026D3C-434C-4E0B-A91E-F36C5925E943}"/>
              </a:ext>
            </a:extLst>
          </p:cNvPr>
          <p:cNvSpPr/>
          <p:nvPr/>
        </p:nvSpPr>
        <p:spPr>
          <a:xfrm>
            <a:off x="5101818" y="4172049"/>
            <a:ext cx="1707616" cy="6471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cxnSp>
        <p:nvCxnSpPr>
          <p:cNvPr id="66" name="Straight Connector 65">
            <a:extLst>
              <a:ext uri="{FF2B5EF4-FFF2-40B4-BE49-F238E27FC236}">
                <a16:creationId xmlns:a16="http://schemas.microsoft.com/office/drawing/2014/main" id="{5E9B9DCE-99AC-4306-A2EB-732DFE1F1BA5}"/>
              </a:ext>
            </a:extLst>
          </p:cNvPr>
          <p:cNvCxnSpPr>
            <a:cxnSpLocks/>
          </p:cNvCxnSpPr>
          <p:nvPr/>
        </p:nvCxnSpPr>
        <p:spPr>
          <a:xfrm>
            <a:off x="4783685" y="2935888"/>
            <a:ext cx="8437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BF415DE-B292-4D97-84CB-C05D39B1DAB2}"/>
              </a:ext>
            </a:extLst>
          </p:cNvPr>
          <p:cNvCxnSpPr>
            <a:cxnSpLocks/>
          </p:cNvCxnSpPr>
          <p:nvPr/>
        </p:nvCxnSpPr>
        <p:spPr>
          <a:xfrm>
            <a:off x="5627461" y="2935888"/>
            <a:ext cx="0" cy="29627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3D0CD06-E6A9-4660-A858-216750F58BF4}"/>
              </a:ext>
            </a:extLst>
          </p:cNvPr>
          <p:cNvSpPr/>
          <p:nvPr/>
        </p:nvSpPr>
        <p:spPr>
          <a:xfrm>
            <a:off x="5222026" y="3250385"/>
            <a:ext cx="1707616" cy="647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32" name="Picture 31" descr="A close up of a flower&#10;&#10;Description generated with very high confidence">
            <a:extLst>
              <a:ext uri="{FF2B5EF4-FFF2-40B4-BE49-F238E27FC236}">
                <a16:creationId xmlns:a16="http://schemas.microsoft.com/office/drawing/2014/main" id="{33C457EB-59A9-4E1C-952E-7FC559C9A5C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134843" y="4227388"/>
            <a:ext cx="476867" cy="5364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5" name="Rectangle 74">
            <a:extLst>
              <a:ext uri="{FF2B5EF4-FFF2-40B4-BE49-F238E27FC236}">
                <a16:creationId xmlns:a16="http://schemas.microsoft.com/office/drawing/2014/main" id="{B84008D4-5D70-43AB-8D1C-7E3DE09A796B}"/>
              </a:ext>
            </a:extLst>
          </p:cNvPr>
          <p:cNvSpPr/>
          <p:nvPr/>
        </p:nvSpPr>
        <p:spPr>
          <a:xfrm>
            <a:off x="5611710" y="4500625"/>
            <a:ext cx="1072730" cy="230832"/>
          </a:xfrm>
          <a:prstGeom prst="rect">
            <a:avLst/>
          </a:prstGeom>
        </p:spPr>
        <p:txBody>
          <a:bodyPr wrap="none">
            <a:spAutoFit/>
          </a:bodyPr>
          <a:lstStyle/>
          <a:p>
            <a:r>
              <a:rPr lang="it-IT" sz="900" b="1" dirty="0">
                <a:solidFill>
                  <a:prstClr val="black"/>
                </a:solidFill>
                <a:effectLst>
                  <a:outerShdw blurRad="38100" dist="38100" dir="2700000" algn="tl">
                    <a:srgbClr val="000000">
                      <a:alpha val="43137"/>
                    </a:srgbClr>
                  </a:outerShdw>
                </a:effectLst>
              </a:rPr>
              <a:t>5-year contracts</a:t>
            </a:r>
          </a:p>
        </p:txBody>
      </p:sp>
      <p:sp>
        <p:nvSpPr>
          <p:cNvPr id="77" name="Rectangle 76">
            <a:extLst>
              <a:ext uri="{FF2B5EF4-FFF2-40B4-BE49-F238E27FC236}">
                <a16:creationId xmlns:a16="http://schemas.microsoft.com/office/drawing/2014/main" id="{C697AF41-1700-4671-9525-0336AEDF7345}"/>
              </a:ext>
            </a:extLst>
          </p:cNvPr>
          <p:cNvSpPr/>
          <p:nvPr/>
        </p:nvSpPr>
        <p:spPr>
          <a:xfrm>
            <a:off x="5628946" y="4235197"/>
            <a:ext cx="758541" cy="230832"/>
          </a:xfrm>
          <a:prstGeom prst="rect">
            <a:avLst/>
          </a:prstGeom>
        </p:spPr>
        <p:txBody>
          <a:bodyPr wrap="none">
            <a:spAutoFit/>
          </a:bodyPr>
          <a:lstStyle/>
          <a:p>
            <a:r>
              <a:rPr lang="it-IT" sz="900" dirty="0">
                <a:solidFill>
                  <a:prstClr val="black"/>
                </a:solidFill>
              </a:rPr>
              <a:t>Milk thistle</a:t>
            </a:r>
          </a:p>
        </p:txBody>
      </p:sp>
      <p:pic>
        <p:nvPicPr>
          <p:cNvPr id="41" name="Picture 40" descr="A close up of a dry grass field&#10;&#10;Description generated with very high confidence">
            <a:extLst>
              <a:ext uri="{FF2B5EF4-FFF2-40B4-BE49-F238E27FC236}">
                <a16:creationId xmlns:a16="http://schemas.microsoft.com/office/drawing/2014/main" id="{A594A2B8-5CCD-4AEA-8233-6164A126AE55}"/>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9736" r="22288" b="9630"/>
          <a:stretch/>
        </p:blipFill>
        <p:spPr>
          <a:xfrm>
            <a:off x="5267540" y="3284348"/>
            <a:ext cx="636966" cy="5659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5" name="Rectangle 84">
            <a:extLst>
              <a:ext uri="{FF2B5EF4-FFF2-40B4-BE49-F238E27FC236}">
                <a16:creationId xmlns:a16="http://schemas.microsoft.com/office/drawing/2014/main" id="{521241F7-DA4D-46D1-A652-D4F9ABD01381}"/>
              </a:ext>
            </a:extLst>
          </p:cNvPr>
          <p:cNvSpPr/>
          <p:nvPr/>
        </p:nvSpPr>
        <p:spPr>
          <a:xfrm>
            <a:off x="5986738" y="3281981"/>
            <a:ext cx="758541" cy="230832"/>
          </a:xfrm>
          <a:prstGeom prst="rect">
            <a:avLst/>
          </a:prstGeom>
        </p:spPr>
        <p:txBody>
          <a:bodyPr wrap="none">
            <a:spAutoFit/>
          </a:bodyPr>
          <a:lstStyle/>
          <a:p>
            <a:r>
              <a:rPr lang="it-IT" sz="900" dirty="0">
                <a:solidFill>
                  <a:prstClr val="black"/>
                </a:solidFill>
              </a:rPr>
              <a:t>Smilo grass</a:t>
            </a:r>
          </a:p>
        </p:txBody>
      </p:sp>
      <p:sp>
        <p:nvSpPr>
          <p:cNvPr id="88" name="Rectangle 87">
            <a:extLst>
              <a:ext uri="{FF2B5EF4-FFF2-40B4-BE49-F238E27FC236}">
                <a16:creationId xmlns:a16="http://schemas.microsoft.com/office/drawing/2014/main" id="{71BCB8FD-A802-493D-8E82-68E1F7C232B4}"/>
              </a:ext>
            </a:extLst>
          </p:cNvPr>
          <p:cNvSpPr/>
          <p:nvPr/>
        </p:nvSpPr>
        <p:spPr>
          <a:xfrm>
            <a:off x="5880709" y="3529361"/>
            <a:ext cx="1072730" cy="230832"/>
          </a:xfrm>
          <a:prstGeom prst="rect">
            <a:avLst/>
          </a:prstGeom>
        </p:spPr>
        <p:txBody>
          <a:bodyPr wrap="none">
            <a:spAutoFit/>
          </a:bodyPr>
          <a:lstStyle/>
          <a:p>
            <a:r>
              <a:rPr lang="it-IT" sz="900" b="1" dirty="0">
                <a:solidFill>
                  <a:prstClr val="black"/>
                </a:solidFill>
                <a:effectLst>
                  <a:outerShdw blurRad="38100" dist="38100" dir="2700000" algn="tl">
                    <a:srgbClr val="000000">
                      <a:alpha val="43137"/>
                    </a:srgbClr>
                  </a:outerShdw>
                </a:effectLst>
              </a:rPr>
              <a:t>1-year contracts</a:t>
            </a:r>
          </a:p>
        </p:txBody>
      </p:sp>
      <p:sp>
        <p:nvSpPr>
          <p:cNvPr id="89" name="TextBox 88">
            <a:extLst>
              <a:ext uri="{FF2B5EF4-FFF2-40B4-BE49-F238E27FC236}">
                <a16:creationId xmlns:a16="http://schemas.microsoft.com/office/drawing/2014/main" id="{C372D02D-1337-4DE9-92C9-526849D418A9}"/>
              </a:ext>
            </a:extLst>
          </p:cNvPr>
          <p:cNvSpPr txBox="1"/>
          <p:nvPr/>
        </p:nvSpPr>
        <p:spPr>
          <a:xfrm>
            <a:off x="2226205" y="870475"/>
            <a:ext cx="1090569" cy="430887"/>
          </a:xfrm>
          <a:prstGeom prst="rect">
            <a:avLst/>
          </a:prstGeom>
          <a:noFill/>
        </p:spPr>
        <p:txBody>
          <a:bodyPr wrap="square" rtlCol="0">
            <a:spAutoFit/>
          </a:bodyPr>
          <a:lstStyle/>
          <a:p>
            <a:pPr algn="ctr" defTabSz="457200">
              <a:defRPr/>
            </a:pPr>
            <a:r>
              <a:rPr lang="it-IT" sz="1100" dirty="0">
                <a:solidFill>
                  <a:prstClr val="black"/>
                </a:solidFill>
              </a:rPr>
              <a:t>FUEL company</a:t>
            </a:r>
          </a:p>
        </p:txBody>
      </p:sp>
      <p:cxnSp>
        <p:nvCxnSpPr>
          <p:cNvPr id="91" name="Straight Connector 90">
            <a:extLst>
              <a:ext uri="{FF2B5EF4-FFF2-40B4-BE49-F238E27FC236}">
                <a16:creationId xmlns:a16="http://schemas.microsoft.com/office/drawing/2014/main" id="{40587E40-8EC6-432A-A6DD-BFBF18008753}"/>
              </a:ext>
            </a:extLst>
          </p:cNvPr>
          <p:cNvCxnSpPr>
            <a:cxnSpLocks/>
          </p:cNvCxnSpPr>
          <p:nvPr/>
        </p:nvCxnSpPr>
        <p:spPr>
          <a:xfrm>
            <a:off x="4643047" y="2838614"/>
            <a:ext cx="0" cy="1625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649994F-53A0-4F2C-A872-34A3BBC1A2B5}"/>
              </a:ext>
            </a:extLst>
          </p:cNvPr>
          <p:cNvCxnSpPr>
            <a:cxnSpLocks/>
          </p:cNvCxnSpPr>
          <p:nvPr/>
        </p:nvCxnSpPr>
        <p:spPr>
          <a:xfrm>
            <a:off x="4783685" y="2838614"/>
            <a:ext cx="0" cy="972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E253E6C-8415-4469-9126-A51E332C42E3}"/>
              </a:ext>
            </a:extLst>
          </p:cNvPr>
          <p:cNvSpPr txBox="1"/>
          <p:nvPr/>
        </p:nvSpPr>
        <p:spPr>
          <a:xfrm>
            <a:off x="911" y="4770764"/>
            <a:ext cx="1009887" cy="276999"/>
          </a:xfrm>
          <a:prstGeom prst="rect">
            <a:avLst/>
          </a:prstGeom>
          <a:noFill/>
        </p:spPr>
        <p:txBody>
          <a:bodyPr wrap="square" rtlCol="0">
            <a:spAutoFit/>
          </a:bodyPr>
          <a:lstStyle/>
          <a:p>
            <a:pPr algn="ctr" defTabSz="457200">
              <a:defRPr/>
            </a:pPr>
            <a:r>
              <a:rPr lang="it-IT" sz="1200" dirty="0">
                <a:solidFill>
                  <a:prstClr val="black"/>
                </a:solidFill>
              </a:rPr>
              <a:t>2021</a:t>
            </a:r>
          </a:p>
        </p:txBody>
      </p:sp>
      <p:sp>
        <p:nvSpPr>
          <p:cNvPr id="113" name="Arrow: Striped Right 112">
            <a:extLst>
              <a:ext uri="{FF2B5EF4-FFF2-40B4-BE49-F238E27FC236}">
                <a16:creationId xmlns:a16="http://schemas.microsoft.com/office/drawing/2014/main" id="{9E44E813-0F49-47C7-A442-40E80417FCBD}"/>
              </a:ext>
            </a:extLst>
          </p:cNvPr>
          <p:cNvSpPr/>
          <p:nvPr/>
        </p:nvSpPr>
        <p:spPr>
          <a:xfrm rot="5400000">
            <a:off x="1744369" y="3533680"/>
            <a:ext cx="2053612" cy="977753"/>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1400" dirty="0">
                <a:solidFill>
                  <a:prstClr val="white"/>
                </a:solidFill>
              </a:rPr>
              <a:t>BIOREFINERY CONSTRUCTION</a:t>
            </a:r>
          </a:p>
        </p:txBody>
      </p:sp>
      <p:sp>
        <p:nvSpPr>
          <p:cNvPr id="112" name="Arrow: Down 111">
            <a:extLst>
              <a:ext uri="{FF2B5EF4-FFF2-40B4-BE49-F238E27FC236}">
                <a16:creationId xmlns:a16="http://schemas.microsoft.com/office/drawing/2014/main" id="{5619763A-CB6E-4C9E-BF10-9441DB8A2829}"/>
              </a:ext>
            </a:extLst>
          </p:cNvPr>
          <p:cNvSpPr/>
          <p:nvPr/>
        </p:nvSpPr>
        <p:spPr>
          <a:xfrm>
            <a:off x="2436025" y="1460966"/>
            <a:ext cx="696836" cy="1309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z="1100" dirty="0">
                <a:solidFill>
                  <a:prstClr val="white"/>
                </a:solidFill>
              </a:rPr>
              <a:t>BIOREFINERY PLANNING</a:t>
            </a:r>
          </a:p>
        </p:txBody>
      </p:sp>
      <p:cxnSp>
        <p:nvCxnSpPr>
          <p:cNvPr id="116" name="Straight Connector 115">
            <a:extLst>
              <a:ext uri="{FF2B5EF4-FFF2-40B4-BE49-F238E27FC236}">
                <a16:creationId xmlns:a16="http://schemas.microsoft.com/office/drawing/2014/main" id="{D86CD759-8163-4BC9-AF4D-26164385F072}"/>
              </a:ext>
            </a:extLst>
          </p:cNvPr>
          <p:cNvCxnSpPr>
            <a:cxnSpLocks/>
          </p:cNvCxnSpPr>
          <p:nvPr/>
        </p:nvCxnSpPr>
        <p:spPr>
          <a:xfrm flipH="1">
            <a:off x="592243" y="5476234"/>
            <a:ext cx="244052" cy="2037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F5B4245-8FE4-4DB6-9EF8-1C046309D61F}"/>
              </a:ext>
            </a:extLst>
          </p:cNvPr>
          <p:cNvCxnSpPr>
            <a:cxnSpLocks/>
          </p:cNvCxnSpPr>
          <p:nvPr/>
        </p:nvCxnSpPr>
        <p:spPr>
          <a:xfrm flipH="1">
            <a:off x="604498" y="5698720"/>
            <a:ext cx="244052" cy="2037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C1AF55E-85AE-4BB4-A4C0-D2AFBABB7DDA}"/>
              </a:ext>
            </a:extLst>
          </p:cNvPr>
          <p:cNvSpPr txBox="1"/>
          <p:nvPr/>
        </p:nvSpPr>
        <p:spPr>
          <a:xfrm>
            <a:off x="203881" y="6274395"/>
            <a:ext cx="1009887" cy="276999"/>
          </a:xfrm>
          <a:prstGeom prst="rect">
            <a:avLst/>
          </a:prstGeom>
          <a:noFill/>
        </p:spPr>
        <p:txBody>
          <a:bodyPr wrap="square" rtlCol="0">
            <a:spAutoFit/>
          </a:bodyPr>
          <a:lstStyle/>
          <a:p>
            <a:pPr algn="ctr" defTabSz="457200">
              <a:defRPr/>
            </a:pPr>
            <a:r>
              <a:rPr lang="it-IT" sz="1200" dirty="0">
                <a:solidFill>
                  <a:prstClr val="black"/>
                </a:solidFill>
              </a:rPr>
              <a:t>2030</a:t>
            </a:r>
          </a:p>
        </p:txBody>
      </p:sp>
      <p:sp>
        <p:nvSpPr>
          <p:cNvPr id="124" name="Arrow: Bent 123">
            <a:extLst>
              <a:ext uri="{FF2B5EF4-FFF2-40B4-BE49-F238E27FC236}">
                <a16:creationId xmlns:a16="http://schemas.microsoft.com/office/drawing/2014/main" id="{71AF1911-525B-449A-A3E3-82F2665D800C}"/>
              </a:ext>
            </a:extLst>
          </p:cNvPr>
          <p:cNvSpPr/>
          <p:nvPr/>
        </p:nvSpPr>
        <p:spPr>
          <a:xfrm rot="10800000">
            <a:off x="3890028" y="4949069"/>
            <a:ext cx="732031" cy="815709"/>
          </a:xfrm>
          <a:prstGeom prst="bentArrow">
            <a:avLst>
              <a:gd name="adj1" fmla="val 37887"/>
              <a:gd name="adj2" fmla="val 41325"/>
              <a:gd name="adj3" fmla="val 25000"/>
              <a:gd name="adj4" fmla="val 24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125" name="Arrow: Bent 124">
            <a:extLst>
              <a:ext uri="{FF2B5EF4-FFF2-40B4-BE49-F238E27FC236}">
                <a16:creationId xmlns:a16="http://schemas.microsoft.com/office/drawing/2014/main" id="{81D91C7C-7324-48EB-8BA1-862EB8DC17BD}"/>
              </a:ext>
            </a:extLst>
          </p:cNvPr>
          <p:cNvSpPr/>
          <p:nvPr/>
        </p:nvSpPr>
        <p:spPr>
          <a:xfrm rot="10800000">
            <a:off x="4391197" y="4874542"/>
            <a:ext cx="1764097" cy="964764"/>
          </a:xfrm>
          <a:prstGeom prst="bentArrow">
            <a:avLst>
              <a:gd name="adj1" fmla="val 7760"/>
              <a:gd name="adj2" fmla="val 9835"/>
              <a:gd name="adj3" fmla="val 23105"/>
              <a:gd name="adj4" fmla="val 53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126" name="Arrow: Bent 125">
            <a:extLst>
              <a:ext uri="{FF2B5EF4-FFF2-40B4-BE49-F238E27FC236}">
                <a16:creationId xmlns:a16="http://schemas.microsoft.com/office/drawing/2014/main" id="{AAA155B5-FAA6-49EC-B88A-57A4FF734383}"/>
              </a:ext>
            </a:extLst>
          </p:cNvPr>
          <p:cNvSpPr/>
          <p:nvPr/>
        </p:nvSpPr>
        <p:spPr>
          <a:xfrm rot="10800000">
            <a:off x="4391194" y="3963585"/>
            <a:ext cx="2538437" cy="2152325"/>
          </a:xfrm>
          <a:prstGeom prst="bentArrow">
            <a:avLst>
              <a:gd name="adj1" fmla="val 2237"/>
              <a:gd name="adj2" fmla="val 3943"/>
              <a:gd name="adj3" fmla="val 9113"/>
              <a:gd name="adj4" fmla="val 18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127" name="Rectangle: Rounded Corners 126">
            <a:extLst>
              <a:ext uri="{FF2B5EF4-FFF2-40B4-BE49-F238E27FC236}">
                <a16:creationId xmlns:a16="http://schemas.microsoft.com/office/drawing/2014/main" id="{BEACC09B-A432-4F03-BF9E-F9D548C58A7B}"/>
              </a:ext>
            </a:extLst>
          </p:cNvPr>
          <p:cNvSpPr/>
          <p:nvPr/>
        </p:nvSpPr>
        <p:spPr>
          <a:xfrm>
            <a:off x="7345902" y="3913784"/>
            <a:ext cx="1725037" cy="106860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dirty="0">
                <a:solidFill>
                  <a:prstClr val="white"/>
                </a:solidFill>
              </a:rPr>
              <a:t>Demand</a:t>
            </a:r>
          </a:p>
        </p:txBody>
      </p:sp>
      <p:cxnSp>
        <p:nvCxnSpPr>
          <p:cNvPr id="128" name="Straight Connector 127">
            <a:extLst>
              <a:ext uri="{FF2B5EF4-FFF2-40B4-BE49-F238E27FC236}">
                <a16:creationId xmlns:a16="http://schemas.microsoft.com/office/drawing/2014/main" id="{660B5345-BADA-4BFE-B01A-D18FE908644B}"/>
              </a:ext>
            </a:extLst>
          </p:cNvPr>
          <p:cNvCxnSpPr>
            <a:cxnSpLocks/>
          </p:cNvCxnSpPr>
          <p:nvPr/>
        </p:nvCxnSpPr>
        <p:spPr>
          <a:xfrm>
            <a:off x="5859974" y="3024860"/>
            <a:ext cx="123765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8AB20D39-0C89-4CD0-9691-C6E0370DA108}"/>
              </a:ext>
            </a:extLst>
          </p:cNvPr>
          <p:cNvCxnSpPr>
            <a:cxnSpLocks/>
          </p:cNvCxnSpPr>
          <p:nvPr/>
        </p:nvCxnSpPr>
        <p:spPr>
          <a:xfrm>
            <a:off x="7097624" y="3024860"/>
            <a:ext cx="412367" cy="825436"/>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7493865-0EB0-46A6-B46F-4DCE97380FE2}"/>
              </a:ext>
            </a:extLst>
          </p:cNvPr>
          <p:cNvCxnSpPr>
            <a:cxnSpLocks/>
          </p:cNvCxnSpPr>
          <p:nvPr/>
        </p:nvCxnSpPr>
        <p:spPr>
          <a:xfrm>
            <a:off x="5859974" y="2927586"/>
            <a:ext cx="0" cy="97274"/>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63FF4D-ABF0-474C-92B1-2ED1568A52A3}"/>
              </a:ext>
            </a:extLst>
          </p:cNvPr>
          <p:cNvCxnSpPr>
            <a:cxnSpLocks/>
          </p:cNvCxnSpPr>
          <p:nvPr/>
        </p:nvCxnSpPr>
        <p:spPr>
          <a:xfrm>
            <a:off x="7327950" y="3019408"/>
            <a:ext cx="350023"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D957174-5C91-4884-9771-2ED5D6C12644}"/>
              </a:ext>
            </a:extLst>
          </p:cNvPr>
          <p:cNvCxnSpPr>
            <a:cxnSpLocks/>
          </p:cNvCxnSpPr>
          <p:nvPr/>
        </p:nvCxnSpPr>
        <p:spPr>
          <a:xfrm>
            <a:off x="7677973" y="3022890"/>
            <a:ext cx="363783" cy="801398"/>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FAAF6B4-F2E1-4725-B3F7-73A34E7A28C6}"/>
              </a:ext>
            </a:extLst>
          </p:cNvPr>
          <p:cNvCxnSpPr>
            <a:cxnSpLocks/>
          </p:cNvCxnSpPr>
          <p:nvPr/>
        </p:nvCxnSpPr>
        <p:spPr>
          <a:xfrm>
            <a:off x="7316183" y="2925616"/>
            <a:ext cx="0" cy="97274"/>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4" name="Arrow: U-Turn 173">
            <a:extLst>
              <a:ext uri="{FF2B5EF4-FFF2-40B4-BE49-F238E27FC236}">
                <a16:creationId xmlns:a16="http://schemas.microsoft.com/office/drawing/2014/main" id="{A7278B96-E2E0-41BF-949D-D8A5DC42C9C6}"/>
              </a:ext>
            </a:extLst>
          </p:cNvPr>
          <p:cNvSpPr/>
          <p:nvPr/>
        </p:nvSpPr>
        <p:spPr>
          <a:xfrm flipV="1">
            <a:off x="3260052" y="5121683"/>
            <a:ext cx="5488412" cy="1405845"/>
          </a:xfrm>
          <a:prstGeom prst="uturnArrow">
            <a:avLst>
              <a:gd name="adj1" fmla="val 13570"/>
              <a:gd name="adj2" fmla="val 25000"/>
              <a:gd name="adj3" fmla="val 25000"/>
              <a:gd name="adj4" fmla="val 20335"/>
              <a:gd name="adj5" fmla="val 100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pic>
        <p:nvPicPr>
          <p:cNvPr id="107" name="Picture 106" descr="A tall building&#10;&#10;Description generated with very high confidence">
            <a:extLst>
              <a:ext uri="{FF2B5EF4-FFF2-40B4-BE49-F238E27FC236}">
                <a16:creationId xmlns:a16="http://schemas.microsoft.com/office/drawing/2014/main" id="{8FD1BA8C-A6FE-4688-B6E0-7A7871E2F0A6}"/>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340435" y="5113951"/>
            <a:ext cx="1424447" cy="9496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5" name="Rectangle 174">
            <a:extLst>
              <a:ext uri="{FF2B5EF4-FFF2-40B4-BE49-F238E27FC236}">
                <a16:creationId xmlns:a16="http://schemas.microsoft.com/office/drawing/2014/main" id="{EAA8833C-165E-410C-8357-121AB47C5007}"/>
              </a:ext>
            </a:extLst>
          </p:cNvPr>
          <p:cNvSpPr/>
          <p:nvPr/>
        </p:nvSpPr>
        <p:spPr>
          <a:xfrm>
            <a:off x="5373276" y="3916284"/>
            <a:ext cx="1351652" cy="230832"/>
          </a:xfrm>
          <a:prstGeom prst="rect">
            <a:avLst/>
          </a:prstGeom>
        </p:spPr>
        <p:txBody>
          <a:bodyPr wrap="none">
            <a:spAutoFit/>
          </a:bodyPr>
          <a:lstStyle/>
          <a:p>
            <a:r>
              <a:rPr lang="it-IT" sz="900" dirty="0">
                <a:solidFill>
                  <a:prstClr val="black"/>
                </a:solidFill>
              </a:rPr>
              <a:t>Reconv. Illegal grazing</a:t>
            </a:r>
          </a:p>
        </p:txBody>
      </p:sp>
      <p:sp>
        <p:nvSpPr>
          <p:cNvPr id="177" name="TextBox 176">
            <a:extLst>
              <a:ext uri="{FF2B5EF4-FFF2-40B4-BE49-F238E27FC236}">
                <a16:creationId xmlns:a16="http://schemas.microsoft.com/office/drawing/2014/main" id="{D78978A3-B617-4A1B-BE92-8F7A4DE20683}"/>
              </a:ext>
            </a:extLst>
          </p:cNvPr>
          <p:cNvSpPr txBox="1"/>
          <p:nvPr/>
        </p:nvSpPr>
        <p:spPr>
          <a:xfrm>
            <a:off x="3764882" y="6288525"/>
            <a:ext cx="3745109" cy="261610"/>
          </a:xfrm>
          <a:prstGeom prst="rect">
            <a:avLst/>
          </a:prstGeom>
          <a:noFill/>
        </p:spPr>
        <p:txBody>
          <a:bodyPr wrap="square" rtlCol="0">
            <a:spAutoFit/>
          </a:bodyPr>
          <a:lstStyle/>
          <a:p>
            <a:pPr algn="ctr" defTabSz="457200">
              <a:defRPr/>
            </a:pPr>
            <a:r>
              <a:rPr lang="it-IT" sz="1100" dirty="0">
                <a:solidFill>
                  <a:prstClr val="white"/>
                </a:solidFill>
              </a:rPr>
              <a:t>Supply 40,000 t/yr lignocellulosic ethanol</a:t>
            </a:r>
          </a:p>
        </p:txBody>
      </p:sp>
    </p:spTree>
    <p:extLst>
      <p:ext uri="{BB962C8B-B14F-4D97-AF65-F5344CB8AC3E}">
        <p14:creationId xmlns:p14="http://schemas.microsoft.com/office/powerpoint/2010/main" val="42765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500"/>
                                        <p:tgtEl>
                                          <p:spTgt spid="9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500"/>
                                        <p:tgtEl>
                                          <p:spTgt spid="83"/>
                                        </p:tgtEl>
                                      </p:cBhvr>
                                    </p:animEffect>
                                  </p:childTnLst>
                                </p:cTn>
                              </p:par>
                              <p:par>
                                <p:cTn id="96" presetID="10" presetClass="entr" presetSubtype="0" fill="hold"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fade">
                                      <p:cBhvr>
                                        <p:cTn id="98" dur="500"/>
                                        <p:tgtEl>
                                          <p:spTgt spid="8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500"/>
                                        <p:tgtEl>
                                          <p:spTgt spid="8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500"/>
                                        <p:tgtEl>
                                          <p:spTgt spid="130"/>
                                        </p:tgtEl>
                                      </p:cBhvr>
                                    </p:animEffect>
                                  </p:childTnLst>
                                </p:cTn>
                              </p:par>
                              <p:par>
                                <p:cTn id="110" presetID="10" presetClass="entr" presetSubtype="0" fill="hold" nodeType="withEffect">
                                  <p:stCondLst>
                                    <p:cond delay="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500"/>
                                        <p:tgtEl>
                                          <p:spTgt spid="128"/>
                                        </p:tgtEl>
                                      </p:cBhvr>
                                    </p:animEffect>
                                  </p:childTnLst>
                                </p:cTn>
                              </p:par>
                              <p:par>
                                <p:cTn id="113" presetID="10" presetClass="entr" presetSubtype="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fade">
                                      <p:cBhvr>
                                        <p:cTn id="115" dur="500"/>
                                        <p:tgtEl>
                                          <p:spTgt spid="152"/>
                                        </p:tgtEl>
                                      </p:cBhvr>
                                    </p:animEffect>
                                  </p:childTnLst>
                                </p:cTn>
                              </p:par>
                              <p:par>
                                <p:cTn id="116" presetID="10" presetClass="entr" presetSubtype="0" fill="hold" nodeType="with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fade">
                                      <p:cBhvr>
                                        <p:cTn id="118" dur="500"/>
                                        <p:tgtEl>
                                          <p:spTgt spid="150"/>
                                        </p:tgtEl>
                                      </p:cBhvr>
                                    </p:animEffect>
                                  </p:childTnLst>
                                </p:cTn>
                              </p:par>
                              <p:par>
                                <p:cTn id="119" presetID="10" presetClass="entr" presetSubtype="0" fill="hold" nodeType="withEffect">
                                  <p:stCondLst>
                                    <p:cond delay="0"/>
                                  </p:stCondLst>
                                  <p:childTnLst>
                                    <p:set>
                                      <p:cBhvr>
                                        <p:cTn id="120" dur="1" fill="hold">
                                          <p:stCondLst>
                                            <p:cond delay="0"/>
                                          </p:stCondLst>
                                        </p:cTn>
                                        <p:tgtEl>
                                          <p:spTgt spid="129"/>
                                        </p:tgtEl>
                                        <p:attrNameLst>
                                          <p:attrName>style.visibility</p:attrName>
                                        </p:attrNameLst>
                                      </p:cBhvr>
                                      <p:to>
                                        <p:strVal val="visible"/>
                                      </p:to>
                                    </p:set>
                                    <p:animEffect transition="in" filter="fade">
                                      <p:cBhvr>
                                        <p:cTn id="121" dur="500"/>
                                        <p:tgtEl>
                                          <p:spTgt spid="129"/>
                                        </p:tgtEl>
                                      </p:cBhvr>
                                    </p:animEffect>
                                  </p:childTnLst>
                                </p:cTn>
                              </p:par>
                              <p:par>
                                <p:cTn id="122" presetID="10" presetClass="entr" presetSubtype="0" fill="hold" nodeType="withEffect">
                                  <p:stCondLst>
                                    <p:cond delay="0"/>
                                  </p:stCondLst>
                                  <p:childTnLst>
                                    <p:set>
                                      <p:cBhvr>
                                        <p:cTn id="123" dur="1" fill="hold">
                                          <p:stCondLst>
                                            <p:cond delay="0"/>
                                          </p:stCondLst>
                                        </p:cTn>
                                        <p:tgtEl>
                                          <p:spTgt spid="151"/>
                                        </p:tgtEl>
                                        <p:attrNameLst>
                                          <p:attrName>style.visibility</p:attrName>
                                        </p:attrNameLst>
                                      </p:cBhvr>
                                      <p:to>
                                        <p:strVal val="visible"/>
                                      </p:to>
                                    </p:set>
                                    <p:animEffect transition="in" filter="fade">
                                      <p:cBhvr>
                                        <p:cTn id="124" dur="500"/>
                                        <p:tgtEl>
                                          <p:spTgt spid="151"/>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127"/>
                                        </p:tgtEl>
                                        <p:attrNameLst>
                                          <p:attrName>style.visibility</p:attrName>
                                        </p:attrNameLst>
                                      </p:cBhvr>
                                      <p:to>
                                        <p:strVal val="visible"/>
                                      </p:to>
                                    </p:set>
                                    <p:animEffect transition="in" filter="fade">
                                      <p:cBhvr>
                                        <p:cTn id="128" dur="500"/>
                                        <p:tgtEl>
                                          <p:spTgt spid="12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500"/>
                                        <p:tgtEl>
                                          <p:spTgt spid="8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fade">
                                      <p:cBhvr>
                                        <p:cTn id="138" dur="500"/>
                                        <p:tgtEl>
                                          <p:spTgt spid="11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00"/>
                                        <p:tgtEl>
                                          <p:spTgt spid="33"/>
                                        </p:tgtEl>
                                      </p:cBhvr>
                                    </p:animEffect>
                                  </p:childTnLst>
                                </p:cTn>
                              </p:par>
                              <p:par>
                                <p:cTn id="144" presetID="10" presetClass="entr" presetSubtype="0" fill="hold" nodeType="with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fade">
                                      <p:cBhvr>
                                        <p:cTn id="146" dur="500"/>
                                        <p:tgtEl>
                                          <p:spTgt spid="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500"/>
                                        <p:tgtEl>
                                          <p:spTgt spid="5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fade">
                                      <p:cBhvr>
                                        <p:cTn id="159" dur="500"/>
                                        <p:tgtEl>
                                          <p:spTgt spid="3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fade">
                                      <p:cBhvr>
                                        <p:cTn id="167" dur="500"/>
                                        <p:tgtEl>
                                          <p:spTgt spid="38"/>
                                        </p:tgtEl>
                                      </p:cBhvr>
                                    </p:animEffect>
                                  </p:childTnLst>
                                </p:cTn>
                              </p:par>
                              <p:par>
                                <p:cTn id="168" presetID="10" presetClass="entr" presetSubtype="0" fill="hold" nodeType="with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fade">
                                      <p:cBhvr>
                                        <p:cTn id="170" dur="500"/>
                                        <p:tgtEl>
                                          <p:spTgt spid="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
                                        </p:tgtEl>
                                        <p:attrNameLst>
                                          <p:attrName>style.visibility</p:attrName>
                                        </p:attrNameLst>
                                      </p:cBhvr>
                                      <p:to>
                                        <p:strVal val="visible"/>
                                      </p:to>
                                    </p:set>
                                    <p:animEffect transition="in" filter="fade">
                                      <p:cBhvr>
                                        <p:cTn id="173" dur="500"/>
                                        <p:tgtEl>
                                          <p:spTgt spid="1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10" presetClass="entr" presetSubtype="0" fill="hold" nodeType="with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fade">
                                      <p:cBhvr>
                                        <p:cTn id="181" dur="500"/>
                                        <p:tgtEl>
                                          <p:spTgt spid="5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6"/>
                                        </p:tgtEl>
                                        <p:attrNameLst>
                                          <p:attrName>style.visibility</p:attrName>
                                        </p:attrNameLst>
                                      </p:cBhvr>
                                      <p:to>
                                        <p:strVal val="visible"/>
                                      </p:to>
                                    </p:set>
                                    <p:animEffect transition="in" filter="fade">
                                      <p:cBhvr>
                                        <p:cTn id="184" dur="500"/>
                                        <p:tgtEl>
                                          <p:spTgt spid="56"/>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62"/>
                                        </p:tgtEl>
                                        <p:attrNameLst>
                                          <p:attrName>style.visibility</p:attrName>
                                        </p:attrNameLst>
                                      </p:cBhvr>
                                      <p:to>
                                        <p:strVal val="visible"/>
                                      </p:to>
                                    </p:set>
                                    <p:animEffect transition="in" filter="fade">
                                      <p:cBhvr>
                                        <p:cTn id="189" dur="500"/>
                                        <p:tgtEl>
                                          <p:spTgt spid="6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2"/>
                                        </p:tgtEl>
                                        <p:attrNameLst>
                                          <p:attrName>style.visibility</p:attrName>
                                        </p:attrNameLst>
                                      </p:cBhvr>
                                      <p:to>
                                        <p:strVal val="visible"/>
                                      </p:to>
                                    </p:set>
                                    <p:animEffect transition="in" filter="fade">
                                      <p:cBhvr>
                                        <p:cTn id="192" dur="500"/>
                                        <p:tgtEl>
                                          <p:spTgt spid="2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91"/>
                                        </p:tgtEl>
                                        <p:attrNameLst>
                                          <p:attrName>style.visibility</p:attrName>
                                        </p:attrNameLst>
                                      </p:cBhvr>
                                      <p:to>
                                        <p:strVal val="visible"/>
                                      </p:to>
                                    </p:set>
                                    <p:animEffect transition="in" filter="fade">
                                      <p:cBhvr>
                                        <p:cTn id="197" dur="500"/>
                                        <p:tgtEl>
                                          <p:spTgt spid="91"/>
                                        </p:tgtEl>
                                      </p:cBhvr>
                                    </p:animEffect>
                                  </p:childTnLst>
                                </p:cTn>
                              </p:par>
                              <p:par>
                                <p:cTn id="198" presetID="10" presetClass="entr" presetSubtype="0" fill="hold" nodeType="withEffect">
                                  <p:stCondLst>
                                    <p:cond delay="0"/>
                                  </p:stCondLst>
                                  <p:childTnLst>
                                    <p:set>
                                      <p:cBhvr>
                                        <p:cTn id="199" dur="1" fill="hold">
                                          <p:stCondLst>
                                            <p:cond delay="0"/>
                                          </p:stCondLst>
                                        </p:cTn>
                                        <p:tgtEl>
                                          <p:spTgt spid="58"/>
                                        </p:tgtEl>
                                        <p:attrNameLst>
                                          <p:attrName>style.visibility</p:attrName>
                                        </p:attrNameLst>
                                      </p:cBhvr>
                                      <p:to>
                                        <p:strVal val="visible"/>
                                      </p:to>
                                    </p:set>
                                    <p:animEffect transition="in" filter="fade">
                                      <p:cBhvr>
                                        <p:cTn id="200" dur="500"/>
                                        <p:tgtEl>
                                          <p:spTgt spid="58"/>
                                        </p:tgtEl>
                                      </p:cBhvr>
                                    </p:animEffect>
                                  </p:childTnLst>
                                </p:cTn>
                              </p:par>
                              <p:par>
                                <p:cTn id="201" presetID="10" presetClass="entr" presetSubtype="0" fill="hold" nodeType="with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fade">
                                      <p:cBhvr>
                                        <p:cTn id="203" dur="500"/>
                                        <p:tgtEl>
                                          <p:spTgt spid="57"/>
                                        </p:tgtEl>
                                      </p:cBhvr>
                                    </p:animEffect>
                                  </p:childTnLst>
                                </p:cTn>
                              </p:par>
                              <p:par>
                                <p:cTn id="204" presetID="10" presetClass="entr" presetSubtype="0" fill="hold" nodeType="withEffect">
                                  <p:stCondLst>
                                    <p:cond delay="0"/>
                                  </p:stCondLst>
                                  <p:childTnLst>
                                    <p:set>
                                      <p:cBhvr>
                                        <p:cTn id="205" dur="1" fill="hold">
                                          <p:stCondLst>
                                            <p:cond delay="0"/>
                                          </p:stCondLst>
                                        </p:cTn>
                                        <p:tgtEl>
                                          <p:spTgt spid="32"/>
                                        </p:tgtEl>
                                        <p:attrNameLst>
                                          <p:attrName>style.visibility</p:attrName>
                                        </p:attrNameLst>
                                      </p:cBhvr>
                                      <p:to>
                                        <p:strVal val="visible"/>
                                      </p:to>
                                    </p:set>
                                    <p:animEffect transition="in" filter="fade">
                                      <p:cBhvr>
                                        <p:cTn id="206" dur="500"/>
                                        <p:tgtEl>
                                          <p:spTgt spid="3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75"/>
                                        </p:tgtEl>
                                        <p:attrNameLst>
                                          <p:attrName>style.visibility</p:attrName>
                                        </p:attrNameLst>
                                      </p:cBhvr>
                                      <p:to>
                                        <p:strVal val="visible"/>
                                      </p:to>
                                    </p:set>
                                    <p:animEffect transition="in" filter="fade">
                                      <p:cBhvr>
                                        <p:cTn id="209" dur="500"/>
                                        <p:tgtEl>
                                          <p:spTgt spid="17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77"/>
                                        </p:tgtEl>
                                        <p:attrNameLst>
                                          <p:attrName>style.visibility</p:attrName>
                                        </p:attrNameLst>
                                      </p:cBhvr>
                                      <p:to>
                                        <p:strVal val="visible"/>
                                      </p:to>
                                    </p:set>
                                    <p:animEffect transition="in" filter="fade">
                                      <p:cBhvr>
                                        <p:cTn id="212" dur="500"/>
                                        <p:tgtEl>
                                          <p:spTgt spid="77"/>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75"/>
                                        </p:tgtEl>
                                        <p:attrNameLst>
                                          <p:attrName>style.visibility</p:attrName>
                                        </p:attrNameLst>
                                      </p:cBhvr>
                                      <p:to>
                                        <p:strVal val="visible"/>
                                      </p:to>
                                    </p:set>
                                    <p:animEffect transition="in" filter="fade">
                                      <p:cBhvr>
                                        <p:cTn id="215" dur="500"/>
                                        <p:tgtEl>
                                          <p:spTgt spid="75"/>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65"/>
                                        </p:tgtEl>
                                        <p:attrNameLst>
                                          <p:attrName>style.visibility</p:attrName>
                                        </p:attrNameLst>
                                      </p:cBhvr>
                                      <p:to>
                                        <p:strVal val="visible"/>
                                      </p:to>
                                    </p:set>
                                    <p:animEffect transition="in" filter="fade">
                                      <p:cBhvr>
                                        <p:cTn id="218" dur="500"/>
                                        <p:tgtEl>
                                          <p:spTgt spid="65"/>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92"/>
                                        </p:tgtEl>
                                        <p:attrNameLst>
                                          <p:attrName>style.visibility</p:attrName>
                                        </p:attrNameLst>
                                      </p:cBhvr>
                                      <p:to>
                                        <p:strVal val="visible"/>
                                      </p:to>
                                    </p:set>
                                    <p:animEffect transition="in" filter="fade">
                                      <p:cBhvr>
                                        <p:cTn id="223" dur="500"/>
                                        <p:tgtEl>
                                          <p:spTgt spid="92"/>
                                        </p:tgtEl>
                                      </p:cBhvr>
                                    </p:animEffect>
                                  </p:childTnLst>
                                </p:cTn>
                              </p:par>
                              <p:par>
                                <p:cTn id="224" presetID="10" presetClass="entr" presetSubtype="0" fill="hold" nodeType="withEffect">
                                  <p:stCondLst>
                                    <p:cond delay="0"/>
                                  </p:stCondLst>
                                  <p:childTnLst>
                                    <p:set>
                                      <p:cBhvr>
                                        <p:cTn id="225" dur="1" fill="hold">
                                          <p:stCondLst>
                                            <p:cond delay="0"/>
                                          </p:stCondLst>
                                        </p:cTn>
                                        <p:tgtEl>
                                          <p:spTgt spid="66"/>
                                        </p:tgtEl>
                                        <p:attrNameLst>
                                          <p:attrName>style.visibility</p:attrName>
                                        </p:attrNameLst>
                                      </p:cBhvr>
                                      <p:to>
                                        <p:strVal val="visible"/>
                                      </p:to>
                                    </p:set>
                                    <p:animEffect transition="in" filter="fade">
                                      <p:cBhvr>
                                        <p:cTn id="226" dur="500"/>
                                        <p:tgtEl>
                                          <p:spTgt spid="66"/>
                                        </p:tgtEl>
                                      </p:cBhvr>
                                    </p:animEffect>
                                  </p:childTnLst>
                                </p:cTn>
                              </p:par>
                              <p:par>
                                <p:cTn id="227" presetID="10" presetClass="entr" presetSubtype="0" fill="hold" nodeType="with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500"/>
                                        <p:tgtEl>
                                          <p:spTgt spid="68"/>
                                        </p:tgtEl>
                                      </p:cBhvr>
                                    </p:animEffect>
                                  </p:childTnLst>
                                </p:cTn>
                              </p:par>
                              <p:par>
                                <p:cTn id="230" presetID="10" presetClass="entr" presetSubtype="0" fill="hold" nodeType="with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fade">
                                      <p:cBhvr>
                                        <p:cTn id="232" dur="500"/>
                                        <p:tgtEl>
                                          <p:spTgt spid="4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70"/>
                                        </p:tgtEl>
                                        <p:attrNameLst>
                                          <p:attrName>style.visibility</p:attrName>
                                        </p:attrNameLst>
                                      </p:cBhvr>
                                      <p:to>
                                        <p:strVal val="visible"/>
                                      </p:to>
                                    </p:set>
                                    <p:animEffect transition="in" filter="fade">
                                      <p:cBhvr>
                                        <p:cTn id="235" dur="500"/>
                                        <p:tgtEl>
                                          <p:spTgt spid="70"/>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85"/>
                                        </p:tgtEl>
                                        <p:attrNameLst>
                                          <p:attrName>style.visibility</p:attrName>
                                        </p:attrNameLst>
                                      </p:cBhvr>
                                      <p:to>
                                        <p:strVal val="visible"/>
                                      </p:to>
                                    </p:set>
                                    <p:animEffect transition="in" filter="fade">
                                      <p:cBhvr>
                                        <p:cTn id="238" dur="500"/>
                                        <p:tgtEl>
                                          <p:spTgt spid="8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88"/>
                                        </p:tgtEl>
                                        <p:attrNameLst>
                                          <p:attrName>style.visibility</p:attrName>
                                        </p:attrNameLst>
                                      </p:cBhvr>
                                      <p:to>
                                        <p:strVal val="visible"/>
                                      </p:to>
                                    </p:set>
                                    <p:animEffect transition="in" filter="fade">
                                      <p:cBhvr>
                                        <p:cTn id="241" dur="500"/>
                                        <p:tgtEl>
                                          <p:spTgt spid="88"/>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500"/>
                                        <p:tgtEl>
                                          <p:spTgt spid="9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113"/>
                                        </p:tgtEl>
                                        <p:attrNameLst>
                                          <p:attrName>style.visibility</p:attrName>
                                        </p:attrNameLst>
                                      </p:cBhvr>
                                      <p:to>
                                        <p:strVal val="visible"/>
                                      </p:to>
                                    </p:set>
                                    <p:animEffect transition="in" filter="fade">
                                      <p:cBhvr>
                                        <p:cTn id="251" dur="500"/>
                                        <p:tgtEl>
                                          <p:spTgt spid="113"/>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104"/>
                                        </p:tgtEl>
                                        <p:attrNameLst>
                                          <p:attrName>style.visibility</p:attrName>
                                        </p:attrNameLst>
                                      </p:cBhvr>
                                      <p:to>
                                        <p:strVal val="visible"/>
                                      </p:to>
                                    </p:set>
                                    <p:animEffect transition="in" filter="fade">
                                      <p:cBhvr>
                                        <p:cTn id="256" dur="500"/>
                                        <p:tgtEl>
                                          <p:spTgt spid="104"/>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nodeType="clickEffect">
                                  <p:stCondLst>
                                    <p:cond delay="0"/>
                                  </p:stCondLst>
                                  <p:childTnLst>
                                    <p:set>
                                      <p:cBhvr>
                                        <p:cTn id="260" dur="1" fill="hold">
                                          <p:stCondLst>
                                            <p:cond delay="0"/>
                                          </p:stCondLst>
                                        </p:cTn>
                                        <p:tgtEl>
                                          <p:spTgt spid="107"/>
                                        </p:tgtEl>
                                        <p:attrNameLst>
                                          <p:attrName>style.visibility</p:attrName>
                                        </p:attrNameLst>
                                      </p:cBhvr>
                                      <p:to>
                                        <p:strVal val="visible"/>
                                      </p:to>
                                    </p:set>
                                    <p:animEffect transition="in" filter="fade">
                                      <p:cBhvr>
                                        <p:cTn id="261" dur="500"/>
                                        <p:tgtEl>
                                          <p:spTgt spid="107"/>
                                        </p:tgtEl>
                                      </p:cBhvr>
                                    </p:animEffect>
                                  </p:childTnLst>
                                </p:cTn>
                              </p:par>
                            </p:childTnLst>
                          </p:cTn>
                        </p:par>
                        <p:par>
                          <p:cTn id="262" fill="hold">
                            <p:stCondLst>
                              <p:cond delay="500"/>
                            </p:stCondLst>
                            <p:childTnLst>
                              <p:par>
                                <p:cTn id="263" presetID="10" presetClass="entr" presetSubtype="0" fill="hold" grpId="0" nodeType="after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fade">
                                      <p:cBhvr>
                                        <p:cTn id="265" dur="500"/>
                                        <p:tgtEl>
                                          <p:spTgt spid="124"/>
                                        </p:tgtEl>
                                      </p:cBhvr>
                                    </p:animEffect>
                                  </p:childTnLst>
                                </p:cTn>
                              </p:par>
                            </p:childTnLst>
                          </p:cTn>
                        </p:par>
                        <p:par>
                          <p:cTn id="266" fill="hold">
                            <p:stCondLst>
                              <p:cond delay="1000"/>
                            </p:stCondLst>
                            <p:childTnLst>
                              <p:par>
                                <p:cTn id="267" presetID="10" presetClass="entr" presetSubtype="0" fill="hold" grpId="0" nodeType="afterEffect">
                                  <p:stCondLst>
                                    <p:cond delay="0"/>
                                  </p:stCondLst>
                                  <p:childTnLst>
                                    <p:set>
                                      <p:cBhvr>
                                        <p:cTn id="268" dur="1" fill="hold">
                                          <p:stCondLst>
                                            <p:cond delay="0"/>
                                          </p:stCondLst>
                                        </p:cTn>
                                        <p:tgtEl>
                                          <p:spTgt spid="125"/>
                                        </p:tgtEl>
                                        <p:attrNameLst>
                                          <p:attrName>style.visibility</p:attrName>
                                        </p:attrNameLst>
                                      </p:cBhvr>
                                      <p:to>
                                        <p:strVal val="visible"/>
                                      </p:to>
                                    </p:set>
                                    <p:animEffect transition="in" filter="fade">
                                      <p:cBhvr>
                                        <p:cTn id="269" dur="500"/>
                                        <p:tgtEl>
                                          <p:spTgt spid="125"/>
                                        </p:tgtEl>
                                      </p:cBhvr>
                                    </p:animEffect>
                                  </p:childTnLst>
                                </p:cTn>
                              </p:par>
                            </p:childTnLst>
                          </p:cTn>
                        </p:par>
                        <p:par>
                          <p:cTn id="270" fill="hold">
                            <p:stCondLst>
                              <p:cond delay="1500"/>
                            </p:stCondLst>
                            <p:childTnLst>
                              <p:par>
                                <p:cTn id="271" presetID="10" presetClass="entr" presetSubtype="0" fill="hold" grpId="0" nodeType="afterEffect">
                                  <p:stCondLst>
                                    <p:cond delay="0"/>
                                  </p:stCondLst>
                                  <p:childTnLst>
                                    <p:set>
                                      <p:cBhvr>
                                        <p:cTn id="272" dur="1" fill="hold">
                                          <p:stCondLst>
                                            <p:cond delay="0"/>
                                          </p:stCondLst>
                                        </p:cTn>
                                        <p:tgtEl>
                                          <p:spTgt spid="126"/>
                                        </p:tgtEl>
                                        <p:attrNameLst>
                                          <p:attrName>style.visibility</p:attrName>
                                        </p:attrNameLst>
                                      </p:cBhvr>
                                      <p:to>
                                        <p:strVal val="visible"/>
                                      </p:to>
                                    </p:set>
                                    <p:animEffect transition="in" filter="fade">
                                      <p:cBhvr>
                                        <p:cTn id="273" dur="500"/>
                                        <p:tgtEl>
                                          <p:spTgt spid="126"/>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0" nodeType="clickEffect">
                                  <p:stCondLst>
                                    <p:cond delay="0"/>
                                  </p:stCondLst>
                                  <p:childTnLst>
                                    <p:set>
                                      <p:cBhvr>
                                        <p:cTn id="277" dur="1" fill="hold">
                                          <p:stCondLst>
                                            <p:cond delay="0"/>
                                          </p:stCondLst>
                                        </p:cTn>
                                        <p:tgtEl>
                                          <p:spTgt spid="174"/>
                                        </p:tgtEl>
                                        <p:attrNameLst>
                                          <p:attrName>style.visibility</p:attrName>
                                        </p:attrNameLst>
                                      </p:cBhvr>
                                      <p:to>
                                        <p:strVal val="visible"/>
                                      </p:to>
                                    </p:set>
                                    <p:animEffect transition="in" filter="fade">
                                      <p:cBhvr>
                                        <p:cTn id="278" dur="500"/>
                                        <p:tgtEl>
                                          <p:spTgt spid="174"/>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177"/>
                                        </p:tgtEl>
                                        <p:attrNameLst>
                                          <p:attrName>style.visibility</p:attrName>
                                        </p:attrNameLst>
                                      </p:cBhvr>
                                      <p:to>
                                        <p:strVal val="visible"/>
                                      </p:to>
                                    </p:set>
                                    <p:animEffect transition="in" filter="fade">
                                      <p:cBhvr>
                                        <p:cTn id="283"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 grpId="0"/>
      <p:bldP spid="10" grpId="0"/>
      <p:bldP spid="14" grpId="0"/>
      <p:bldP spid="25" grpId="0"/>
      <p:bldP spid="59" grpId="0"/>
      <p:bldP spid="61" grpId="0" animBg="1"/>
      <p:bldP spid="73" grpId="0"/>
      <p:bldP spid="74" grpId="0"/>
      <p:bldP spid="78" grpId="0"/>
      <p:bldP spid="79" grpId="0" animBg="1"/>
      <p:bldP spid="80" grpId="0" animBg="1"/>
      <p:bldP spid="81" grpId="0"/>
      <p:bldP spid="84" grpId="0"/>
      <p:bldP spid="86" grpId="0" animBg="1"/>
      <p:bldP spid="90" grpId="0" animBg="1"/>
      <p:bldP spid="93" grpId="0"/>
      <p:bldP spid="33" grpId="0"/>
      <p:bldP spid="37" grpId="0" animBg="1"/>
      <p:bldP spid="39" grpId="0" animBg="1"/>
      <p:bldP spid="12" grpId="0"/>
      <p:bldP spid="15" grpId="0" animBg="1"/>
      <p:bldP spid="56" grpId="0"/>
      <p:bldP spid="22" grpId="0" animBg="1"/>
      <p:bldP spid="62" grpId="0"/>
      <p:bldP spid="65" grpId="0" animBg="1"/>
      <p:bldP spid="70" grpId="0" animBg="1"/>
      <p:bldP spid="75" grpId="0"/>
      <p:bldP spid="77" grpId="0"/>
      <p:bldP spid="85" grpId="0"/>
      <p:bldP spid="88" grpId="0"/>
      <p:bldP spid="89" grpId="0"/>
      <p:bldP spid="104" grpId="0"/>
      <p:bldP spid="113" grpId="0" animBg="1"/>
      <p:bldP spid="112" grpId="0" animBg="1"/>
      <p:bldP spid="121" grpId="0"/>
      <p:bldP spid="124" grpId="0" animBg="1"/>
      <p:bldP spid="125" grpId="0" animBg="1"/>
      <p:bldP spid="126" grpId="0" animBg="1"/>
      <p:bldP spid="127" grpId="0" animBg="1"/>
      <p:bldP spid="174" grpId="0" animBg="1"/>
      <p:bldP spid="175" grpId="0"/>
      <p:bldP spid="1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4"/>
          <p:cNvSpPr txBox="1">
            <a:spLocks/>
          </p:cNvSpPr>
          <p:nvPr/>
        </p:nvSpPr>
        <p:spPr>
          <a:xfrm>
            <a:off x="1223628" y="836712"/>
            <a:ext cx="5724636" cy="144016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2800" dirty="0">
                <a:solidFill>
                  <a:schemeClr val="bg1">
                    <a:lumMod val="95000"/>
                  </a:schemeClr>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23528" y="2624931"/>
            <a:ext cx="7992888" cy="2388245"/>
          </a:xfrm>
        </p:spPr>
        <p:txBody>
          <a:bodyPr>
            <a:normAutofit/>
          </a:bodyPr>
          <a:lstStyle/>
          <a:p>
            <a:r>
              <a:rPr lang="en-US" b="1" dirty="0"/>
              <a:t>Sustainability Assessment Process</a:t>
            </a:r>
            <a:endParaRPr lang="hu-HU" sz="3100" dirty="0"/>
          </a:p>
        </p:txBody>
      </p:sp>
      <p:sp>
        <p:nvSpPr>
          <p:cNvPr id="5" name="Szöveg helye 4"/>
          <p:cNvSpPr>
            <a:spLocks noGrp="1"/>
          </p:cNvSpPr>
          <p:nvPr>
            <p:ph type="body" idx="1"/>
          </p:nvPr>
        </p:nvSpPr>
        <p:spPr>
          <a:xfrm>
            <a:off x="323528" y="1484784"/>
            <a:ext cx="8352928" cy="1140147"/>
          </a:xfrm>
        </p:spPr>
        <p:txBody>
          <a:bodyPr/>
          <a:lstStyle/>
          <a:p>
            <a:r>
              <a:rPr lang="it-IT" dirty="0"/>
              <a:t>FORBIO</a:t>
            </a:r>
            <a:endParaRPr lang="hu-HU" dirty="0"/>
          </a:p>
        </p:txBody>
      </p:sp>
      <p:pic>
        <p:nvPicPr>
          <p:cNvPr id="9"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Tree>
    <p:extLst>
      <p:ext uri="{BB962C8B-B14F-4D97-AF65-F5344CB8AC3E}">
        <p14:creationId xmlns:p14="http://schemas.microsoft.com/office/powerpoint/2010/main" val="222716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a:extLst>
              <a:ext uri="{FF2B5EF4-FFF2-40B4-BE49-F238E27FC236}">
                <a16:creationId xmlns:a16="http://schemas.microsoft.com/office/drawing/2014/main" id="{AA148C78-7D9C-447B-B345-F30FC266B5EE}"/>
              </a:ext>
            </a:extLst>
          </p:cNvPr>
          <p:cNvSpPr>
            <a:spLocks noGrp="1"/>
          </p:cNvSpPr>
          <p:nvPr>
            <p:ph type="title"/>
          </p:nvPr>
        </p:nvSpPr>
        <p:spPr>
          <a:xfrm>
            <a:off x="99218" y="890588"/>
            <a:ext cx="8945563" cy="736600"/>
          </a:xfrm>
        </p:spPr>
        <p:txBody>
          <a:bodyPr>
            <a:normAutofit fontScale="90000"/>
          </a:bodyPr>
          <a:lstStyle/>
          <a:p>
            <a:r>
              <a:rPr lang="en-US" altLang="it-IT" sz="3200" dirty="0"/>
              <a:t>FAO’s approach to the Sustainability Assessment in FORBIO: </a:t>
            </a:r>
          </a:p>
        </p:txBody>
      </p:sp>
      <p:sp>
        <p:nvSpPr>
          <p:cNvPr id="9219" name="Rectangle 14">
            <a:extLst>
              <a:ext uri="{FF2B5EF4-FFF2-40B4-BE49-F238E27FC236}">
                <a16:creationId xmlns:a16="http://schemas.microsoft.com/office/drawing/2014/main" id="{1B382D1A-3E08-4158-813C-8FC5964AAA83}"/>
              </a:ext>
            </a:extLst>
          </p:cNvPr>
          <p:cNvSpPr>
            <a:spLocks noChangeArrowheads="1"/>
          </p:cNvSpPr>
          <p:nvPr/>
        </p:nvSpPr>
        <p:spPr bwMode="auto">
          <a:xfrm>
            <a:off x="444500" y="1863725"/>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Harmonized Data collection campaign (Data entry sheets + literature)</a:t>
            </a:r>
          </a:p>
        </p:txBody>
      </p:sp>
      <p:pic>
        <p:nvPicPr>
          <p:cNvPr id="20" name="Immagine 4" descr="Macintosh HD:Users:utente:Desktop:Screen Shot 2017-05-17 at 12.36.18.png">
            <a:extLst>
              <a:ext uri="{FF2B5EF4-FFF2-40B4-BE49-F238E27FC236}">
                <a16:creationId xmlns:a16="http://schemas.microsoft.com/office/drawing/2014/main" id="{AA563BF4-EF0A-4677-9682-E53AF3780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705326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017F5C40-E519-4130-8D5A-592F0015A1E0}"/>
              </a:ext>
            </a:extLst>
          </p:cNvPr>
          <p:cNvPicPr>
            <a:picLocks noChangeAspect="1" noChangeArrowheads="1"/>
          </p:cNvPicPr>
          <p:nvPr/>
        </p:nvPicPr>
        <p:blipFill>
          <a:blip r:embed="rId3"/>
          <a:srcRect/>
          <a:stretch>
            <a:fillRect/>
          </a:stretch>
        </p:blipFill>
        <p:spPr bwMode="auto">
          <a:xfrm>
            <a:off x="4356100" y="1989138"/>
            <a:ext cx="3084513" cy="234473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2" name="Picture 4">
            <a:extLst>
              <a:ext uri="{FF2B5EF4-FFF2-40B4-BE49-F238E27FC236}">
                <a16:creationId xmlns:a16="http://schemas.microsoft.com/office/drawing/2014/main" id="{78CF6FCE-5D70-4838-9418-A328A41575D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99150" y="3160713"/>
            <a:ext cx="2311400"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5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a:extLst>
              <a:ext uri="{FF2B5EF4-FFF2-40B4-BE49-F238E27FC236}">
                <a16:creationId xmlns:a16="http://schemas.microsoft.com/office/drawing/2014/main" id="{945F97D0-6A4A-4633-AFD1-B2F56A8E559F}"/>
              </a:ext>
            </a:extLst>
          </p:cNvPr>
          <p:cNvSpPr>
            <a:spLocks noChangeArrowheads="1"/>
          </p:cNvSpPr>
          <p:nvPr/>
        </p:nvSpPr>
        <p:spPr bwMode="auto">
          <a:xfrm>
            <a:off x="395288" y="1866900"/>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Harmonized Data collection campaign (Data entry sheets + literature)</a:t>
            </a:r>
          </a:p>
        </p:txBody>
      </p:sp>
      <p:sp>
        <p:nvSpPr>
          <p:cNvPr id="10243" name="Rectangle 16">
            <a:extLst>
              <a:ext uri="{FF2B5EF4-FFF2-40B4-BE49-F238E27FC236}">
                <a16:creationId xmlns:a16="http://schemas.microsoft.com/office/drawing/2014/main" id="{46B7E5B1-22F9-4F51-AB1A-7D30D1AA8606}"/>
              </a:ext>
            </a:extLst>
          </p:cNvPr>
          <p:cNvSpPr>
            <a:spLocks noChangeArrowheads="1"/>
          </p:cNvSpPr>
          <p:nvPr/>
        </p:nvSpPr>
        <p:spPr bwMode="auto">
          <a:xfrm>
            <a:off x="395288" y="2270125"/>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Development of tailored set of Sustainability Indicators (adapted from GBEP SI)</a:t>
            </a:r>
          </a:p>
        </p:txBody>
      </p:sp>
      <p:graphicFrame>
        <p:nvGraphicFramePr>
          <p:cNvPr id="9" name="Tabella 1">
            <a:extLst>
              <a:ext uri="{FF2B5EF4-FFF2-40B4-BE49-F238E27FC236}">
                <a16:creationId xmlns:a16="http://schemas.microsoft.com/office/drawing/2014/main" id="{874CA3D4-1A9C-4AD1-9936-D7234FB5DB63}"/>
              </a:ext>
            </a:extLst>
          </p:cNvPr>
          <p:cNvGraphicFramePr>
            <a:graphicFrameLocks noGrp="1"/>
          </p:cNvGraphicFramePr>
          <p:nvPr/>
        </p:nvGraphicFramePr>
        <p:xfrm>
          <a:off x="39688" y="2781300"/>
          <a:ext cx="8966200" cy="4044951"/>
        </p:xfrm>
        <a:graphic>
          <a:graphicData uri="http://schemas.openxmlformats.org/drawingml/2006/table">
            <a:tbl>
              <a:tblPr/>
              <a:tblGrid>
                <a:gridCol w="2989262">
                  <a:extLst>
                    <a:ext uri="{9D8B030D-6E8A-4147-A177-3AD203B41FA5}">
                      <a16:colId xmlns:a16="http://schemas.microsoft.com/office/drawing/2014/main" val="20000"/>
                    </a:ext>
                  </a:extLst>
                </a:gridCol>
                <a:gridCol w="29876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409575">
                <a:tc gridSpan="3">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FFFFFF"/>
                          </a:solidFill>
                          <a:effectLst/>
                          <a:latin typeface="Calibri" pitchFamily="34" charset="0"/>
                        </a:rPr>
                        <a:t>FORBIO SUSTAINABILITY INDICATORS</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5406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650">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ENVIRONMENTAL</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SOCIAL</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ECONOMIC</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153988">
                <a:tc gridSpan="3">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300" b="0" i="0" u="none" strike="noStrike" cap="none" normalizeH="0" baseline="0">
                        <a:ln>
                          <a:noFill/>
                        </a:ln>
                        <a:solidFill>
                          <a:srgbClr val="000000"/>
                        </a:solidFill>
                        <a:effectLst/>
                        <a:latin typeface="Calibri" pitchFamily="34" charset="0"/>
                      </a:endParaRP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650">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Life-cycle GHG</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Land Tenure</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Productivity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r h="374650">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Soil Quality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Change in Income</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Net Energy Balance</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4"/>
                  </a:ext>
                </a:extLst>
              </a:tr>
              <a:tr h="409575">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Non GHGs</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Jobs in Bioenergy Sectors</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Gross Value Added</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5"/>
                  </a:ext>
                </a:extLst>
              </a:tr>
              <a:tr h="409575">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Water Use and Efficiency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Modern Energy Access</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Trainings</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6"/>
                  </a:ext>
                </a:extLst>
              </a:tr>
              <a:tr h="374650">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Water Quality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Calibri" pitchFamily="34" charset="0"/>
                      </a:endParaRP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Infrastructures and logistics for bioenergy distribution </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7"/>
                  </a:ext>
                </a:extLst>
              </a:tr>
              <a:tr h="515938">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Biodiversity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Calibri" pitchFamily="34" charset="0"/>
                      </a:endParaRP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extLst>
                  <a:ext uri="{0D108BD9-81ED-4DB2-BD59-A6C34878D82A}">
                    <a16:rowId xmlns:a16="http://schemas.microsoft.com/office/drawing/2014/main" val="10008"/>
                  </a:ext>
                </a:extLst>
              </a:tr>
              <a:tr h="647700">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Land Use Change</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Calibri" pitchFamily="34" charset="0"/>
                      </a:endParaRP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charset="0"/>
                        <a:defRPr sz="2400">
                          <a:solidFill>
                            <a:schemeClr val="tx1"/>
                          </a:solidFill>
                          <a:latin typeface="Adobe Fangsong Std R" pitchFamily="18" charset="-128"/>
                          <a:ea typeface="Adobe Fangsong Std R" pitchFamily="18" charset="-128"/>
                        </a:defRPr>
                      </a:lvl1pPr>
                      <a:lvl2pPr marL="742950" indent="-285750">
                        <a:spcBef>
                          <a:spcPct val="20000"/>
                        </a:spcBef>
                        <a:buFont typeface="Arial" charset="0"/>
                        <a:defRPr sz="2000">
                          <a:solidFill>
                            <a:schemeClr val="tx1"/>
                          </a:solidFill>
                          <a:latin typeface="Adobe Fangsong Std R" pitchFamily="18" charset="-128"/>
                          <a:ea typeface="Adobe Fangsong Std R" pitchFamily="18" charset="-128"/>
                        </a:defRPr>
                      </a:lvl2pPr>
                      <a:lvl3pPr marL="1143000" indent="-228600">
                        <a:spcBef>
                          <a:spcPct val="20000"/>
                        </a:spcBef>
                        <a:buFont typeface="Arial" charset="0"/>
                        <a:defRPr>
                          <a:solidFill>
                            <a:schemeClr val="tx1"/>
                          </a:solidFill>
                          <a:latin typeface="Adobe Fangsong Std R" pitchFamily="18" charset="-128"/>
                          <a:ea typeface="Adobe Fangsong Std R" pitchFamily="18" charset="-128"/>
                        </a:defRPr>
                      </a:lvl3pPr>
                      <a:lvl4pPr marL="1600200" indent="-228600">
                        <a:spcBef>
                          <a:spcPct val="20000"/>
                        </a:spcBef>
                        <a:buFont typeface="Arial" charset="0"/>
                        <a:defRPr sz="1600">
                          <a:solidFill>
                            <a:schemeClr val="tx1"/>
                          </a:solidFill>
                          <a:latin typeface="Adobe Fangsong Std R" pitchFamily="18" charset="-128"/>
                          <a:ea typeface="Adobe Fangsong Std R" pitchFamily="18" charset="-128"/>
                        </a:defRPr>
                      </a:lvl4pPr>
                      <a:lvl5pPr marL="2057400" indent="-228600">
                        <a:spcBef>
                          <a:spcPct val="20000"/>
                        </a:spcBef>
                        <a:buFont typeface="Arial" charset="0"/>
                        <a:defRPr sz="14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charset="0"/>
                        <a:defRPr sz="1400">
                          <a:solidFill>
                            <a:schemeClr val="tx1"/>
                          </a:solidFill>
                          <a:latin typeface="Adobe Fangsong Std R" pitchFamily="18" charset="-128"/>
                          <a:ea typeface="Adobe Fangsong Std R"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itchFamily="34" charset="0"/>
                        </a:rPr>
                        <a:t>Capacity and flexibility of use of bioenergy</a:t>
                      </a:r>
                    </a:p>
                  </a:txBody>
                  <a:tcPr marL="91447" marR="91447"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9"/>
                  </a:ext>
                </a:extLst>
              </a:tr>
            </a:tbl>
          </a:graphicData>
        </a:graphic>
      </p:graphicFrame>
      <p:sp>
        <p:nvSpPr>
          <p:cNvPr id="10287" name="Title 10">
            <a:extLst>
              <a:ext uri="{FF2B5EF4-FFF2-40B4-BE49-F238E27FC236}">
                <a16:creationId xmlns:a16="http://schemas.microsoft.com/office/drawing/2014/main" id="{DC16E433-504D-4EED-ACF4-6CBB92D01BDB}"/>
              </a:ext>
            </a:extLst>
          </p:cNvPr>
          <p:cNvSpPr>
            <a:spLocks noGrp="1"/>
          </p:cNvSpPr>
          <p:nvPr>
            <p:ph type="title"/>
          </p:nvPr>
        </p:nvSpPr>
        <p:spPr>
          <a:xfrm>
            <a:off x="457200" y="1030288"/>
            <a:ext cx="8242300" cy="833437"/>
          </a:xfrm>
        </p:spPr>
        <p:txBody>
          <a:bodyPr>
            <a:normAutofit fontScale="90000"/>
          </a:bodyPr>
          <a:lstStyle/>
          <a:p>
            <a:r>
              <a:rPr lang="en-US" altLang="it-IT" sz="3200"/>
              <a:t>FAO’s approach to the Sustainability Assessment in FORBIO: </a:t>
            </a:r>
          </a:p>
        </p:txBody>
      </p:sp>
    </p:spTree>
    <p:extLst>
      <p:ext uri="{BB962C8B-B14F-4D97-AF65-F5344CB8AC3E}">
        <p14:creationId xmlns:p14="http://schemas.microsoft.com/office/powerpoint/2010/main" val="2908056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a:extLst>
              <a:ext uri="{FF2B5EF4-FFF2-40B4-BE49-F238E27FC236}">
                <a16:creationId xmlns:a16="http://schemas.microsoft.com/office/drawing/2014/main" id="{FF193E68-0170-4B16-A884-9063B0EDFB2A}"/>
              </a:ext>
            </a:extLst>
          </p:cNvPr>
          <p:cNvSpPr>
            <a:spLocks noChangeArrowheads="1"/>
          </p:cNvSpPr>
          <p:nvPr/>
        </p:nvSpPr>
        <p:spPr bwMode="auto">
          <a:xfrm>
            <a:off x="395288" y="1849438"/>
            <a:ext cx="825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Harmonized Data collection campaign (Data entry sheets + literature)</a:t>
            </a:r>
          </a:p>
        </p:txBody>
      </p:sp>
      <p:sp>
        <p:nvSpPr>
          <p:cNvPr id="11267" name="Rectangle 16">
            <a:extLst>
              <a:ext uri="{FF2B5EF4-FFF2-40B4-BE49-F238E27FC236}">
                <a16:creationId xmlns:a16="http://schemas.microsoft.com/office/drawing/2014/main" id="{6F59B31A-466C-4846-853A-813E0591022E}"/>
              </a:ext>
            </a:extLst>
          </p:cNvPr>
          <p:cNvSpPr>
            <a:spLocks noChangeArrowheads="1"/>
          </p:cNvSpPr>
          <p:nvPr/>
        </p:nvSpPr>
        <p:spPr bwMode="auto">
          <a:xfrm>
            <a:off x="395288" y="2379663"/>
            <a:ext cx="825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Development of tailored set of Sustainability Indicators (adapted from GBEP SI)</a:t>
            </a:r>
          </a:p>
        </p:txBody>
      </p:sp>
      <p:sp>
        <p:nvSpPr>
          <p:cNvPr id="11268" name="Rectangle 17">
            <a:extLst>
              <a:ext uri="{FF2B5EF4-FFF2-40B4-BE49-F238E27FC236}">
                <a16:creationId xmlns:a16="http://schemas.microsoft.com/office/drawing/2014/main" id="{719FCC31-904F-4F24-AAB0-70537FBF4F9D}"/>
              </a:ext>
            </a:extLst>
          </p:cNvPr>
          <p:cNvSpPr>
            <a:spLocks noChangeArrowheads="1"/>
          </p:cNvSpPr>
          <p:nvPr/>
        </p:nvSpPr>
        <p:spPr bwMode="auto">
          <a:xfrm>
            <a:off x="395288" y="2903538"/>
            <a:ext cx="825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Indicators measurement through purpose built calculator</a:t>
            </a:r>
          </a:p>
        </p:txBody>
      </p:sp>
      <p:pic>
        <p:nvPicPr>
          <p:cNvPr id="2" name="Picture 1">
            <a:extLst>
              <a:ext uri="{FF2B5EF4-FFF2-40B4-BE49-F238E27FC236}">
                <a16:creationId xmlns:a16="http://schemas.microsoft.com/office/drawing/2014/main" id="{D53B39B6-35CF-4BBB-817A-9EEA9100C5AA}"/>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t="19560" b="4726"/>
          <a:stretch>
            <a:fillRect/>
          </a:stretch>
        </p:blipFill>
        <p:spPr bwMode="auto">
          <a:xfrm>
            <a:off x="6350" y="3429000"/>
            <a:ext cx="91440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itle 10">
            <a:extLst>
              <a:ext uri="{FF2B5EF4-FFF2-40B4-BE49-F238E27FC236}">
                <a16:creationId xmlns:a16="http://schemas.microsoft.com/office/drawing/2014/main" id="{B8FDC64F-AAF0-47D9-81BE-DE0A6ED45123}"/>
              </a:ext>
            </a:extLst>
          </p:cNvPr>
          <p:cNvSpPr>
            <a:spLocks noGrp="1"/>
          </p:cNvSpPr>
          <p:nvPr>
            <p:ph type="title"/>
          </p:nvPr>
        </p:nvSpPr>
        <p:spPr>
          <a:xfrm>
            <a:off x="457200" y="1127125"/>
            <a:ext cx="8242300" cy="736600"/>
          </a:xfrm>
        </p:spPr>
        <p:txBody>
          <a:bodyPr>
            <a:normAutofit fontScale="90000"/>
          </a:bodyPr>
          <a:lstStyle/>
          <a:p>
            <a:r>
              <a:rPr lang="en-US" altLang="it-IT" sz="3200"/>
              <a:t>FAO’s approach to the Sustainability Assessment in FORBIO: </a:t>
            </a:r>
          </a:p>
        </p:txBody>
      </p:sp>
    </p:spTree>
    <p:extLst>
      <p:ext uri="{BB962C8B-B14F-4D97-AF65-F5344CB8AC3E}">
        <p14:creationId xmlns:p14="http://schemas.microsoft.com/office/powerpoint/2010/main" val="3208301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a:extLst>
              <a:ext uri="{FF2B5EF4-FFF2-40B4-BE49-F238E27FC236}">
                <a16:creationId xmlns:a16="http://schemas.microsoft.com/office/drawing/2014/main" id="{972DCDAC-A6E0-4E4F-B911-7BD784F7EC0D}"/>
              </a:ext>
            </a:extLst>
          </p:cNvPr>
          <p:cNvSpPr>
            <a:spLocks noChangeArrowheads="1"/>
          </p:cNvSpPr>
          <p:nvPr/>
        </p:nvSpPr>
        <p:spPr bwMode="auto">
          <a:xfrm>
            <a:off x="395288" y="1831975"/>
            <a:ext cx="825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Harmonized Data collection campaign (Data entry sheets + literature)</a:t>
            </a:r>
          </a:p>
        </p:txBody>
      </p:sp>
      <p:sp>
        <p:nvSpPr>
          <p:cNvPr id="12291" name="Rectangle 16">
            <a:extLst>
              <a:ext uri="{FF2B5EF4-FFF2-40B4-BE49-F238E27FC236}">
                <a16:creationId xmlns:a16="http://schemas.microsoft.com/office/drawing/2014/main" id="{67449924-E01D-4FDD-B21F-55F26975782F}"/>
              </a:ext>
            </a:extLst>
          </p:cNvPr>
          <p:cNvSpPr>
            <a:spLocks noChangeArrowheads="1"/>
          </p:cNvSpPr>
          <p:nvPr/>
        </p:nvSpPr>
        <p:spPr bwMode="auto">
          <a:xfrm>
            <a:off x="395288" y="2368550"/>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Development of tailored set of Sustainability Indicators (adapted from GBEP SI)</a:t>
            </a:r>
          </a:p>
        </p:txBody>
      </p:sp>
      <p:sp>
        <p:nvSpPr>
          <p:cNvPr id="12292" name="Rectangle 17">
            <a:extLst>
              <a:ext uri="{FF2B5EF4-FFF2-40B4-BE49-F238E27FC236}">
                <a16:creationId xmlns:a16="http://schemas.microsoft.com/office/drawing/2014/main" id="{F85F1CB5-B836-4A5E-85D7-CF1DFC0B4872}"/>
              </a:ext>
            </a:extLst>
          </p:cNvPr>
          <p:cNvSpPr>
            <a:spLocks noChangeArrowheads="1"/>
          </p:cNvSpPr>
          <p:nvPr/>
        </p:nvSpPr>
        <p:spPr bwMode="auto">
          <a:xfrm>
            <a:off x="411163" y="2924175"/>
            <a:ext cx="825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Indicators measurement through purpose built calculator</a:t>
            </a:r>
          </a:p>
        </p:txBody>
      </p:sp>
      <p:sp>
        <p:nvSpPr>
          <p:cNvPr id="12293" name="Rectangle 18">
            <a:extLst>
              <a:ext uri="{FF2B5EF4-FFF2-40B4-BE49-F238E27FC236}">
                <a16:creationId xmlns:a16="http://schemas.microsoft.com/office/drawing/2014/main" id="{2F241366-1B21-473B-BE24-DABF312E4518}"/>
              </a:ext>
            </a:extLst>
          </p:cNvPr>
          <p:cNvSpPr>
            <a:spLocks noChangeArrowheads="1"/>
          </p:cNvSpPr>
          <p:nvPr/>
        </p:nvSpPr>
        <p:spPr bwMode="auto">
          <a:xfrm>
            <a:off x="411163" y="3492500"/>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a:t>Further discussions with local stakeholders</a:t>
            </a:r>
          </a:p>
        </p:txBody>
      </p:sp>
      <p:pic>
        <p:nvPicPr>
          <p:cNvPr id="2050" name="Picture 2">
            <a:extLst>
              <a:ext uri="{FF2B5EF4-FFF2-40B4-BE49-F238E27FC236}">
                <a16:creationId xmlns:a16="http://schemas.microsoft.com/office/drawing/2014/main" id="{508177BA-B912-4871-950E-6F395DD97687}"/>
              </a:ext>
            </a:extLst>
          </p:cNvPr>
          <p:cNvPicPr>
            <a:picLocks noChangeAspect="1" noChangeArrowheads="1"/>
          </p:cNvPicPr>
          <p:nvPr/>
        </p:nvPicPr>
        <p:blipFill>
          <a:blip r:embed="rId3"/>
          <a:srcRect/>
          <a:stretch>
            <a:fillRect/>
          </a:stretch>
        </p:blipFill>
        <p:spPr bwMode="auto">
          <a:xfrm>
            <a:off x="411163" y="4005263"/>
            <a:ext cx="2547937" cy="191135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a:extLst>
              <a:ext uri="{FF2B5EF4-FFF2-40B4-BE49-F238E27FC236}">
                <a16:creationId xmlns:a16="http://schemas.microsoft.com/office/drawing/2014/main" id="{6CC9F2B4-355D-42B4-A3D7-5589CF38DA15}"/>
              </a:ext>
            </a:extLst>
          </p:cNvPr>
          <p:cNvPicPr>
            <a:picLocks noChangeAspect="1" noChangeArrowheads="1"/>
          </p:cNvPicPr>
          <p:nvPr/>
        </p:nvPicPr>
        <p:blipFill>
          <a:blip r:embed="rId4"/>
          <a:srcRect/>
          <a:stretch>
            <a:fillRect/>
          </a:stretch>
        </p:blipFill>
        <p:spPr bwMode="auto">
          <a:xfrm>
            <a:off x="3186113" y="4014788"/>
            <a:ext cx="2536825" cy="190182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a:extLst>
              <a:ext uri="{FF2B5EF4-FFF2-40B4-BE49-F238E27FC236}">
                <a16:creationId xmlns:a16="http://schemas.microsoft.com/office/drawing/2014/main" id="{5FD95B11-0FAD-483A-A88C-0F7CCB9A77E1}"/>
              </a:ext>
            </a:extLst>
          </p:cNvPr>
          <p:cNvPicPr>
            <a:picLocks noChangeAspect="1" noChangeArrowheads="1"/>
          </p:cNvPicPr>
          <p:nvPr/>
        </p:nvPicPr>
        <p:blipFill>
          <a:blip r:embed="rId5"/>
          <a:srcRect/>
          <a:stretch>
            <a:fillRect/>
          </a:stretch>
        </p:blipFill>
        <p:spPr bwMode="auto">
          <a:xfrm>
            <a:off x="5891213" y="4027488"/>
            <a:ext cx="2533650" cy="190023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297" name="Title 10">
            <a:extLst>
              <a:ext uri="{FF2B5EF4-FFF2-40B4-BE49-F238E27FC236}">
                <a16:creationId xmlns:a16="http://schemas.microsoft.com/office/drawing/2014/main" id="{07F1D2E2-FDAD-4981-B935-A44C17EAEED0}"/>
              </a:ext>
            </a:extLst>
          </p:cNvPr>
          <p:cNvSpPr>
            <a:spLocks noGrp="1"/>
          </p:cNvSpPr>
          <p:nvPr>
            <p:ph type="title"/>
          </p:nvPr>
        </p:nvSpPr>
        <p:spPr>
          <a:xfrm>
            <a:off x="457200" y="1127125"/>
            <a:ext cx="8242300" cy="736600"/>
          </a:xfrm>
        </p:spPr>
        <p:txBody>
          <a:bodyPr>
            <a:normAutofit fontScale="90000"/>
          </a:bodyPr>
          <a:lstStyle/>
          <a:p>
            <a:r>
              <a:rPr lang="en-US" altLang="it-IT" sz="3200"/>
              <a:t>FAO’s approach to the Sustainability Assessment in FORBIO: </a:t>
            </a:r>
          </a:p>
        </p:txBody>
      </p:sp>
    </p:spTree>
    <p:extLst>
      <p:ext uri="{BB962C8B-B14F-4D97-AF65-F5344CB8AC3E}">
        <p14:creationId xmlns:p14="http://schemas.microsoft.com/office/powerpoint/2010/main" val="401507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AIR QUALITY (GHG + NON-GHG Emissions)</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3" name="Tartalom helye 2">
            <a:extLst>
              <a:ext uri="{FF2B5EF4-FFF2-40B4-BE49-F238E27FC236}">
                <a16:creationId xmlns:a16="http://schemas.microsoft.com/office/drawing/2014/main" id="{0E0DC4F0-91EC-4D56-A2DB-F4C290B1889E}"/>
              </a:ext>
            </a:extLst>
          </p:cNvPr>
          <p:cNvSpPr txBox="1">
            <a:spLocks/>
          </p:cNvSpPr>
          <p:nvPr/>
        </p:nvSpPr>
        <p:spPr>
          <a:xfrm>
            <a:off x="423739" y="1628801"/>
            <a:ext cx="8229600" cy="936104"/>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2000" b="1" dirty="0"/>
              <a:t>In the </a:t>
            </a:r>
            <a:r>
              <a:rPr lang="en-GB" sz="2000" b="1" u="sng" dirty="0"/>
              <a:t>baseline scenario </a:t>
            </a:r>
            <a:r>
              <a:rPr lang="en-GB" sz="2000" b="1" dirty="0"/>
              <a:t>the reference fuel used is petrol. The emission intensity of European petrol is 83.3 gCO2eq/MJ (</a:t>
            </a:r>
            <a:r>
              <a:rPr lang="en-GB" sz="2000" b="1" dirty="0" err="1"/>
              <a:t>Biograce</a:t>
            </a:r>
            <a:r>
              <a:rPr lang="en-GB" sz="2000" b="1" dirty="0"/>
              <a:t>, 2014). </a:t>
            </a:r>
            <a:endParaRPr lang="it-IT" sz="2000" b="1" dirty="0"/>
          </a:p>
        </p:txBody>
      </p:sp>
      <p:sp>
        <p:nvSpPr>
          <p:cNvPr id="14" name="Tartalom helye 2">
            <a:extLst>
              <a:ext uri="{FF2B5EF4-FFF2-40B4-BE49-F238E27FC236}">
                <a16:creationId xmlns:a16="http://schemas.microsoft.com/office/drawing/2014/main" id="{8C34BACC-7B5E-478A-BA5C-17319158F356}"/>
              </a:ext>
            </a:extLst>
          </p:cNvPr>
          <p:cNvSpPr txBox="1">
            <a:spLocks/>
          </p:cNvSpPr>
          <p:nvPr/>
        </p:nvSpPr>
        <p:spPr>
          <a:xfrm>
            <a:off x="423739" y="2874268"/>
            <a:ext cx="8229600" cy="936104"/>
          </a:xfrm>
          <a:prstGeom prst="rect">
            <a:avLst/>
          </a:prstGeom>
        </p:spPr>
        <p:txBody>
          <a:bodyPr vert="horz" lIns="91440" tIns="45720" rIns="91440" bIns="45720" rtlCol="0">
            <a:normAutofit fontScale="77500" lnSpcReduction="20000"/>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b="1" dirty="0"/>
              <a:t>The PROESA technology foresees the use of by- and co-products of the ethanol value chain and thus an allocation among the various products was performed (energy content). </a:t>
            </a:r>
            <a:endParaRPr lang="it-IT" sz="2000" b="1" dirty="0"/>
          </a:p>
        </p:txBody>
      </p:sp>
      <p:sp>
        <p:nvSpPr>
          <p:cNvPr id="15" name="Tartalom helye 2">
            <a:extLst>
              <a:ext uri="{FF2B5EF4-FFF2-40B4-BE49-F238E27FC236}">
                <a16:creationId xmlns:a16="http://schemas.microsoft.com/office/drawing/2014/main" id="{BA1724AB-C21E-499D-9CE4-46B12F66A30A}"/>
              </a:ext>
            </a:extLst>
          </p:cNvPr>
          <p:cNvSpPr txBox="1">
            <a:spLocks/>
          </p:cNvSpPr>
          <p:nvPr/>
        </p:nvSpPr>
        <p:spPr>
          <a:xfrm>
            <a:off x="457200" y="4247962"/>
            <a:ext cx="8229600" cy="1845334"/>
          </a:xfrm>
          <a:prstGeom prst="rect">
            <a:avLst/>
          </a:prstGeom>
        </p:spPr>
        <p:txBody>
          <a:bodyPr vert="horz" lIns="91440" tIns="45720" rIns="91440" bIns="45720" rtlCol="0">
            <a:normAutofit fontScale="92500" lnSpcReduction="10000"/>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2100" b="1" dirty="0"/>
              <a:t>The 40,000 tons of lignocellulosic ethanol produced yearly are equal to 1,072,400,000 MJ. The generation of 104 GWh of electricity in excess to what is used in the processing stages, equals to a further 374,400,000 MJ. </a:t>
            </a:r>
          </a:p>
          <a:p>
            <a:r>
              <a:rPr lang="en-GB" sz="2100" b="1" dirty="0"/>
              <a:t>Ethanol: 74 percent</a:t>
            </a:r>
            <a:endParaRPr lang="it-IT" sz="2100" b="1" dirty="0"/>
          </a:p>
          <a:p>
            <a:r>
              <a:rPr lang="en-GB" sz="2100" b="1" dirty="0"/>
              <a:t>Surplus electricity: 26 percent</a:t>
            </a:r>
            <a:endParaRPr lang="it-IT" sz="2100" b="1" dirty="0"/>
          </a:p>
          <a:p>
            <a:pPr algn="just">
              <a:lnSpc>
                <a:spcPct val="115000"/>
              </a:lnSpc>
              <a:spcAft>
                <a:spcPts val="1170"/>
              </a:spcAft>
            </a:pPr>
            <a:endParaRPr lang="en-GB" b="1" dirty="0"/>
          </a:p>
          <a:p>
            <a:pPr algn="just">
              <a:lnSpc>
                <a:spcPct val="115000"/>
              </a:lnSpc>
              <a:spcAft>
                <a:spcPts val="1170"/>
              </a:spcAft>
            </a:pPr>
            <a:endParaRPr lang="en-GB" b="1" dirty="0"/>
          </a:p>
          <a:p>
            <a:pPr algn="just">
              <a:lnSpc>
                <a:spcPct val="115000"/>
              </a:lnSpc>
              <a:spcAft>
                <a:spcPts val="1170"/>
              </a:spcAft>
            </a:pPr>
            <a:endParaRPr lang="en-GB" b="1" dirty="0"/>
          </a:p>
          <a:p>
            <a:pPr algn="just">
              <a:lnSpc>
                <a:spcPct val="115000"/>
              </a:lnSpc>
              <a:spcAft>
                <a:spcPts val="1170"/>
              </a:spcAft>
            </a:pPr>
            <a:endParaRPr lang="en-GB" b="1" dirty="0"/>
          </a:p>
          <a:p>
            <a:pPr algn="just">
              <a:lnSpc>
                <a:spcPct val="115000"/>
              </a:lnSpc>
              <a:spcAft>
                <a:spcPts val="1170"/>
              </a:spcAft>
            </a:pPr>
            <a:endParaRPr lang="it-IT" sz="2000" b="1" dirty="0"/>
          </a:p>
          <a:p>
            <a:pPr algn="just">
              <a:lnSpc>
                <a:spcPct val="115000"/>
              </a:lnSpc>
              <a:spcAft>
                <a:spcPts val="1170"/>
              </a:spcAft>
            </a:pPr>
            <a:endParaRPr lang="it-IT" sz="2000" b="1" dirty="0"/>
          </a:p>
        </p:txBody>
      </p:sp>
    </p:spTree>
    <p:extLst>
      <p:ext uri="{BB962C8B-B14F-4D97-AF65-F5344CB8AC3E}">
        <p14:creationId xmlns:p14="http://schemas.microsoft.com/office/powerpoint/2010/main" val="63893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128792" cy="1143000"/>
          </a:xfrm>
        </p:spPr>
        <p:txBody>
          <a:bodyPr>
            <a:noAutofit/>
          </a:bodyPr>
          <a:lstStyle/>
          <a:p>
            <a:r>
              <a:rPr lang="en-US" sz="2400" b="1" dirty="0">
                <a:effectLst>
                  <a:outerShdw blurRad="38100" dist="38100" dir="2700000" algn="tl">
                    <a:srgbClr val="000000">
                      <a:alpha val="43137"/>
                    </a:srgbClr>
                  </a:outerShdw>
                </a:effectLst>
              </a:rPr>
              <a:t>AIR QUALITY (GHG + NON-GHG Emissions)</a:t>
            </a:r>
            <a:endParaRPr lang="it-IT" sz="2400" b="1" dirty="0">
              <a:effectLst>
                <a:outerShdw blurRad="38100" dist="38100" dir="2700000" algn="tl">
                  <a:srgbClr val="000000">
                    <a:alpha val="43137"/>
                  </a:srgbClr>
                </a:outerShdw>
              </a:effectLst>
            </a:endParaRPr>
          </a:p>
        </p:txBody>
      </p:sp>
      <p:pic>
        <p:nvPicPr>
          <p:cNvPr id="6" name="Picture 4" descr="Logos FAO bleu.jpg"/>
          <p:cNvPicPr>
            <a:picLocks noChangeAspect="1"/>
          </p:cNvPicPr>
          <p:nvPr/>
        </p:nvPicPr>
        <p:blipFill>
          <a:blip r:embed="rId2" cstate="screen">
            <a:alphaModFix amt="35000"/>
            <a:extLst>
              <a:ext uri="{28A0092B-C50C-407E-A947-70E740481C1C}">
                <a14:useLocalDpi xmlns:a14="http://schemas.microsoft.com/office/drawing/2010/main" val="0"/>
              </a:ext>
            </a:extLst>
          </a:blip>
          <a:srcRect/>
          <a:stretch>
            <a:fillRect/>
          </a:stretch>
        </p:blipFill>
        <p:spPr bwMode="auto">
          <a:xfrm>
            <a:off x="8110413" y="5877272"/>
            <a:ext cx="854075" cy="854075"/>
          </a:xfrm>
          <a:prstGeom prst="rect">
            <a:avLst/>
          </a:prstGeom>
          <a:noFill/>
          <a:ln w="9525">
            <a:noFill/>
            <a:miter lim="800000"/>
            <a:headEnd/>
            <a:tailEnd/>
          </a:ln>
        </p:spPr>
      </p:pic>
      <p:sp>
        <p:nvSpPr>
          <p:cNvPr id="13" name="Tartalom helye 2">
            <a:extLst>
              <a:ext uri="{FF2B5EF4-FFF2-40B4-BE49-F238E27FC236}">
                <a16:creationId xmlns:a16="http://schemas.microsoft.com/office/drawing/2014/main" id="{0E0DC4F0-91EC-4D56-A2DB-F4C290B1889E}"/>
              </a:ext>
            </a:extLst>
          </p:cNvPr>
          <p:cNvSpPr txBox="1">
            <a:spLocks/>
          </p:cNvSpPr>
          <p:nvPr/>
        </p:nvSpPr>
        <p:spPr>
          <a:xfrm>
            <a:off x="423739" y="1628801"/>
            <a:ext cx="8229600" cy="936104"/>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2000" b="1" dirty="0"/>
              <a:t>Information related to processing stage are based on the model biorefinery of </a:t>
            </a:r>
            <a:r>
              <a:rPr lang="en-GB" sz="2000" b="1" dirty="0" err="1"/>
              <a:t>Crescentino</a:t>
            </a:r>
            <a:r>
              <a:rPr lang="en-GB" sz="2000" b="1" dirty="0"/>
              <a:t>, Italy.  </a:t>
            </a:r>
            <a:endParaRPr lang="it-IT" sz="2000" b="1" dirty="0"/>
          </a:p>
        </p:txBody>
      </p:sp>
      <p:pic>
        <p:nvPicPr>
          <p:cNvPr id="3" name="Picture 2" descr="A large white building&#10;&#10;Description generated with high confidence">
            <a:extLst>
              <a:ext uri="{FF2B5EF4-FFF2-40B4-BE49-F238E27FC236}">
                <a16:creationId xmlns:a16="http://schemas.microsoft.com/office/drawing/2014/main" id="{F564F2FA-FB81-4D37-AF83-0315F0E8A02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9552" y="2587516"/>
            <a:ext cx="4572000" cy="3048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9" name="Tartalom helye 2">
            <a:extLst>
              <a:ext uri="{FF2B5EF4-FFF2-40B4-BE49-F238E27FC236}">
                <a16:creationId xmlns:a16="http://schemas.microsoft.com/office/drawing/2014/main" id="{36825417-4426-4B8D-B117-A8AEE1C90540}"/>
              </a:ext>
            </a:extLst>
          </p:cNvPr>
          <p:cNvSpPr txBox="1">
            <a:spLocks/>
          </p:cNvSpPr>
          <p:nvPr/>
        </p:nvSpPr>
        <p:spPr>
          <a:xfrm>
            <a:off x="5364088" y="4562129"/>
            <a:ext cx="3513659" cy="2295871"/>
          </a:xfrm>
          <a:prstGeom prst="rect">
            <a:avLst/>
          </a:prstGeom>
        </p:spPr>
        <p:txBody>
          <a:bodyPr vert="horz" lIns="91440" tIns="45720" rIns="91440" bIns="45720" rtlCol="0">
            <a:normAutofit/>
          </a:bodyPr>
          <a:lstStyle>
            <a:lvl1pPr marL="1588" indent="-1588" algn="l" defTabSz="914400" rtl="0" eaLnBrk="1" latinLnBrk="0" hangingPunct="1">
              <a:spcBef>
                <a:spcPct val="20000"/>
              </a:spcBef>
              <a:buFontTx/>
              <a:buNone/>
              <a:defRPr lang="hu-HU" sz="2400" kern="120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1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170"/>
              </a:spcAft>
            </a:pPr>
            <a:r>
              <a:rPr lang="en-GB" sz="2000" b="1" dirty="0"/>
              <a:t>This plant relies on off-site production of enzymes and yeast. </a:t>
            </a:r>
            <a:endParaRPr lang="it-IT" sz="2000" b="1" dirty="0"/>
          </a:p>
        </p:txBody>
      </p:sp>
    </p:spTree>
    <p:extLst>
      <p:ext uri="{BB962C8B-B14F-4D97-AF65-F5344CB8AC3E}">
        <p14:creationId xmlns:p14="http://schemas.microsoft.com/office/powerpoint/2010/main" val="4078894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téma">
  <a:themeElements>
    <a:clrScheme name="Egyéni 28. séma">
      <a:dk1>
        <a:srgbClr val="595854"/>
      </a:dk1>
      <a:lt1>
        <a:sysClr val="window" lastClr="FFFFFF"/>
      </a:lt1>
      <a:dk2>
        <a:srgbClr val="88BD0D"/>
      </a:dk2>
      <a:lt2>
        <a:srgbClr val="FFFFFF"/>
      </a:lt2>
      <a:accent1>
        <a:srgbClr val="EDF2D4"/>
      </a:accent1>
      <a:accent2>
        <a:srgbClr val="D9E6AB"/>
      </a:accent2>
      <a:accent3>
        <a:srgbClr val="98C11E"/>
      </a:accent3>
      <a:accent4>
        <a:srgbClr val="9BAD6A"/>
      </a:accent4>
      <a:accent5>
        <a:srgbClr val="4C6110"/>
      </a:accent5>
      <a:accent6>
        <a:srgbClr val="263108"/>
      </a:accent6>
      <a:hlink>
        <a:srgbClr val="FF6C2C"/>
      </a:hlink>
      <a:folHlink>
        <a:srgbClr val="5B4D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BIO_PPTtemplate">
  <a:themeElements>
    <a:clrScheme name="Egyéni 28. séma">
      <a:dk1>
        <a:srgbClr val="595854"/>
      </a:dk1>
      <a:lt1>
        <a:sysClr val="window" lastClr="FFFFFF"/>
      </a:lt1>
      <a:dk2>
        <a:srgbClr val="88BD0D"/>
      </a:dk2>
      <a:lt2>
        <a:srgbClr val="FFFFFF"/>
      </a:lt2>
      <a:accent1>
        <a:srgbClr val="EDF2D4"/>
      </a:accent1>
      <a:accent2>
        <a:srgbClr val="D9E6AB"/>
      </a:accent2>
      <a:accent3>
        <a:srgbClr val="98C11E"/>
      </a:accent3>
      <a:accent4>
        <a:srgbClr val="9BAD6A"/>
      </a:accent4>
      <a:accent5>
        <a:srgbClr val="4C6110"/>
      </a:accent5>
      <a:accent6>
        <a:srgbClr val="263108"/>
      </a:accent6>
      <a:hlink>
        <a:srgbClr val="FF6C2C"/>
      </a:hlink>
      <a:folHlink>
        <a:srgbClr val="5B4D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FORBIO_2017-09-06_Finsterwalde</Template>
  <TotalTime>995</TotalTime>
  <Words>1785</Words>
  <Application>Microsoft Office PowerPoint</Application>
  <PresentationFormat>On-screen Show (4:3)</PresentationFormat>
  <Paragraphs>209</Paragraphs>
  <Slides>26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Adobe Fangsong Std R</vt:lpstr>
      <vt:lpstr>Arial</vt:lpstr>
      <vt:lpstr>Calibri</vt:lpstr>
      <vt:lpstr>Calibri Light</vt:lpstr>
      <vt:lpstr>Open Sans</vt:lpstr>
      <vt:lpstr>Times New Roman</vt:lpstr>
      <vt:lpstr>Trebuchet MS</vt:lpstr>
      <vt:lpstr>Wingdings 3</vt:lpstr>
      <vt:lpstr>Office-téma</vt:lpstr>
      <vt:lpstr>FORBIO_PPTtemplate</vt:lpstr>
      <vt:lpstr>Facet</vt:lpstr>
      <vt:lpstr>Sustainability assessment: Italian Case Study</vt:lpstr>
      <vt:lpstr>FULL results AVAILABLE: https://forbio-project.eu/documents</vt:lpstr>
      <vt:lpstr>Sustainability Assessment Process</vt:lpstr>
      <vt:lpstr>FAO’s approach to the Sustainability Assessment in FORBIO: </vt:lpstr>
      <vt:lpstr>FAO’s approach to the Sustainability Assessment in FORBIO: </vt:lpstr>
      <vt:lpstr>FAO’s approach to the Sustainability Assessment in FORBIO: </vt:lpstr>
      <vt:lpstr>FAO’s approach to the Sustainability Assessment in FORBIO: </vt:lpstr>
      <vt:lpstr>AIR QUALITY (GHG + NON-GHG Emissions)</vt:lpstr>
      <vt:lpstr>AIR QUALITY (GHG + NON-GHG Emissions)</vt:lpstr>
      <vt:lpstr>AIR QUALITY (GHG + NON-GHG Emissions)</vt:lpstr>
      <vt:lpstr>AIR QUALITY (GHG + NON-GHG Emissions)</vt:lpstr>
      <vt:lpstr>AIR QUALITY (GHG + NON-GHG Emissions)</vt:lpstr>
      <vt:lpstr>SOIL QUALITY</vt:lpstr>
      <vt:lpstr>WATER QUALITY</vt:lpstr>
      <vt:lpstr>BIODIVERSITY</vt:lpstr>
      <vt:lpstr>BIODIVERSITY</vt:lpstr>
      <vt:lpstr>INCOME</vt:lpstr>
      <vt:lpstr>INCOME</vt:lpstr>
      <vt:lpstr>PRODUCTIVITY </vt:lpstr>
      <vt:lpstr>PRODUCTIVITY </vt:lpstr>
      <vt:lpstr>GROSS VALUE ADDED</vt:lpstr>
      <vt:lpstr>GROSS VALUE ADDED</vt:lpstr>
      <vt:lpstr>CAPACITY AND FLEXIBILITY OF USE</vt:lpstr>
      <vt:lpstr>The roadmap  Italy</vt:lpstr>
      <vt:lpstr>PowerPoint Presentation</vt:lpstr>
      <vt:lpstr>PowerPoint Presentation</vt:lpstr>
    </vt:vector>
  </TitlesOfParts>
  <Company>FIB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Ehemalige Rieselfelder und  Rekultivierungsflächen des Braunkohlenbergbaus für nachwachsende Rohstoffe  Former sewage irrigation fields and  recultivation area of lignite mining  for bioenergy</dc:title>
  <dc:creator>koehler</dc:creator>
  <cp:lastModifiedBy>Marco Colangeli</cp:lastModifiedBy>
  <cp:revision>509</cp:revision>
  <cp:lastPrinted>2017-09-04T08:20:39Z</cp:lastPrinted>
  <dcterms:created xsi:type="dcterms:W3CDTF">2017-08-30T12:25:02Z</dcterms:created>
  <dcterms:modified xsi:type="dcterms:W3CDTF">2018-11-27T08:31:56Z</dcterms:modified>
</cp:coreProperties>
</file>