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28"/>
  </p:notesMasterIdLst>
  <p:sldIdLst>
    <p:sldId id="256" r:id="rId3"/>
    <p:sldId id="257" r:id="rId4"/>
    <p:sldId id="260" r:id="rId5"/>
    <p:sldId id="320" r:id="rId6"/>
    <p:sldId id="316" r:id="rId7"/>
    <p:sldId id="317" r:id="rId8"/>
    <p:sldId id="305" r:id="rId9"/>
    <p:sldId id="318" r:id="rId10"/>
    <p:sldId id="324" r:id="rId11"/>
    <p:sldId id="306" r:id="rId12"/>
    <p:sldId id="330" r:id="rId13"/>
    <p:sldId id="334" r:id="rId14"/>
    <p:sldId id="331" r:id="rId15"/>
    <p:sldId id="332" r:id="rId16"/>
    <p:sldId id="333" r:id="rId17"/>
    <p:sldId id="335" r:id="rId18"/>
    <p:sldId id="336" r:id="rId19"/>
    <p:sldId id="337" r:id="rId20"/>
    <p:sldId id="338" r:id="rId21"/>
    <p:sldId id="339" r:id="rId22"/>
    <p:sldId id="327" r:id="rId23"/>
    <p:sldId id="325" r:id="rId24"/>
    <p:sldId id="329" r:id="rId25"/>
    <p:sldId id="328" r:id="rId26"/>
    <p:sldId id="276" r:id="rId27"/>
  </p:sldIdLst>
  <p:sldSz cx="9144000" cy="6858000" type="screen4x3"/>
  <p:notesSz cx="6858000" cy="9144000"/>
  <p:custDataLst>
    <p:tags r:id="rId29"/>
  </p:custDataLst>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60" autoAdjust="0"/>
  </p:normalViewPr>
  <p:slideViewPr>
    <p:cSldViewPr showGuides="1">
      <p:cViewPr varScale="1">
        <p:scale>
          <a:sx n="105" d="100"/>
          <a:sy n="105" d="100"/>
        </p:scale>
        <p:origin x="1236" y="108"/>
      </p:cViewPr>
      <p:guideLst>
        <p:guide orient="horz" pos="2160"/>
        <p:guide pos="2880"/>
      </p:guideLst>
    </p:cSldViewPr>
  </p:slideViewPr>
  <p:notesTextViewPr>
    <p:cViewPr>
      <p:scale>
        <a:sx n="100" d="100"/>
        <a:sy n="100" d="100"/>
      </p:scale>
      <p:origin x="0" y="0"/>
    </p:cViewPr>
  </p:notesTextViewPr>
  <p:notesViewPr>
    <p:cSldViewPr showGuides="1">
      <p:cViewPr varScale="1">
        <p:scale>
          <a:sx n="102" d="100"/>
          <a:sy n="102" d="100"/>
        </p:scale>
        <p:origin x="-111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B5E15-F8AD-42FE-A15D-BA2C450BF6D2}" type="datetimeFigureOut">
              <a:rPr lang="hu-HU" smtClean="0"/>
              <a:pPr/>
              <a:t>2018.11.25.</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6B64B-C644-4021-B2F7-8434CB0E8EBA}" type="slidenum">
              <a:rPr lang="hu-HU" smtClean="0"/>
              <a:pPr/>
              <a:t>‹#›</a:t>
            </a:fld>
            <a:endParaRPr lang="hu-HU"/>
          </a:p>
        </p:txBody>
      </p:sp>
    </p:spTree>
    <p:extLst>
      <p:ext uri="{BB962C8B-B14F-4D97-AF65-F5344CB8AC3E}">
        <p14:creationId xmlns:p14="http://schemas.microsoft.com/office/powerpoint/2010/main" val="307943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List of biorefineries in Europe</a:t>
            </a:r>
          </a:p>
          <a:p>
            <a:r>
              <a:rPr lang="it-IT" dirty="0"/>
              <a:t>https://biorrefineria.blogspot.com/p/listado-de-biorrefiern.html?m=1</a:t>
            </a:r>
          </a:p>
          <a:p>
            <a:endParaRPr lang="it-IT" dirty="0"/>
          </a:p>
          <a:p>
            <a:endParaRPr lang="it-IT"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765D3F-A568-416E-99F3-532D6177F158}"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6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List of biorefineries in Europe</a:t>
            </a:r>
          </a:p>
          <a:p>
            <a:r>
              <a:rPr lang="it-IT" dirty="0"/>
              <a:t>https://biorrefineria.blogspot.com/p/listado-de-biorrefiern.html?m=1</a:t>
            </a:r>
          </a:p>
          <a:p>
            <a:endParaRPr lang="it-IT" dirty="0"/>
          </a:p>
          <a:p>
            <a:endParaRPr lang="it-IT"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765D3F-A568-416E-99F3-532D6177F158}"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12864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pic>
        <p:nvPicPr>
          <p:cNvPr id="13" name="Kép 12" descr="infographic_ppt800_600-01.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528" y="-27384"/>
            <a:ext cx="9252520" cy="6943470"/>
          </a:xfrm>
          <a:prstGeom prst="rect">
            <a:avLst/>
          </a:prstGeom>
        </p:spPr>
      </p:pic>
      <p:sp>
        <p:nvSpPr>
          <p:cNvPr id="2" name="Cím 1"/>
          <p:cNvSpPr>
            <a:spLocks noGrp="1"/>
          </p:cNvSpPr>
          <p:nvPr>
            <p:ph type="ctrTitle" hasCustomPrompt="1"/>
          </p:nvPr>
        </p:nvSpPr>
        <p:spPr>
          <a:xfrm>
            <a:off x="395536" y="1700808"/>
            <a:ext cx="5832648" cy="3096344"/>
          </a:xfrm>
        </p:spPr>
        <p:txBody>
          <a:bodyPr anchor="t">
            <a:normAutofit/>
          </a:bodyPr>
          <a:lstStyle>
            <a:lvl1pPr>
              <a:defRPr sz="3600">
                <a:solidFill>
                  <a:schemeClr val="tx2"/>
                </a:solidFill>
              </a:defRPr>
            </a:lvl1pPr>
          </a:lstStyle>
          <a:p>
            <a:r>
              <a:rPr lang="hu-HU" dirty="0"/>
              <a:t>MINTACÍM SZERKESZTÉSE</a:t>
            </a:r>
          </a:p>
        </p:txBody>
      </p:sp>
      <p:sp>
        <p:nvSpPr>
          <p:cNvPr id="3" name="Alcím 2"/>
          <p:cNvSpPr>
            <a:spLocks noGrp="1"/>
          </p:cNvSpPr>
          <p:nvPr>
            <p:ph type="subTitle" idx="1"/>
          </p:nvPr>
        </p:nvSpPr>
        <p:spPr>
          <a:xfrm>
            <a:off x="395536" y="5105400"/>
            <a:ext cx="7920880" cy="1131912"/>
          </a:xfrm>
        </p:spPr>
        <p:txBody>
          <a:bodyPr>
            <a:normAutofit/>
          </a:bodyPr>
          <a:lstStyle>
            <a:lvl1pPr marL="0" indent="0" algn="l">
              <a:buNone/>
              <a:defRPr sz="1800" b="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u-HU" dirty="0"/>
          </a:p>
        </p:txBody>
      </p:sp>
      <p:sp>
        <p:nvSpPr>
          <p:cNvPr id="16" name="Szövegdoboz 15"/>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7" name="Kép 16" descr="flag_2colors.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375C2-8711-463D-AA3D-5FD0CD67B518}" type="datetimeFigureOut">
              <a:rPr lang="it-IT" smtClean="0"/>
              <a:t>25/11/2018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63780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51375C2-8711-463D-AA3D-5FD0CD67B518}" type="datetimeFigureOut">
              <a:rPr lang="it-IT" smtClean="0"/>
              <a:t>25/11/2018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168823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51375C2-8711-463D-AA3D-5FD0CD67B518}" type="datetimeFigureOut">
              <a:rPr lang="it-IT" smtClean="0"/>
              <a:t>25/11/2018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2174305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3491683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4364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1315217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087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3087720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4361790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383124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a:t>Click to edit Master title style</a:t>
            </a:r>
            <a:endParaRPr lang="hu-HU" dirty="0"/>
          </a:p>
        </p:txBody>
      </p:sp>
      <p:sp>
        <p:nvSpPr>
          <p:cNvPr id="3" name="Tartalom helye 2"/>
          <p:cNvSpPr>
            <a:spLocks noGrp="1"/>
          </p:cNvSpPr>
          <p:nvPr>
            <p:ph idx="1"/>
          </p:nvPr>
        </p:nvSpPr>
        <p:spPr/>
        <p:txBody>
          <a:bodyPr/>
          <a:lstStyle>
            <a:lvl1pPr>
              <a:defRPr sz="2400"/>
            </a:lvl1pPr>
            <a:lvl2pPr>
              <a:defRPr sz="2100"/>
            </a:lvl2pPr>
            <a:lvl3pPr>
              <a:defRPr sz="1800"/>
            </a:lvl3pPr>
            <a:lvl4pPr>
              <a:defRPr sz="16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pic>
        <p:nvPicPr>
          <p:cNvPr id="9" name="Kép 8" descr="infographic_ppt800_600_2-01.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6" y="0"/>
            <a:ext cx="9138627" cy="6858000"/>
          </a:xfrm>
          <a:prstGeom prst="rect">
            <a:avLst/>
          </a:prstGeom>
        </p:spPr>
      </p:pic>
      <p:sp>
        <p:nvSpPr>
          <p:cNvPr id="2" name="Cím 1"/>
          <p:cNvSpPr>
            <a:spLocks noGrp="1"/>
          </p:cNvSpPr>
          <p:nvPr>
            <p:ph type="title"/>
          </p:nvPr>
        </p:nvSpPr>
        <p:spPr>
          <a:xfrm>
            <a:off x="323528" y="3417019"/>
            <a:ext cx="8352928" cy="1362075"/>
          </a:xfrm>
        </p:spPr>
        <p:txBody>
          <a:bodyPr anchor="t"/>
          <a:lstStyle>
            <a:lvl1pPr algn="l">
              <a:defRPr sz="4000" b="0" cap="all">
                <a:solidFill>
                  <a:schemeClr val="bg1"/>
                </a:solidFill>
              </a:defRPr>
            </a:lvl1pPr>
          </a:lstStyle>
          <a:p>
            <a:r>
              <a:rPr lang="en-US"/>
              <a:t>Click to edit Master title style</a:t>
            </a:r>
            <a:endParaRPr lang="hu-HU" dirty="0"/>
          </a:p>
        </p:txBody>
      </p:sp>
      <p:sp>
        <p:nvSpPr>
          <p:cNvPr id="3" name="Szöveg helye 2"/>
          <p:cNvSpPr>
            <a:spLocks noGrp="1"/>
          </p:cNvSpPr>
          <p:nvPr>
            <p:ph type="body" idx="1"/>
          </p:nvPr>
        </p:nvSpPr>
        <p:spPr>
          <a:xfrm>
            <a:off x="323528" y="2276872"/>
            <a:ext cx="8352928" cy="1140147"/>
          </a:xfrm>
        </p:spPr>
        <p:txBody>
          <a:bodyPr anchor="b"/>
          <a:lstStyle>
            <a:lvl1pPr marL="0" indent="0">
              <a:buNone/>
              <a:defRPr sz="2000" b="1">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zövegdoboz 9"/>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1" name="Kép 10" descr="flag_2colors.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172589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4057387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1375C2-8711-463D-AA3D-5FD0CD67B518}" type="datetimeFigureOut">
              <a:rPr lang="it-IT" smtClean="0"/>
              <a:t>25/11/2018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69480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1375C2-8711-463D-AA3D-5FD0CD67B518}" type="datetimeFigureOut">
              <a:rPr lang="it-IT" smtClean="0"/>
              <a:t>25/11/2018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28959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1375C2-8711-463D-AA3D-5FD0CD67B518}" type="datetimeFigureOut">
              <a:rPr lang="it-IT" smtClean="0"/>
              <a:t>25/11/2018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2797869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1375C2-8711-463D-AA3D-5FD0CD67B518}" type="datetimeFigureOut">
              <a:rPr lang="it-IT" smtClean="0"/>
              <a:t>25/11/2018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EBA397A-C482-4ABC-BFA0-2AEA15E67F67}" type="slidenum">
              <a:rPr lang="it-IT" smtClean="0"/>
              <a:t>‹#›</a:t>
            </a:fld>
            <a:endParaRPr lang="it-IT"/>
          </a:p>
        </p:txBody>
      </p:sp>
    </p:spTree>
    <p:extLst>
      <p:ext uri="{BB962C8B-B14F-4D97-AF65-F5344CB8AC3E}">
        <p14:creationId xmlns:p14="http://schemas.microsoft.com/office/powerpoint/2010/main" val="24288242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theme" Target="../theme/theme2.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8" name="Szövegdoboz 7"/>
          <p:cNvSpPr txBox="1"/>
          <p:nvPr/>
        </p:nvSpPr>
        <p:spPr>
          <a:xfrm>
            <a:off x="1115616" y="6269250"/>
            <a:ext cx="4392488" cy="400110"/>
          </a:xfrm>
          <a:prstGeom prst="rect">
            <a:avLst/>
          </a:prstGeom>
          <a:noFill/>
        </p:spPr>
        <p:txBody>
          <a:bodyPr wrap="square" rtlCol="0">
            <a:spAutoFit/>
          </a:bodyPr>
          <a:lstStyle/>
          <a:p>
            <a:r>
              <a:rPr lang="en-US" sz="1000" dirty="0">
                <a:latin typeface="Calibri Light" pitchFamily="34" charset="0"/>
              </a:rPr>
              <a:t>This project has received funding from the European Union's Horizon 2020 </a:t>
            </a:r>
            <a:endParaRPr lang="hu-HU" sz="1000" dirty="0">
              <a:latin typeface="Calibri Light" pitchFamily="34" charset="0"/>
            </a:endParaRPr>
          </a:p>
          <a:p>
            <a:r>
              <a:rPr lang="en-US" sz="1000" dirty="0">
                <a:latin typeface="Calibri Light" pitchFamily="34" charset="0"/>
              </a:rPr>
              <a:t>research and innovation </a:t>
            </a:r>
            <a:r>
              <a:rPr lang="en-US" sz="1000" dirty="0" err="1">
                <a:latin typeface="Calibri Light" pitchFamily="34" charset="0"/>
              </a:rPr>
              <a:t>programme</a:t>
            </a:r>
            <a:r>
              <a:rPr lang="en-US" sz="1000" dirty="0">
                <a:latin typeface="Calibri Light" pitchFamily="34" charset="0"/>
              </a:rPr>
              <a:t> under grant agreement No691846.</a:t>
            </a:r>
            <a:endParaRPr lang="hu-HU" sz="1000" dirty="0">
              <a:latin typeface="Calibri Light" pitchFamily="34" charset="0"/>
            </a:endParaRPr>
          </a:p>
        </p:txBody>
      </p:sp>
      <p:pic>
        <p:nvPicPr>
          <p:cNvPr id="9" name="Kép 8" descr="forbio_logo-01.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6296" y="142961"/>
            <a:ext cx="1739922" cy="549735"/>
          </a:xfrm>
          <a:prstGeom prst="rect">
            <a:avLst/>
          </a:prstGeom>
        </p:spPr>
      </p:pic>
      <p:pic>
        <p:nvPicPr>
          <p:cNvPr id="7" name="Kép 6" descr="flag_2colors.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sz="4400" kern="1200">
          <a:solidFill>
            <a:schemeClr val="tx2"/>
          </a:solidFill>
          <a:latin typeface="Calibri Light" pitchFamily="34" charset="0"/>
          <a:ea typeface="+mj-ea"/>
          <a:cs typeface="+mj-cs"/>
        </a:defRPr>
      </a:lvl1pPr>
    </p:titleStyle>
    <p:bodyStyle>
      <a:lvl1pPr marL="1588" indent="-1588" algn="l" defTabSz="914400" rtl="0" eaLnBrk="1" latinLnBrk="0" hangingPunct="1">
        <a:spcBef>
          <a:spcPct val="20000"/>
        </a:spcBef>
        <a:buFontTx/>
        <a:buNone/>
        <a:defRPr lang="hu-HU" sz="2800" kern="1200" dirty="0" smtClean="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8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1375C2-8711-463D-AA3D-5FD0CD67B518}" type="datetimeFigureOut">
              <a:rPr lang="it-IT" smtClean="0"/>
              <a:t>25/11/2018</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EBA397A-C482-4ABC-BFA0-2AEA15E67F67}" type="slidenum">
              <a:rPr lang="it-IT" smtClean="0"/>
              <a:t>‹#›</a:t>
            </a:fld>
            <a:endParaRPr lang="it-IT"/>
          </a:p>
        </p:txBody>
      </p:sp>
    </p:spTree>
    <p:extLst>
      <p:ext uri="{BB962C8B-B14F-4D97-AF65-F5344CB8AC3E}">
        <p14:creationId xmlns:p14="http://schemas.microsoft.com/office/powerpoint/2010/main" val="355949822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 Id="rId9" Type="http://schemas.openxmlformats.org/officeDocument/2006/relationships/image" Target="../media/image1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jpeg"/><Relationship Id="rId5" Type="http://schemas.openxmlformats.org/officeDocument/2006/relationships/image" Target="../media/image14.pn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hyperlink" Target="http://www.fao.org" TargetMode="External"/><Relationship Id="rId2" Type="http://schemas.openxmlformats.org/officeDocument/2006/relationships/hyperlink" Target="mailto:lorenzo.traverso@fao.org" TargetMode="External"/><Relationship Id="rId1" Type="http://schemas.openxmlformats.org/officeDocument/2006/relationships/slideLayout" Target="../slideLayouts/slideLayout1.xml"/><Relationship Id="rId5" Type="http://schemas.openxmlformats.org/officeDocument/2006/relationships/image" Target="../media/image17.jpe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95536" y="1700808"/>
            <a:ext cx="6912768" cy="2088232"/>
          </a:xfrm>
        </p:spPr>
        <p:txBody>
          <a:bodyPr>
            <a:normAutofit/>
          </a:bodyPr>
          <a:lstStyle/>
          <a:p>
            <a:r>
              <a:rPr lang="en-US" sz="3800" b="1" dirty="0"/>
              <a:t>WP4</a:t>
            </a:r>
            <a:r>
              <a:rPr lang="en-US" sz="3800" dirty="0"/>
              <a:t>: Identification and removal of barriers to the market uptake of bioenergy in the case study sites</a:t>
            </a:r>
            <a:endParaRPr lang="hu-HU" sz="3800" dirty="0"/>
          </a:p>
        </p:txBody>
      </p:sp>
      <p:sp>
        <p:nvSpPr>
          <p:cNvPr id="3" name="Alcím 2"/>
          <p:cNvSpPr>
            <a:spLocks noGrp="1"/>
          </p:cNvSpPr>
          <p:nvPr>
            <p:ph type="subTitle" idx="1"/>
          </p:nvPr>
        </p:nvSpPr>
        <p:spPr>
          <a:xfrm>
            <a:off x="395536" y="4653136"/>
            <a:ext cx="7920880" cy="1131912"/>
          </a:xfrm>
        </p:spPr>
        <p:txBody>
          <a:bodyPr>
            <a:normAutofit/>
          </a:bodyPr>
          <a:lstStyle/>
          <a:p>
            <a:r>
              <a:rPr lang="en-GB" sz="2000" dirty="0"/>
              <a:t>FORBIO Final Project Meeting, Rome, Italy</a:t>
            </a:r>
          </a:p>
          <a:p>
            <a:r>
              <a:rPr lang="en-GB" sz="2000" dirty="0"/>
              <a:t>Marco Colangeli (FAO) </a:t>
            </a:r>
          </a:p>
          <a:p>
            <a:r>
              <a:rPr lang="en-GB" sz="2000" dirty="0"/>
              <a:t>26 November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23528" y="1268760"/>
            <a:ext cx="7272808" cy="2028205"/>
          </a:xfrm>
        </p:spPr>
        <p:txBody>
          <a:bodyPr>
            <a:normAutofit fontScale="90000"/>
          </a:bodyPr>
          <a:lstStyle/>
          <a:p>
            <a:r>
              <a:rPr lang="en-US" b="1" dirty="0">
                <a:solidFill>
                  <a:srgbClr val="FFFFFF"/>
                </a:solidFill>
              </a:rPr>
              <a:t>TASK 4.4</a:t>
            </a:r>
            <a:r>
              <a:rPr lang="en-US" b="1" dirty="0"/>
              <a:t>: Identification of actions for removing the main economic and non-economic barriers and definition of roles and responsibilities of relevant stakeholders for removing such barriers.</a:t>
            </a:r>
            <a:br>
              <a:rPr lang="en-US" b="1" dirty="0"/>
            </a:br>
            <a:br>
              <a:rPr lang="en-US" b="1" dirty="0"/>
            </a:br>
            <a:endParaRPr lang="hu-HU" sz="2200" dirty="0"/>
          </a:p>
        </p:txBody>
      </p:sp>
      <p:sp>
        <p:nvSpPr>
          <p:cNvPr id="5" name="Szöveg helye 4"/>
          <p:cNvSpPr>
            <a:spLocks noGrp="1"/>
          </p:cNvSpPr>
          <p:nvPr>
            <p:ph type="body" idx="1"/>
          </p:nvPr>
        </p:nvSpPr>
        <p:spPr>
          <a:xfrm>
            <a:off x="323528" y="22126"/>
            <a:ext cx="8352928" cy="1140147"/>
          </a:xfrm>
        </p:spPr>
        <p:txBody>
          <a:bodyPr/>
          <a:lstStyle/>
          <a:p>
            <a:r>
              <a:rPr lang="it-IT" dirty="0"/>
              <a:t>FORBIO</a:t>
            </a:r>
            <a:endParaRPr lang="hu-HU" dirty="0"/>
          </a:p>
        </p:txBody>
      </p:sp>
    </p:spTree>
    <p:extLst>
      <p:ext uri="{BB962C8B-B14F-4D97-AF65-F5344CB8AC3E}">
        <p14:creationId xmlns:p14="http://schemas.microsoft.com/office/powerpoint/2010/main" val="2092718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EU-Level</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3528392"/>
          </a:xfrm>
        </p:spPr>
        <p:txBody>
          <a:bodyPr>
            <a:noAutofit/>
          </a:bodyPr>
          <a:lstStyle/>
          <a:p>
            <a:r>
              <a:rPr lang="en-US" sz="1800" b="1" dirty="0"/>
              <a:t>+ The technology for the sustainable production of lignocellulosic ethanol exists. </a:t>
            </a:r>
          </a:p>
          <a:p>
            <a:endParaRPr lang="en-US" sz="1800" b="1" dirty="0"/>
          </a:p>
          <a:p>
            <a:r>
              <a:rPr lang="en-US" sz="1800" b="1" dirty="0">
                <a:solidFill>
                  <a:srgbClr val="FF0000"/>
                </a:solidFill>
              </a:rPr>
              <a:t>- However, Best Management Practices (e.g. on-site enzymes production) are to be incentivized.</a:t>
            </a:r>
          </a:p>
          <a:p>
            <a:endParaRPr lang="en-US" sz="1800" dirty="0"/>
          </a:p>
          <a:p>
            <a:r>
              <a:rPr lang="en-US" sz="1800" dirty="0"/>
              <a:t>	+ </a:t>
            </a:r>
            <a:r>
              <a:rPr lang="en-US" sz="1800" b="1" dirty="0"/>
              <a:t>Policy environment promotes the diffusion of ADV Biofuels in EU MS:</a:t>
            </a:r>
          </a:p>
          <a:p>
            <a:endParaRPr lang="en-US" sz="1800" b="1" dirty="0"/>
          </a:p>
          <a:p>
            <a:r>
              <a:rPr lang="en-US" sz="1800" b="1" dirty="0"/>
              <a:t>REDII: mandates 3.5% ADV BIOFUEL in Transport by 2030 (+50 biorefineries)</a:t>
            </a:r>
          </a:p>
          <a:p>
            <a:endParaRPr lang="en-US" sz="1800" b="1" dirty="0"/>
          </a:p>
          <a:p>
            <a:r>
              <a:rPr lang="en-US" sz="1800" b="1" dirty="0">
                <a:solidFill>
                  <a:srgbClr val="FF0000"/>
                </a:solidFill>
              </a:rPr>
              <a:t>- Without some form of support (either direct or indirect) it is unlikely that this goal will be met</a:t>
            </a:r>
          </a:p>
          <a:p>
            <a:endParaRPr lang="en-US" sz="1800" b="1" dirty="0">
              <a:solidFill>
                <a:srgbClr val="FF0000"/>
              </a:solidFill>
            </a:endParaRPr>
          </a:p>
          <a:p>
            <a:r>
              <a:rPr lang="en-US" sz="1800" b="1" dirty="0">
                <a:solidFill>
                  <a:srgbClr val="FF0000"/>
                </a:solidFill>
              </a:rPr>
              <a:t>- ADV Biofuels require long term investments and uncertainty beyond 2030 is a barrier</a:t>
            </a:r>
          </a:p>
        </p:txBody>
      </p:sp>
    </p:spTree>
    <p:extLst>
      <p:ext uri="{BB962C8B-B14F-4D97-AF65-F5344CB8AC3E}">
        <p14:creationId xmlns:p14="http://schemas.microsoft.com/office/powerpoint/2010/main" val="2432534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EU-Level</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3528392"/>
          </a:xfrm>
        </p:spPr>
        <p:txBody>
          <a:bodyPr>
            <a:noAutofit/>
          </a:bodyPr>
          <a:lstStyle/>
          <a:p>
            <a:pPr marL="285750" indent="-285750">
              <a:buFontTx/>
              <a:buChar char="-"/>
            </a:pPr>
            <a:r>
              <a:rPr lang="en-US" sz="1800" b="1" dirty="0">
                <a:solidFill>
                  <a:srgbClr val="FF0000"/>
                </a:solidFill>
              </a:rPr>
              <a:t>Advanced biofuel compete on the market with conventional biofuels at international market prices</a:t>
            </a:r>
          </a:p>
          <a:p>
            <a:pPr marL="285750" indent="-285750">
              <a:buFontTx/>
              <a:buChar char="-"/>
            </a:pPr>
            <a:endParaRPr lang="en-US" sz="1800" b="1" dirty="0">
              <a:solidFill>
                <a:srgbClr val="FF0000"/>
              </a:solidFill>
            </a:endParaRPr>
          </a:p>
          <a:p>
            <a:pPr marL="285750" indent="-285750">
              <a:buFontTx/>
              <a:buChar char="-"/>
            </a:pPr>
            <a:r>
              <a:rPr lang="en-US" sz="1800" b="1" dirty="0">
                <a:solidFill>
                  <a:srgbClr val="FF0000"/>
                </a:solidFill>
              </a:rPr>
              <a:t>Ethanol price is highly volatile: In June 2018 was 534 EUR/t; 12 months earlier it was 756 EUR/t.</a:t>
            </a:r>
          </a:p>
        </p:txBody>
      </p:sp>
    </p:spTree>
    <p:extLst>
      <p:ext uri="{BB962C8B-B14F-4D97-AF65-F5344CB8AC3E}">
        <p14:creationId xmlns:p14="http://schemas.microsoft.com/office/powerpoint/2010/main" val="1170759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MS-level: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US" sz="1900" b="1" dirty="0"/>
              <a:t>+ Ministerial Decree 10/10/2014 mandates increasing share of ADV in the blend (i.e. 1.2%, 1.6%, 2% from 2018 through 2020). </a:t>
            </a:r>
          </a:p>
          <a:p>
            <a:endParaRPr lang="en-US" sz="1900" b="1" dirty="0"/>
          </a:p>
          <a:p>
            <a:r>
              <a:rPr lang="en-US" sz="1900" b="1" dirty="0">
                <a:solidFill>
                  <a:srgbClr val="FF0000"/>
                </a:solidFill>
              </a:rPr>
              <a:t>- Sanctions’ system does not differentiate between conventional and advanced biofuels</a:t>
            </a:r>
          </a:p>
          <a:p>
            <a:endParaRPr lang="en-US" sz="1900" dirty="0"/>
          </a:p>
          <a:p>
            <a:r>
              <a:rPr lang="en-US" sz="1900" dirty="0"/>
              <a:t>	</a:t>
            </a:r>
            <a:r>
              <a:rPr lang="en-US" sz="1900" b="1" dirty="0">
                <a:solidFill>
                  <a:srgbClr val="FF0000"/>
                </a:solidFill>
              </a:rPr>
              <a:t>Moreover, sanctions are only monetary and their value is often times lower than the extra expenditure that a fuel market operator would incur if it purchased the set quantity of advanced biofuel. </a:t>
            </a:r>
          </a:p>
          <a:p>
            <a:endParaRPr lang="en-US" sz="1900" b="1" dirty="0"/>
          </a:p>
          <a:p>
            <a:r>
              <a:rPr lang="en-US" sz="1900" b="1" dirty="0">
                <a:solidFill>
                  <a:srgbClr val="FF0000"/>
                </a:solidFill>
              </a:rPr>
              <a:t>A fuel supplier that fails to fulfil a quota obligation is liable to pay a penalty of EUR 750 for every missing certificate (10 </a:t>
            </a:r>
            <a:r>
              <a:rPr lang="en-US" sz="1900" b="1" dirty="0" err="1">
                <a:solidFill>
                  <a:srgbClr val="FF0000"/>
                </a:solidFill>
              </a:rPr>
              <a:t>Gcal</a:t>
            </a:r>
            <a:r>
              <a:rPr lang="en-US" sz="1900" b="1" dirty="0">
                <a:solidFill>
                  <a:srgbClr val="FF0000"/>
                </a:solidFill>
              </a:rPr>
              <a:t>) of biofuel set in Decree 20 January 2015 </a:t>
            </a:r>
          </a:p>
        </p:txBody>
      </p:sp>
    </p:spTree>
    <p:extLst>
      <p:ext uri="{BB962C8B-B14F-4D97-AF65-F5344CB8AC3E}">
        <p14:creationId xmlns:p14="http://schemas.microsoft.com/office/powerpoint/2010/main" val="3237511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MS-level: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US" sz="1900" b="1" dirty="0">
                <a:solidFill>
                  <a:srgbClr val="FF0000"/>
                </a:solidFill>
              </a:rPr>
              <a:t>When referring to ethanol, 10 </a:t>
            </a:r>
            <a:r>
              <a:rPr lang="en-US" sz="1900" b="1" dirty="0" err="1">
                <a:solidFill>
                  <a:srgbClr val="FF0000"/>
                </a:solidFill>
              </a:rPr>
              <a:t>Gcalories</a:t>
            </a:r>
            <a:r>
              <a:rPr lang="en-US" sz="1900" b="1" dirty="0">
                <a:solidFill>
                  <a:srgbClr val="FF0000"/>
                </a:solidFill>
              </a:rPr>
              <a:t> are the energy content of approximately 1.15 </a:t>
            </a:r>
            <a:r>
              <a:rPr lang="en-US" sz="1900" b="1" dirty="0" err="1">
                <a:solidFill>
                  <a:srgbClr val="FF0000"/>
                </a:solidFill>
              </a:rPr>
              <a:t>tonnes</a:t>
            </a:r>
            <a:r>
              <a:rPr lang="en-US" sz="1900" b="1" dirty="0">
                <a:solidFill>
                  <a:srgbClr val="FF0000"/>
                </a:solidFill>
              </a:rPr>
              <a:t> of biofuel. </a:t>
            </a:r>
          </a:p>
          <a:p>
            <a:endParaRPr lang="en-US" sz="1900" b="1" dirty="0">
              <a:solidFill>
                <a:srgbClr val="FF0000"/>
              </a:solidFill>
            </a:endParaRPr>
          </a:p>
          <a:p>
            <a:r>
              <a:rPr lang="en-US" sz="1900" b="1" dirty="0">
                <a:solidFill>
                  <a:srgbClr val="FF0000"/>
                </a:solidFill>
              </a:rPr>
              <a:t>As reported in D3.3, producing 1 ton of lignocellulosic ethanol in the Italian case study scenario would cost approximately EUR 950 and therefore 10 </a:t>
            </a:r>
            <a:r>
              <a:rPr lang="en-US" sz="1900" b="1" dirty="0" err="1">
                <a:solidFill>
                  <a:srgbClr val="FF0000"/>
                </a:solidFill>
              </a:rPr>
              <a:t>Gcal</a:t>
            </a:r>
            <a:r>
              <a:rPr lang="en-US" sz="1900" b="1" dirty="0">
                <a:solidFill>
                  <a:srgbClr val="FF0000"/>
                </a:solidFill>
              </a:rPr>
              <a:t> would cost about EUR 1,114. </a:t>
            </a:r>
          </a:p>
          <a:p>
            <a:endParaRPr lang="en-US" sz="1900" b="1" dirty="0">
              <a:solidFill>
                <a:srgbClr val="FF0000"/>
              </a:solidFill>
            </a:endParaRPr>
          </a:p>
          <a:p>
            <a:r>
              <a:rPr lang="en-US" sz="1900" b="1" dirty="0">
                <a:solidFill>
                  <a:srgbClr val="FF0000"/>
                </a:solidFill>
              </a:rPr>
              <a:t>Paying the penalty would save the fuel supplier some EUR 364 per certificate, thus making blending advanced bioethanol into petrol economically less convenient than paying penalties. </a:t>
            </a:r>
          </a:p>
        </p:txBody>
      </p:sp>
    </p:spTree>
    <p:extLst>
      <p:ext uri="{BB962C8B-B14F-4D97-AF65-F5344CB8AC3E}">
        <p14:creationId xmlns:p14="http://schemas.microsoft.com/office/powerpoint/2010/main" val="410003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MS-level: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US" sz="1800" b="1" dirty="0"/>
              <a:t>+ Italy is authorized by the Commission to apply differentiated rates of excise duty to the fuel mixtures "petrol/ethyl alcohol derivatives whose agricultural component is of agricultural origin“</a:t>
            </a:r>
          </a:p>
          <a:p>
            <a:r>
              <a:rPr lang="en-US" sz="2000" b="1" dirty="0">
                <a:solidFill>
                  <a:schemeClr val="tx1">
                    <a:lumMod val="50000"/>
                  </a:schemeClr>
                </a:solidFill>
              </a:rPr>
              <a:t> </a:t>
            </a:r>
          </a:p>
          <a:p>
            <a:r>
              <a:rPr lang="en-US" sz="1800" b="1" dirty="0"/>
              <a:t>+ Between 2008 and 2010 the Italian government destined about 73 million euros to reduce the excise duty on bioethanol and this translated into a value of the excise of EUR 289/m</a:t>
            </a:r>
            <a:r>
              <a:rPr lang="en-US" sz="1800" b="1" baseline="30000" dirty="0"/>
              <a:t>3</a:t>
            </a:r>
            <a:r>
              <a:rPr lang="en-US" sz="1800" b="1" dirty="0"/>
              <a:t> </a:t>
            </a:r>
          </a:p>
          <a:p>
            <a:endParaRPr lang="en-US" sz="1800" b="1" dirty="0"/>
          </a:p>
          <a:p>
            <a:r>
              <a:rPr lang="en-US" sz="1800" b="1" dirty="0">
                <a:solidFill>
                  <a:srgbClr val="FF0000"/>
                </a:solidFill>
              </a:rPr>
              <a:t>- Past 2010, the excise break was discontinued and at present any biofuel (including advanced ethanol) undergoes the same taxation regime as fossil petrol</a:t>
            </a:r>
          </a:p>
        </p:txBody>
      </p:sp>
    </p:spTree>
    <p:extLst>
      <p:ext uri="{BB962C8B-B14F-4D97-AF65-F5344CB8AC3E}">
        <p14:creationId xmlns:p14="http://schemas.microsoft.com/office/powerpoint/2010/main" val="264028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Regional-level: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US" sz="1800" b="1" dirty="0"/>
              <a:t>+ Existence of an agricultural ban on production of food and feed from contaminated areas in </a:t>
            </a:r>
            <a:r>
              <a:rPr lang="en-US" sz="1800" b="1" dirty="0" err="1"/>
              <a:t>Sulcis</a:t>
            </a:r>
            <a:endParaRPr lang="en-US" sz="1800" b="1" dirty="0"/>
          </a:p>
          <a:p>
            <a:endParaRPr lang="en-US" sz="1800" b="1" dirty="0">
              <a:solidFill>
                <a:srgbClr val="FF0000"/>
              </a:solidFill>
            </a:endParaRPr>
          </a:p>
          <a:p>
            <a:r>
              <a:rPr lang="en-US" sz="1800" b="1" dirty="0">
                <a:solidFill>
                  <a:srgbClr val="FF0000"/>
                </a:solidFill>
              </a:rPr>
              <a:t>- Enforcement is scarce and (illegal) agricultural activities, take place</a:t>
            </a:r>
            <a:r>
              <a:rPr lang="en-US" sz="1800" b="1" dirty="0"/>
              <a:t> </a:t>
            </a:r>
          </a:p>
          <a:p>
            <a:r>
              <a:rPr lang="en-US" sz="2000" b="1" dirty="0">
                <a:solidFill>
                  <a:schemeClr val="tx1">
                    <a:lumMod val="50000"/>
                  </a:schemeClr>
                </a:solidFill>
              </a:rPr>
              <a:t> </a:t>
            </a:r>
          </a:p>
          <a:p>
            <a:r>
              <a:rPr lang="en-US" sz="1800" b="1" dirty="0"/>
              <a:t>+ Map of contamination exist (dated 2008)</a:t>
            </a:r>
          </a:p>
          <a:p>
            <a:endParaRPr lang="en-US" sz="1800" b="1" dirty="0"/>
          </a:p>
          <a:p>
            <a:r>
              <a:rPr lang="en-US" sz="1800" b="1" dirty="0">
                <a:solidFill>
                  <a:srgbClr val="FF0000"/>
                </a:solidFill>
              </a:rPr>
              <a:t>- Several stakeholders requested an independent update and a higher resolution study of the contamination in the area</a:t>
            </a:r>
          </a:p>
          <a:p>
            <a:endParaRPr lang="en-US" sz="1800" b="1" dirty="0"/>
          </a:p>
          <a:p>
            <a:r>
              <a:rPr lang="en-US" sz="1800" b="1" dirty="0"/>
              <a:t>Action: opening up a discussion table to reorganize in a transparent and fair way agricultural activities currently taking place in the target area. </a:t>
            </a:r>
          </a:p>
        </p:txBody>
      </p:sp>
    </p:spTree>
    <p:extLst>
      <p:ext uri="{BB962C8B-B14F-4D97-AF65-F5344CB8AC3E}">
        <p14:creationId xmlns:p14="http://schemas.microsoft.com/office/powerpoint/2010/main" val="299206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Regional-level: Italy – Reorganization of the AG activities in the area </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GB" sz="1800" b="1" dirty="0"/>
              <a:t>Reconversion of the workforce employed in those illegal agricultural and especially pastoral activities. </a:t>
            </a:r>
          </a:p>
          <a:p>
            <a:r>
              <a:rPr lang="en-GB" sz="1800" b="1" dirty="0"/>
              <a:t>The reconversion of horticulture can be done quickly, in between two production seasons.</a:t>
            </a:r>
          </a:p>
          <a:p>
            <a:r>
              <a:rPr lang="en-GB" sz="1800" b="1" dirty="0"/>
              <a:t> </a:t>
            </a:r>
            <a:endParaRPr lang="it-IT" sz="1800" b="1" dirty="0"/>
          </a:p>
          <a:p>
            <a:r>
              <a:rPr lang="en-GB" sz="1800" b="1" dirty="0"/>
              <a:t>Concerning pastoral activities, typically a sheep herd has an economic lifetime of about 5 – 7 years. </a:t>
            </a:r>
          </a:p>
          <a:p>
            <a:endParaRPr lang="en-GB" sz="1800" b="1" dirty="0"/>
          </a:p>
          <a:p>
            <a:r>
              <a:rPr lang="en-GB" sz="1800" b="1" dirty="0"/>
              <a:t>As consequence the reconversion of herders to labour force that could be employed in the biomass industry would require a minimum of 1 to a maximum of 5 years. </a:t>
            </a:r>
          </a:p>
          <a:p>
            <a:endParaRPr lang="en-GB" sz="1800" b="1" dirty="0"/>
          </a:p>
          <a:p>
            <a:r>
              <a:rPr lang="en-GB" sz="1800" b="1" dirty="0"/>
              <a:t>Local authorities responsible for enforcing the current ban are the actors expected to convey a first discussion table with the herders, pasture land owners and the associations who represent both of them (e.g. </a:t>
            </a:r>
            <a:r>
              <a:rPr lang="en-GB" sz="1800" b="1" dirty="0" err="1"/>
              <a:t>Coldiretti</a:t>
            </a:r>
            <a:r>
              <a:rPr lang="en-GB" sz="1800" b="1" dirty="0"/>
              <a:t>, CIA, etc.). </a:t>
            </a:r>
          </a:p>
          <a:p>
            <a:endParaRPr lang="en-GB" sz="1800" b="1" dirty="0"/>
          </a:p>
        </p:txBody>
      </p:sp>
    </p:spTree>
    <p:extLst>
      <p:ext uri="{BB962C8B-B14F-4D97-AF65-F5344CB8AC3E}">
        <p14:creationId xmlns:p14="http://schemas.microsoft.com/office/powerpoint/2010/main" val="2131969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7056784" cy="1368152"/>
          </a:xfrm>
        </p:spPr>
        <p:txBody>
          <a:bodyPr>
            <a:noAutofit/>
          </a:bodyPr>
          <a:lstStyle/>
          <a:p>
            <a:pPr lvl="0"/>
            <a:r>
              <a:rPr lang="en-US" sz="2400" b="1" dirty="0">
                <a:effectLst>
                  <a:outerShdw blurRad="38100" dist="38100" dir="2700000" algn="tl">
                    <a:srgbClr val="000000">
                      <a:alpha val="43137"/>
                    </a:srgbClr>
                  </a:outerShdw>
                </a:effectLst>
              </a:rPr>
              <a:t>Regional-level: Italy – Reorganization of the AG activities in the area </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39552" y="1124744"/>
            <a:ext cx="7560840" cy="4392488"/>
          </a:xfrm>
        </p:spPr>
        <p:txBody>
          <a:bodyPr>
            <a:noAutofit/>
          </a:bodyPr>
          <a:lstStyle/>
          <a:p>
            <a:r>
              <a:rPr lang="en-GB" sz="1800" b="1" dirty="0"/>
              <a:t>Land owners need to be confronted with the parties in the pursue of an agreement as to either </a:t>
            </a:r>
            <a:r>
              <a:rPr lang="en-GB" sz="1800" b="1" dirty="0" err="1"/>
              <a:t>i</a:t>
            </a:r>
            <a:r>
              <a:rPr lang="en-GB" sz="1800" b="1" dirty="0"/>
              <a:t>) move the herds; ii) sell the herds; or iii) exploit the current herds until the end of their economic lifetime, but without gradual reconstitution and by agreeing to avoid grazing on the area subject to Law 9 of 06/03/2014. </a:t>
            </a:r>
          </a:p>
          <a:p>
            <a:endParaRPr lang="en-GB" sz="1800" b="1" dirty="0"/>
          </a:p>
          <a:p>
            <a:r>
              <a:rPr lang="en-GB" sz="1800" b="1" dirty="0"/>
              <a:t>Herders who choose options </a:t>
            </a:r>
            <a:r>
              <a:rPr lang="en-GB" sz="1800" b="1" dirty="0" err="1"/>
              <a:t>i</a:t>
            </a:r>
            <a:r>
              <a:rPr lang="en-GB" sz="1800" b="1" dirty="0"/>
              <a:t>) and ii) should have a 12 months period to relocate their herds. </a:t>
            </a:r>
          </a:p>
          <a:p>
            <a:endParaRPr lang="en-GB" sz="1800" b="1" dirty="0"/>
          </a:p>
          <a:p>
            <a:r>
              <a:rPr lang="en-GB" sz="1800" b="1" dirty="0"/>
              <a:t>A period of up to 5 years is necessary to requalify herders who decide to keep the animals until the end of their economic lifetime, while providing that no grazing activities take place on the contaminated soils and forage is procured from other areas. </a:t>
            </a:r>
          </a:p>
          <a:p>
            <a:endParaRPr lang="en-GB" sz="1800" b="1" dirty="0"/>
          </a:p>
          <a:p>
            <a:r>
              <a:rPr lang="en-GB" sz="1800" b="1" dirty="0"/>
              <a:t>For these stakeholders, the voluntary inclusion into the advanced biofuel value chain should be guaranteed since the beginning of the operations so that they can make more informed choices. </a:t>
            </a:r>
            <a:endParaRPr lang="it-IT" sz="1800" b="1" dirty="0"/>
          </a:p>
          <a:p>
            <a:endParaRPr lang="en-GB" sz="1800" b="1" dirty="0"/>
          </a:p>
        </p:txBody>
      </p:sp>
    </p:spTree>
    <p:extLst>
      <p:ext uri="{BB962C8B-B14F-4D97-AF65-F5344CB8AC3E}">
        <p14:creationId xmlns:p14="http://schemas.microsoft.com/office/powerpoint/2010/main" val="2905937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7056784" cy="1368152"/>
          </a:xfrm>
        </p:spPr>
        <p:txBody>
          <a:bodyPr>
            <a:noAutofit/>
          </a:bodyPr>
          <a:lstStyle/>
          <a:p>
            <a:pPr lvl="0"/>
            <a:r>
              <a:rPr lang="en-US" sz="2400" b="1" dirty="0">
                <a:effectLst>
                  <a:outerShdw blurRad="38100" dist="38100" dir="2700000" algn="tl">
                    <a:srgbClr val="000000">
                      <a:alpha val="43137"/>
                    </a:srgbClr>
                  </a:outerShdw>
                </a:effectLst>
              </a:rPr>
              <a:t>Value chain-level: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39552" y="1124744"/>
            <a:ext cx="7560840" cy="4392488"/>
          </a:xfrm>
        </p:spPr>
        <p:txBody>
          <a:bodyPr>
            <a:noAutofit/>
          </a:bodyPr>
          <a:lstStyle/>
          <a:p>
            <a:r>
              <a:rPr lang="en-GB" sz="1800" b="1" dirty="0"/>
              <a:t>Planning and designing the value chain:</a:t>
            </a:r>
          </a:p>
          <a:p>
            <a:endParaRPr lang="en-GB" sz="1800" b="1" dirty="0"/>
          </a:p>
          <a:p>
            <a:r>
              <a:rPr lang="en-GB" sz="1800" b="1" dirty="0"/>
              <a:t>Local authorities should convey working group (composed by farmers, land owners, fuel company representatives, etc.) meetings where all concerned stakeholders are asked to form associations of biomass producers (ABP) or consortia.</a:t>
            </a:r>
          </a:p>
          <a:p>
            <a:endParaRPr lang="en-GB" sz="1800" b="1" dirty="0"/>
          </a:p>
          <a:p>
            <a:r>
              <a:rPr lang="en-GB" sz="1800" b="1" dirty="0"/>
              <a:t>The ABP/consortia will design the landscape level arrangement of the biomass supply chain:</a:t>
            </a:r>
          </a:p>
          <a:p>
            <a:endParaRPr lang="en-GB" sz="1800" b="1" dirty="0"/>
          </a:p>
          <a:p>
            <a:r>
              <a:rPr lang="en-GB" sz="1800" b="1" dirty="0"/>
              <a:t>Those reached by the irrigation infrastructure should be favoured to grow irrigated giant reed, those in the remaining 17,000 ha have variable choices depending on the specific conditions of the farm.</a:t>
            </a:r>
            <a:endParaRPr lang="it-IT" sz="1800" b="1" dirty="0"/>
          </a:p>
          <a:p>
            <a:endParaRPr lang="en-GB" sz="1800" b="1" dirty="0"/>
          </a:p>
        </p:txBody>
      </p:sp>
    </p:spTree>
    <p:extLst>
      <p:ext uri="{BB962C8B-B14F-4D97-AF65-F5344CB8AC3E}">
        <p14:creationId xmlns:p14="http://schemas.microsoft.com/office/powerpoint/2010/main" val="133619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6632"/>
            <a:ext cx="7848872" cy="2592288"/>
          </a:xfrm>
        </p:spPr>
        <p:txBody>
          <a:bodyPr>
            <a:noAutofit/>
          </a:bodyPr>
          <a:lstStyle/>
          <a:p>
            <a:pPr algn="ctr"/>
            <a:r>
              <a:rPr lang="en-US" sz="3200" b="1" dirty="0"/>
              <a:t>Analysis of the economic and non-economic barriers to the market uptake of the selected sustainable bioenergy technologies in the case study sites;</a:t>
            </a:r>
            <a:endParaRPr lang="hu-HU" sz="2000" dirty="0"/>
          </a:p>
        </p:txBody>
      </p:sp>
      <p:sp>
        <p:nvSpPr>
          <p:cNvPr id="5" name="CasellaDiTesto 4"/>
          <p:cNvSpPr txBox="1"/>
          <p:nvPr/>
        </p:nvSpPr>
        <p:spPr>
          <a:xfrm>
            <a:off x="539552" y="2276872"/>
            <a:ext cx="8208912" cy="3539430"/>
          </a:xfrm>
          <a:prstGeom prst="rect">
            <a:avLst/>
          </a:prstGeom>
          <a:noFill/>
        </p:spPr>
        <p:txBody>
          <a:bodyPr wrap="square" rtlCol="0">
            <a:spAutoFit/>
          </a:bodyPr>
          <a:lstStyle/>
          <a:p>
            <a:pPr algn="just"/>
            <a:endParaRPr lang="en-GB" sz="1600" dirty="0">
              <a:latin typeface="Calibri Light"/>
              <a:cs typeface="Calibri Light"/>
            </a:endParaRPr>
          </a:p>
          <a:p>
            <a:pPr marL="342900" indent="-342900" algn="just">
              <a:buFont typeface="Arial" panose="020B0604020202020204" pitchFamily="34" charset="0"/>
              <a:buChar char="•"/>
            </a:pPr>
            <a:r>
              <a:rPr lang="en-US" sz="1600" b="1" dirty="0">
                <a:latin typeface="Calibri Light"/>
                <a:cs typeface="Calibri Light"/>
              </a:rPr>
              <a:t>TASK 4.1 </a:t>
            </a:r>
            <a:r>
              <a:rPr lang="en-US" sz="1600" dirty="0">
                <a:latin typeface="Calibri Light"/>
                <a:cs typeface="Calibri Light"/>
              </a:rPr>
              <a:t>Best practices for bioenergy policies, regulations and support schemes which allow the most sustainable and efficient use of bio-resources from under-utilized land (Led by GEO);</a:t>
            </a:r>
          </a:p>
          <a:p>
            <a:pPr marL="741362" lvl="1" indent="0" algn="just">
              <a:buNone/>
            </a:pPr>
            <a:endParaRPr lang="en-GB" sz="1600" u="sng" dirty="0">
              <a:latin typeface="Calibri Light"/>
              <a:cs typeface="Calibri Light"/>
            </a:endParaRPr>
          </a:p>
          <a:p>
            <a:pPr marL="342900" indent="-342900" algn="just">
              <a:buFont typeface="Arial" panose="020B0604020202020204" pitchFamily="34" charset="0"/>
              <a:buChar char="•"/>
            </a:pPr>
            <a:r>
              <a:rPr lang="en-US" sz="1600" b="1" dirty="0">
                <a:latin typeface="Calibri Light"/>
                <a:cs typeface="Calibri Light"/>
              </a:rPr>
              <a:t>TASK 4.2 </a:t>
            </a:r>
            <a:r>
              <a:rPr lang="en-US" sz="1600" dirty="0">
                <a:latin typeface="Calibri Light"/>
                <a:cs typeface="Calibri Light"/>
              </a:rPr>
              <a:t>Background research on the economic and non-economic barriers to the market uptake of the selected sustainable bioenergy technologies in the case study sites (Led by FAO); </a:t>
            </a:r>
          </a:p>
          <a:p>
            <a:pPr algn="just"/>
            <a:endParaRPr lang="en-US" sz="1600" dirty="0">
              <a:latin typeface="Calibri Light"/>
              <a:cs typeface="Calibri Light"/>
            </a:endParaRPr>
          </a:p>
          <a:p>
            <a:pPr marL="342900" indent="-342900" algn="just">
              <a:buFont typeface="Arial" panose="020B0604020202020204" pitchFamily="34" charset="0"/>
              <a:buChar char="•"/>
            </a:pPr>
            <a:r>
              <a:rPr lang="en-US" sz="1600" b="1" dirty="0">
                <a:latin typeface="Calibri Light"/>
                <a:cs typeface="Calibri Light"/>
              </a:rPr>
              <a:t>Task 4.3 </a:t>
            </a:r>
            <a:r>
              <a:rPr lang="en-US" sz="1600" dirty="0">
                <a:latin typeface="Calibri Light"/>
                <a:cs typeface="Calibri Light"/>
              </a:rPr>
              <a:t>Discussions with relevant economic actors and stakeholders on the economic and non-economic barriers to the market uptake of the selected sustainable bioenergy technologies in the case study sites (Led by FAO); </a:t>
            </a:r>
          </a:p>
          <a:p>
            <a:pPr algn="just"/>
            <a:endParaRPr lang="en-US" sz="1600" dirty="0">
              <a:latin typeface="Calibri Light"/>
              <a:cs typeface="Calibri Light"/>
            </a:endParaRPr>
          </a:p>
          <a:p>
            <a:pPr marL="342900" indent="-342900" algn="just">
              <a:buFont typeface="Arial" panose="020B0604020202020204" pitchFamily="34" charset="0"/>
              <a:buChar char="•"/>
            </a:pPr>
            <a:r>
              <a:rPr lang="en-US" sz="1600" b="1" dirty="0">
                <a:latin typeface="Calibri Light"/>
                <a:cs typeface="Calibri Light"/>
              </a:rPr>
              <a:t>Task 4.4 </a:t>
            </a:r>
            <a:r>
              <a:rPr lang="en-US" sz="1600" dirty="0">
                <a:latin typeface="Calibri Light"/>
                <a:cs typeface="Calibri Light"/>
              </a:rPr>
              <a:t>Identification of actions for removing the main economic and non-economic barriers and definition of roles and responsibilities of relevant stakeholders for removing such barriers (Led by FAO); </a:t>
            </a:r>
            <a:endParaRPr lang="en-GB" sz="1600" dirty="0">
              <a:latin typeface="Calibri Light"/>
              <a:cs typeface="Calibri 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7056784" cy="1368152"/>
          </a:xfrm>
        </p:spPr>
        <p:txBody>
          <a:bodyPr>
            <a:noAutofit/>
          </a:bodyPr>
          <a:lstStyle/>
          <a:p>
            <a:pPr lvl="0"/>
            <a:r>
              <a:rPr lang="en-US" sz="2400" b="1" dirty="0">
                <a:effectLst>
                  <a:outerShdw blurRad="38100" dist="38100" dir="2700000" algn="tl">
                    <a:srgbClr val="000000">
                      <a:alpha val="43137"/>
                    </a:srgbClr>
                  </a:outerShdw>
                </a:effectLst>
              </a:rPr>
              <a:t>Value chain-level: Italy</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39552" y="1124744"/>
            <a:ext cx="7560840" cy="4392488"/>
          </a:xfrm>
        </p:spPr>
        <p:txBody>
          <a:bodyPr>
            <a:noAutofit/>
          </a:bodyPr>
          <a:lstStyle/>
          <a:p>
            <a:r>
              <a:rPr lang="en-GB" sz="1800" b="1" dirty="0"/>
              <a:t>Planning and designing the value chain:</a:t>
            </a:r>
          </a:p>
          <a:p>
            <a:endParaRPr lang="en-GB" sz="1800" b="1" dirty="0"/>
          </a:p>
          <a:p>
            <a:r>
              <a:rPr lang="en-GB" sz="1800" b="1" dirty="0"/>
              <a:t>Giant reed growers (both irrigated as well as rainfed) will be offered long-term contracts (25 years) to make their investments bankable;</a:t>
            </a:r>
          </a:p>
          <a:p>
            <a:endParaRPr lang="en-GB" sz="1800" b="1" dirty="0"/>
          </a:p>
          <a:p>
            <a:r>
              <a:rPr lang="en-GB" sz="1800" b="1" dirty="0"/>
              <a:t>Farmers that prefer 3-5 years contracts will have the opportunity to grow milk thistle for biomass</a:t>
            </a:r>
          </a:p>
          <a:p>
            <a:endParaRPr lang="en-GB" sz="1800" b="1" dirty="0"/>
          </a:p>
          <a:p>
            <a:r>
              <a:rPr lang="en-GB" sz="1800" b="1" dirty="0"/>
              <a:t>Farmers willing to accept only yearly contracts will grow </a:t>
            </a:r>
            <a:r>
              <a:rPr lang="en-GB" sz="1800" b="1" dirty="0" err="1"/>
              <a:t>smilo</a:t>
            </a:r>
            <a:r>
              <a:rPr lang="en-GB" sz="1800" b="1" dirty="0"/>
              <a:t> grass. </a:t>
            </a:r>
          </a:p>
          <a:p>
            <a:endParaRPr lang="en-GB" sz="1800" b="1" dirty="0"/>
          </a:p>
          <a:p>
            <a:r>
              <a:rPr lang="en-GB" sz="1800" b="1" dirty="0"/>
              <a:t>The presence of the biomass buyer in the working groups planning the arrangement of this diversified production pattern will ensure that the minimum supply is reached.</a:t>
            </a:r>
          </a:p>
          <a:p>
            <a:endParaRPr lang="en-GB" sz="1800" b="1" dirty="0"/>
          </a:p>
          <a:p>
            <a:r>
              <a:rPr lang="en-US" sz="1800" b="1" dirty="0"/>
              <a:t>Contractual forms will be negotiated by the cooperatives in the interest of the associates and by finding a fair agreement with the biomass buyer. </a:t>
            </a:r>
            <a:endParaRPr lang="en-GB" sz="1800" b="1" dirty="0"/>
          </a:p>
        </p:txBody>
      </p:sp>
    </p:spTree>
    <p:extLst>
      <p:ext uri="{BB962C8B-B14F-4D97-AF65-F5344CB8AC3E}">
        <p14:creationId xmlns:p14="http://schemas.microsoft.com/office/powerpoint/2010/main" val="3453939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23528" y="1268760"/>
            <a:ext cx="7272808" cy="2028205"/>
          </a:xfrm>
        </p:spPr>
        <p:txBody>
          <a:bodyPr>
            <a:normAutofit/>
          </a:bodyPr>
          <a:lstStyle/>
          <a:p>
            <a:r>
              <a:rPr lang="en-US" b="1" dirty="0">
                <a:solidFill>
                  <a:srgbClr val="FFFFFF"/>
                </a:solidFill>
              </a:rPr>
              <a:t>The roadmap</a:t>
            </a:r>
            <a:br>
              <a:rPr lang="en-US" b="1" dirty="0"/>
            </a:br>
            <a:br>
              <a:rPr lang="en-US" b="1" dirty="0"/>
            </a:br>
            <a:r>
              <a:rPr lang="en-US" b="1" dirty="0"/>
              <a:t>Italy</a:t>
            </a:r>
            <a:endParaRPr lang="hu-HU" sz="2200" dirty="0"/>
          </a:p>
        </p:txBody>
      </p:sp>
      <p:sp>
        <p:nvSpPr>
          <p:cNvPr id="5" name="Szöveg helye 4"/>
          <p:cNvSpPr>
            <a:spLocks noGrp="1"/>
          </p:cNvSpPr>
          <p:nvPr>
            <p:ph type="body" idx="1"/>
          </p:nvPr>
        </p:nvSpPr>
        <p:spPr>
          <a:xfrm>
            <a:off x="323528" y="22126"/>
            <a:ext cx="8352928" cy="1140147"/>
          </a:xfrm>
        </p:spPr>
        <p:txBody>
          <a:bodyPr/>
          <a:lstStyle/>
          <a:p>
            <a:r>
              <a:rPr lang="it-IT" dirty="0"/>
              <a:t>FORBIO</a:t>
            </a:r>
            <a:endParaRPr lang="hu-HU" dirty="0"/>
          </a:p>
        </p:txBody>
      </p:sp>
    </p:spTree>
    <p:extLst>
      <p:ext uri="{BB962C8B-B14F-4D97-AF65-F5344CB8AC3E}">
        <p14:creationId xmlns:p14="http://schemas.microsoft.com/office/powerpoint/2010/main" val="614159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ight Triangle 68">
            <a:extLst>
              <a:ext uri="{FF2B5EF4-FFF2-40B4-BE49-F238E27FC236}">
                <a16:creationId xmlns:a16="http://schemas.microsoft.com/office/drawing/2014/main" id="{9C94F46C-A614-4605-99F7-75B9E0D88EAB}"/>
              </a:ext>
            </a:extLst>
          </p:cNvPr>
          <p:cNvSpPr/>
          <p:nvPr/>
        </p:nvSpPr>
        <p:spPr>
          <a:xfrm>
            <a:off x="1102244" y="1340881"/>
            <a:ext cx="1165593" cy="506492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4" name="TextBox 3">
            <a:extLst>
              <a:ext uri="{FF2B5EF4-FFF2-40B4-BE49-F238E27FC236}">
                <a16:creationId xmlns:a16="http://schemas.microsoft.com/office/drawing/2014/main" id="{38C3AAF9-65B8-419A-BC7F-0EA927C7797E}"/>
              </a:ext>
            </a:extLst>
          </p:cNvPr>
          <p:cNvSpPr txBox="1"/>
          <p:nvPr/>
        </p:nvSpPr>
        <p:spPr>
          <a:xfrm>
            <a:off x="1512248" y="-12838"/>
            <a:ext cx="5208777"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2019</a:t>
            </a:r>
          </a:p>
        </p:txBody>
      </p:sp>
      <p:pic>
        <p:nvPicPr>
          <p:cNvPr id="9" name="Picture 8">
            <a:extLst>
              <a:ext uri="{FF2B5EF4-FFF2-40B4-BE49-F238E27FC236}">
                <a16:creationId xmlns:a16="http://schemas.microsoft.com/office/drawing/2014/main" id="{A7B88C76-1434-4D31-BBD6-53302EB30D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441" y="721667"/>
            <a:ext cx="744653" cy="49643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0" name="TextBox 9">
            <a:extLst>
              <a:ext uri="{FF2B5EF4-FFF2-40B4-BE49-F238E27FC236}">
                <a16:creationId xmlns:a16="http://schemas.microsoft.com/office/drawing/2014/main" id="{BC9CD3D2-A167-4967-B963-4D5D92A3EC3A}"/>
              </a:ext>
            </a:extLst>
          </p:cNvPr>
          <p:cNvSpPr txBox="1"/>
          <p:nvPr/>
        </p:nvSpPr>
        <p:spPr>
          <a:xfrm>
            <a:off x="638482" y="460057"/>
            <a:ext cx="10905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EU</a:t>
            </a:r>
          </a:p>
        </p:txBody>
      </p:sp>
      <p:pic>
        <p:nvPicPr>
          <p:cNvPr id="13" name="Picture 12">
            <a:extLst>
              <a:ext uri="{FF2B5EF4-FFF2-40B4-BE49-F238E27FC236}">
                <a16:creationId xmlns:a16="http://schemas.microsoft.com/office/drawing/2014/main" id="{D50959C3-75F5-4F15-956A-10F5EE3201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5295" y="721670"/>
            <a:ext cx="882549" cy="496434"/>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6B257890-A196-44A1-805E-8434D919408F}"/>
              </a:ext>
            </a:extLst>
          </p:cNvPr>
          <p:cNvSpPr txBox="1"/>
          <p:nvPr/>
        </p:nvSpPr>
        <p:spPr>
          <a:xfrm>
            <a:off x="6051284" y="406199"/>
            <a:ext cx="10905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Member State</a:t>
            </a:r>
          </a:p>
        </p:txBody>
      </p:sp>
      <p:cxnSp>
        <p:nvCxnSpPr>
          <p:cNvPr id="16" name="Straight Connector 15">
            <a:extLst>
              <a:ext uri="{FF2B5EF4-FFF2-40B4-BE49-F238E27FC236}">
                <a16:creationId xmlns:a16="http://schemas.microsoft.com/office/drawing/2014/main" id="{39AA0A08-EA65-497F-8851-A9D005257C89}"/>
              </a:ext>
            </a:extLst>
          </p:cNvPr>
          <p:cNvCxnSpPr>
            <a:stCxn id="9" idx="1"/>
            <a:endCxn id="9" idx="1"/>
          </p:cNvCxnSpPr>
          <p:nvPr/>
        </p:nvCxnSpPr>
        <p:spPr>
          <a:xfrm>
            <a:off x="811441" y="96988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D7C650E-4150-47F5-82DB-9AADED02B3E4}"/>
              </a:ext>
            </a:extLst>
          </p:cNvPr>
          <p:cNvCxnSpPr>
            <a:cxnSpLocks/>
          </p:cNvCxnSpPr>
          <p:nvPr/>
        </p:nvCxnSpPr>
        <p:spPr>
          <a:xfrm flipH="1">
            <a:off x="710395" y="980531"/>
            <a:ext cx="32258" cy="5314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DFF8FD0-2BA0-4BF7-8472-0D32D5502E15}"/>
              </a:ext>
            </a:extLst>
          </p:cNvPr>
          <p:cNvCxnSpPr>
            <a:cxnSpLocks/>
            <a:endCxn id="9" idx="1"/>
          </p:cNvCxnSpPr>
          <p:nvPr/>
        </p:nvCxnSpPr>
        <p:spPr>
          <a:xfrm>
            <a:off x="742653" y="965210"/>
            <a:ext cx="68788" cy="467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B854A76-FA0F-4048-B0A6-F8470207697C}"/>
              </a:ext>
            </a:extLst>
          </p:cNvPr>
          <p:cNvSpPr txBox="1"/>
          <p:nvPr/>
        </p:nvSpPr>
        <p:spPr>
          <a:xfrm>
            <a:off x="-5998" y="1694095"/>
            <a:ext cx="1009887"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a:ln>
                  <a:noFill/>
                </a:ln>
                <a:solidFill>
                  <a:prstClr val="black"/>
                </a:solidFill>
                <a:effectLst/>
                <a:uLnTx/>
                <a:uFillTx/>
                <a:latin typeface="Trebuchet MS" panose="020B0603020202020204"/>
                <a:ea typeface="+mn-ea"/>
                <a:cs typeface="+mn-cs"/>
              </a:rPr>
              <a:t>RED II</a:t>
            </a:r>
          </a:p>
        </p:txBody>
      </p:sp>
      <p:sp>
        <p:nvSpPr>
          <p:cNvPr id="59" name="TextBox 58">
            <a:extLst>
              <a:ext uri="{FF2B5EF4-FFF2-40B4-BE49-F238E27FC236}">
                <a16:creationId xmlns:a16="http://schemas.microsoft.com/office/drawing/2014/main" id="{DA1E6240-F50E-4BF1-9F9A-9637C64A7792}"/>
              </a:ext>
            </a:extLst>
          </p:cNvPr>
          <p:cNvSpPr txBox="1"/>
          <p:nvPr/>
        </p:nvSpPr>
        <p:spPr>
          <a:xfrm>
            <a:off x="1003889" y="6389558"/>
            <a:ext cx="1330600"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700" b="1" i="0" u="none" strike="noStrike" kern="1200" cap="none" spc="0" normalizeH="0" baseline="0" noProof="0" dirty="0">
                <a:ln>
                  <a:noFill/>
                </a:ln>
                <a:solidFill>
                  <a:prstClr val="black"/>
                </a:solidFill>
                <a:effectLst/>
                <a:uLnTx/>
                <a:uFillTx/>
                <a:latin typeface="Trebuchet MS" panose="020B0603020202020204"/>
                <a:ea typeface="+mn-ea"/>
                <a:cs typeface="+mn-cs"/>
              </a:rPr>
              <a:t>3.5% ADV BIOFUEL = 50 additional Biorefineries</a:t>
            </a:r>
          </a:p>
        </p:txBody>
      </p:sp>
      <p:sp>
        <p:nvSpPr>
          <p:cNvPr id="61" name="Freeform: Shape 60">
            <a:extLst>
              <a:ext uri="{FF2B5EF4-FFF2-40B4-BE49-F238E27FC236}">
                <a16:creationId xmlns:a16="http://schemas.microsoft.com/office/drawing/2014/main" id="{57B7E8E7-D243-4F44-B533-4C76AF1BB46B}"/>
              </a:ext>
            </a:extLst>
          </p:cNvPr>
          <p:cNvSpPr/>
          <p:nvPr/>
        </p:nvSpPr>
        <p:spPr>
          <a:xfrm>
            <a:off x="1102236" y="1351503"/>
            <a:ext cx="1146761" cy="5032674"/>
          </a:xfrm>
          <a:custGeom>
            <a:avLst/>
            <a:gdLst>
              <a:gd name="connsiteX0" fmla="*/ 0 w 1165608"/>
              <a:gd name="connsiteY0" fmla="*/ 0 h 1783583"/>
              <a:gd name="connsiteX1" fmla="*/ 376813 w 1165608"/>
              <a:gd name="connsiteY1" fmla="*/ 1426866 h 1783583"/>
              <a:gd name="connsiteX2" fmla="*/ 1165608 w 1165608"/>
              <a:gd name="connsiteY2" fmla="*/ 1783583 h 1783583"/>
            </a:gdLst>
            <a:ahLst/>
            <a:cxnLst>
              <a:cxn ang="0">
                <a:pos x="connsiteX0" y="connsiteY0"/>
              </a:cxn>
              <a:cxn ang="0">
                <a:pos x="connsiteX1" y="connsiteY1"/>
              </a:cxn>
              <a:cxn ang="0">
                <a:pos x="connsiteX2" y="connsiteY2"/>
              </a:cxn>
            </a:cxnLst>
            <a:rect l="l" t="t" r="r" b="b"/>
            <a:pathLst>
              <a:path w="1165608" h="1783583">
                <a:moveTo>
                  <a:pt x="0" y="0"/>
                </a:moveTo>
                <a:cubicBezTo>
                  <a:pt x="91272" y="564801"/>
                  <a:pt x="182545" y="1129602"/>
                  <a:pt x="376813" y="1426866"/>
                </a:cubicBezTo>
                <a:cubicBezTo>
                  <a:pt x="571081" y="1724130"/>
                  <a:pt x="1009859" y="1730829"/>
                  <a:pt x="1165608" y="1783583"/>
                </a:cubicBezTo>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71" name="Straight Connector 70">
            <a:extLst>
              <a:ext uri="{FF2B5EF4-FFF2-40B4-BE49-F238E27FC236}">
                <a16:creationId xmlns:a16="http://schemas.microsoft.com/office/drawing/2014/main" id="{FAD18702-FB4A-469A-8FE1-3FEFBF908E34}"/>
              </a:ext>
            </a:extLst>
          </p:cNvPr>
          <p:cNvCxnSpPr>
            <a:cxnSpLocks/>
            <a:stCxn id="69" idx="0"/>
            <a:endCxn id="61" idx="2"/>
          </p:cNvCxnSpPr>
          <p:nvPr/>
        </p:nvCxnSpPr>
        <p:spPr>
          <a:xfrm>
            <a:off x="1102244" y="1340881"/>
            <a:ext cx="1146753" cy="504329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A7274CF9-B5DB-4542-9D79-FBAF3CFAB68B}"/>
              </a:ext>
            </a:extLst>
          </p:cNvPr>
          <p:cNvSpPr txBox="1"/>
          <p:nvPr/>
        </p:nvSpPr>
        <p:spPr>
          <a:xfrm>
            <a:off x="777047" y="1202793"/>
            <a:ext cx="116559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700" b="1" i="0" u="none" strike="noStrike" kern="1200" cap="none" spc="0" normalizeH="0" baseline="0" noProof="0" dirty="0">
                <a:ln>
                  <a:noFill/>
                </a:ln>
                <a:solidFill>
                  <a:prstClr val="black"/>
                </a:solidFill>
                <a:effectLst/>
                <a:uLnTx/>
                <a:uFillTx/>
                <a:latin typeface="Trebuchet MS" panose="020B0603020202020204"/>
                <a:ea typeface="+mn-ea"/>
                <a:cs typeface="+mn-cs"/>
              </a:rPr>
              <a:t>7/8 Biofuel-driven refineries</a:t>
            </a:r>
          </a:p>
        </p:txBody>
      </p:sp>
      <p:sp>
        <p:nvSpPr>
          <p:cNvPr id="74" name="TextBox 73">
            <a:extLst>
              <a:ext uri="{FF2B5EF4-FFF2-40B4-BE49-F238E27FC236}">
                <a16:creationId xmlns:a16="http://schemas.microsoft.com/office/drawing/2014/main" id="{04F9C3A8-329B-4C72-AA0F-42A64796E749}"/>
              </a:ext>
            </a:extLst>
          </p:cNvPr>
          <p:cNvSpPr txBox="1"/>
          <p:nvPr/>
        </p:nvSpPr>
        <p:spPr>
          <a:xfrm>
            <a:off x="2240746" y="6335205"/>
            <a:ext cx="123314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900" b="1" i="0" u="none" strike="noStrike" kern="1200" cap="none" spc="0" normalizeH="0" baseline="0" noProof="0" dirty="0">
                <a:ln>
                  <a:noFill/>
                </a:ln>
                <a:solidFill>
                  <a:prstClr val="black"/>
                </a:solidFill>
                <a:effectLst/>
                <a:uLnTx/>
                <a:uFillTx/>
                <a:latin typeface="Trebuchet MS" panose="020B0603020202020204"/>
                <a:ea typeface="+mn-ea"/>
                <a:cs typeface="+mn-cs"/>
              </a:rPr>
              <a:t>60 Biorefineries</a:t>
            </a:r>
          </a:p>
        </p:txBody>
      </p:sp>
      <p:cxnSp>
        <p:nvCxnSpPr>
          <p:cNvPr id="76" name="Straight Arrow Connector 75">
            <a:extLst>
              <a:ext uri="{FF2B5EF4-FFF2-40B4-BE49-F238E27FC236}">
                <a16:creationId xmlns:a16="http://schemas.microsoft.com/office/drawing/2014/main" id="{441292A2-5C8C-4C4F-8867-18A155FC4FEC}"/>
              </a:ext>
            </a:extLst>
          </p:cNvPr>
          <p:cNvCxnSpPr>
            <a:cxnSpLocks/>
            <a:stCxn id="9" idx="3"/>
            <a:endCxn id="61" idx="2"/>
          </p:cNvCxnSpPr>
          <p:nvPr/>
        </p:nvCxnSpPr>
        <p:spPr>
          <a:xfrm>
            <a:off x="1556094" y="969885"/>
            <a:ext cx="692903" cy="5414292"/>
          </a:xfrm>
          <a:prstGeom prst="straightConnector1">
            <a:avLst/>
          </a:prstGeom>
          <a:ln w="28575">
            <a:prstDash val="dash"/>
            <a:tailEnd type="triangle"/>
          </a:ln>
        </p:spPr>
        <p:style>
          <a:lnRef idx="1">
            <a:schemeClr val="accent5"/>
          </a:lnRef>
          <a:fillRef idx="0">
            <a:schemeClr val="accent5"/>
          </a:fillRef>
          <a:effectRef idx="0">
            <a:schemeClr val="accent5"/>
          </a:effectRef>
          <a:fontRef idx="minor">
            <a:schemeClr val="tx1"/>
          </a:fontRef>
        </p:style>
      </p:cxnSp>
      <p:sp>
        <p:nvSpPr>
          <p:cNvPr id="78" name="TextBox 77">
            <a:extLst>
              <a:ext uri="{FF2B5EF4-FFF2-40B4-BE49-F238E27FC236}">
                <a16:creationId xmlns:a16="http://schemas.microsoft.com/office/drawing/2014/main" id="{E15550F7-4554-437D-AF73-BD12E08EA61F}"/>
              </a:ext>
            </a:extLst>
          </p:cNvPr>
          <p:cNvSpPr txBox="1"/>
          <p:nvPr/>
        </p:nvSpPr>
        <p:spPr>
          <a:xfrm rot="5035198">
            <a:off x="586461" y="3462175"/>
            <a:ext cx="2361877"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Direct or Indirect Support (BMP)</a:t>
            </a:r>
          </a:p>
        </p:txBody>
      </p:sp>
      <p:sp>
        <p:nvSpPr>
          <p:cNvPr id="79" name="Rectangle 78">
            <a:extLst>
              <a:ext uri="{FF2B5EF4-FFF2-40B4-BE49-F238E27FC236}">
                <a16:creationId xmlns:a16="http://schemas.microsoft.com/office/drawing/2014/main" id="{A54A07ED-ED71-4557-B4CE-91E3830896FA}"/>
              </a:ext>
            </a:extLst>
          </p:cNvPr>
          <p:cNvSpPr/>
          <p:nvPr/>
        </p:nvSpPr>
        <p:spPr>
          <a:xfrm>
            <a:off x="6155296" y="1501410"/>
            <a:ext cx="1090570" cy="701859"/>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700" b="0" i="0" u="none" strike="noStrike" kern="1200" cap="none" spc="0" normalizeH="0" baseline="0" noProof="0" dirty="0">
                <a:ln>
                  <a:noFill/>
                </a:ln>
                <a:solidFill>
                  <a:prstClr val="black"/>
                </a:solidFill>
                <a:effectLst/>
                <a:uLnTx/>
                <a:uFillTx/>
                <a:latin typeface="Trebuchet MS" panose="020B0603020202020204"/>
                <a:ea typeface="+mn-ea"/>
                <a:cs typeface="+mn-cs"/>
              </a:rPr>
              <a:t>EUR 750/10Gcal</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7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700" b="0" i="0" u="none" strike="noStrike" kern="1200" cap="none" spc="0" normalizeH="0" baseline="0" noProof="0" dirty="0">
                <a:ln>
                  <a:noFill/>
                </a:ln>
                <a:solidFill>
                  <a:prstClr val="black"/>
                </a:solidFill>
                <a:effectLst/>
                <a:uLnTx/>
                <a:uFillTx/>
                <a:latin typeface="Trebuchet MS" panose="020B0603020202020204"/>
                <a:ea typeface="+mn-ea"/>
                <a:cs typeface="+mn-cs"/>
              </a:rPr>
              <a:t>EUR 1,500/10Gcal</a:t>
            </a:r>
          </a:p>
        </p:txBody>
      </p:sp>
      <p:sp>
        <p:nvSpPr>
          <p:cNvPr id="80" name="Arrow: Down 79">
            <a:extLst>
              <a:ext uri="{FF2B5EF4-FFF2-40B4-BE49-F238E27FC236}">
                <a16:creationId xmlns:a16="http://schemas.microsoft.com/office/drawing/2014/main" id="{BF98FAE6-3E57-426A-B5A1-DEB901C1954F}"/>
              </a:ext>
            </a:extLst>
          </p:cNvPr>
          <p:cNvSpPr/>
          <p:nvPr/>
        </p:nvSpPr>
        <p:spPr>
          <a:xfrm>
            <a:off x="6677721" y="1704241"/>
            <a:ext cx="45719" cy="2525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81" name="TextBox 80">
            <a:extLst>
              <a:ext uri="{FF2B5EF4-FFF2-40B4-BE49-F238E27FC236}">
                <a16:creationId xmlns:a16="http://schemas.microsoft.com/office/drawing/2014/main" id="{BEEC5BF5-1A12-4021-87CE-69B68EC42C55}"/>
              </a:ext>
            </a:extLst>
          </p:cNvPr>
          <p:cNvSpPr txBox="1"/>
          <p:nvPr/>
        </p:nvSpPr>
        <p:spPr>
          <a:xfrm>
            <a:off x="6067208" y="1239800"/>
            <a:ext cx="1090569" cy="26161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a:ln>
                  <a:noFill/>
                </a:ln>
                <a:solidFill>
                  <a:prstClr val="black"/>
                </a:solidFill>
                <a:effectLst/>
                <a:uLnTx/>
                <a:uFillTx/>
                <a:latin typeface="Trebuchet MS" panose="020B0603020202020204"/>
                <a:ea typeface="+mn-ea"/>
                <a:cs typeface="+mn-cs"/>
              </a:rPr>
              <a:t>Sanctions</a:t>
            </a:r>
          </a:p>
        </p:txBody>
      </p:sp>
      <p:cxnSp>
        <p:nvCxnSpPr>
          <p:cNvPr id="82" name="Straight Arrow Connector 81">
            <a:extLst>
              <a:ext uri="{FF2B5EF4-FFF2-40B4-BE49-F238E27FC236}">
                <a16:creationId xmlns:a16="http://schemas.microsoft.com/office/drawing/2014/main" id="{536FF21E-75DB-4DBB-B46D-0B401F88045E}"/>
              </a:ext>
            </a:extLst>
          </p:cNvPr>
          <p:cNvCxnSpPr>
            <a:cxnSpLocks/>
          </p:cNvCxnSpPr>
          <p:nvPr/>
        </p:nvCxnSpPr>
        <p:spPr>
          <a:xfrm>
            <a:off x="5727164" y="854658"/>
            <a:ext cx="0" cy="1514281"/>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A551ED0C-034B-42C8-B392-CC98A2AFAB9E}"/>
              </a:ext>
            </a:extLst>
          </p:cNvPr>
          <p:cNvCxnSpPr>
            <a:cxnSpLocks/>
          </p:cNvCxnSpPr>
          <p:nvPr/>
        </p:nvCxnSpPr>
        <p:spPr>
          <a:xfrm>
            <a:off x="5743942" y="854658"/>
            <a:ext cx="34394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B45429BB-7283-4EF5-9125-4623F7C16508}"/>
              </a:ext>
            </a:extLst>
          </p:cNvPr>
          <p:cNvSpPr txBox="1"/>
          <p:nvPr/>
        </p:nvSpPr>
        <p:spPr>
          <a:xfrm>
            <a:off x="5434331" y="842484"/>
            <a:ext cx="245624" cy="156966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Excise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 break</a:t>
            </a:r>
          </a:p>
        </p:txBody>
      </p:sp>
      <p:sp>
        <p:nvSpPr>
          <p:cNvPr id="86" name="Rectangle: Rounded Corners 85">
            <a:extLst>
              <a:ext uri="{FF2B5EF4-FFF2-40B4-BE49-F238E27FC236}">
                <a16:creationId xmlns:a16="http://schemas.microsoft.com/office/drawing/2014/main" id="{20AF09FB-4FA5-4471-B651-F2B340C34CBC}"/>
              </a:ext>
            </a:extLst>
          </p:cNvPr>
          <p:cNvSpPr/>
          <p:nvPr/>
        </p:nvSpPr>
        <p:spPr>
          <a:xfrm>
            <a:off x="5117858" y="2406101"/>
            <a:ext cx="1252168" cy="49188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Psychologic incentive at the pump (consumers)</a:t>
            </a:r>
          </a:p>
        </p:txBody>
      </p:sp>
      <p:cxnSp>
        <p:nvCxnSpPr>
          <p:cNvPr id="87" name="Straight Arrow Connector 86">
            <a:extLst>
              <a:ext uri="{FF2B5EF4-FFF2-40B4-BE49-F238E27FC236}">
                <a16:creationId xmlns:a16="http://schemas.microsoft.com/office/drawing/2014/main" id="{EE470A79-0C58-4D62-8F1E-710F6BBB2186}"/>
              </a:ext>
            </a:extLst>
          </p:cNvPr>
          <p:cNvCxnSpPr>
            <a:cxnSpLocks/>
          </p:cNvCxnSpPr>
          <p:nvPr/>
        </p:nvCxnSpPr>
        <p:spPr>
          <a:xfrm>
            <a:off x="7109594" y="2268443"/>
            <a:ext cx="0" cy="100496"/>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0" name="Rectangle: Rounded Corners 89">
            <a:extLst>
              <a:ext uri="{FF2B5EF4-FFF2-40B4-BE49-F238E27FC236}">
                <a16:creationId xmlns:a16="http://schemas.microsoft.com/office/drawing/2014/main" id="{B511B441-8ED3-47E3-883F-15E77791534D}"/>
              </a:ext>
            </a:extLst>
          </p:cNvPr>
          <p:cNvSpPr/>
          <p:nvPr/>
        </p:nvSpPr>
        <p:spPr>
          <a:xfrm>
            <a:off x="6406097" y="2406100"/>
            <a:ext cx="1252168" cy="49188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Increased demand (fuel blenders)</a:t>
            </a:r>
          </a:p>
        </p:txBody>
      </p:sp>
      <p:sp>
        <p:nvSpPr>
          <p:cNvPr id="93" name="TextBox 92">
            <a:extLst>
              <a:ext uri="{FF2B5EF4-FFF2-40B4-BE49-F238E27FC236}">
                <a16:creationId xmlns:a16="http://schemas.microsoft.com/office/drawing/2014/main" id="{C0CAF700-95CF-4D3B-829E-31418A079C17}"/>
              </a:ext>
            </a:extLst>
          </p:cNvPr>
          <p:cNvSpPr txBox="1"/>
          <p:nvPr/>
        </p:nvSpPr>
        <p:spPr>
          <a:xfrm>
            <a:off x="8521" y="3130968"/>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2020</a:t>
            </a:r>
          </a:p>
        </p:txBody>
      </p:sp>
      <p:sp>
        <p:nvSpPr>
          <p:cNvPr id="33" name="TextBox 32">
            <a:extLst>
              <a:ext uri="{FF2B5EF4-FFF2-40B4-BE49-F238E27FC236}">
                <a16:creationId xmlns:a16="http://schemas.microsoft.com/office/drawing/2014/main" id="{882BD1B4-EE0E-490D-BD2E-B1FA5510715E}"/>
              </a:ext>
            </a:extLst>
          </p:cNvPr>
          <p:cNvSpPr txBox="1"/>
          <p:nvPr/>
        </p:nvSpPr>
        <p:spPr>
          <a:xfrm>
            <a:off x="3560991" y="411597"/>
            <a:ext cx="1090569"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Local Authorities</a:t>
            </a:r>
          </a:p>
        </p:txBody>
      </p:sp>
      <p:pic>
        <p:nvPicPr>
          <p:cNvPr id="3" name="Picture 2">
            <a:extLst>
              <a:ext uri="{FF2B5EF4-FFF2-40B4-BE49-F238E27FC236}">
                <a16:creationId xmlns:a16="http://schemas.microsoft.com/office/drawing/2014/main" id="{47D6BCAE-E3B6-4DC9-997D-FFD4BD605BF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56839" y="864768"/>
            <a:ext cx="662133" cy="44457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37" name="Rectangle: Rounded Corners 36">
            <a:extLst>
              <a:ext uri="{FF2B5EF4-FFF2-40B4-BE49-F238E27FC236}">
                <a16:creationId xmlns:a16="http://schemas.microsoft.com/office/drawing/2014/main" id="{117F511F-D0B8-40E6-9AD0-8A937F2269F5}"/>
              </a:ext>
            </a:extLst>
          </p:cNvPr>
          <p:cNvSpPr/>
          <p:nvPr/>
        </p:nvSpPr>
        <p:spPr>
          <a:xfrm>
            <a:off x="3313496" y="2096316"/>
            <a:ext cx="814112" cy="69276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1,000 ha irrigation infrastr.</a:t>
            </a:r>
          </a:p>
        </p:txBody>
      </p:sp>
      <p:cxnSp>
        <p:nvCxnSpPr>
          <p:cNvPr id="38" name="Straight Arrow Connector 37">
            <a:extLst>
              <a:ext uri="{FF2B5EF4-FFF2-40B4-BE49-F238E27FC236}">
                <a16:creationId xmlns:a16="http://schemas.microsoft.com/office/drawing/2014/main" id="{05B633AE-80D8-4C43-8383-43C3BCD9B5C9}"/>
              </a:ext>
            </a:extLst>
          </p:cNvPr>
          <p:cNvCxnSpPr>
            <a:cxnSpLocks/>
          </p:cNvCxnSpPr>
          <p:nvPr/>
        </p:nvCxnSpPr>
        <p:spPr>
          <a:xfrm>
            <a:off x="3720552" y="2838614"/>
            <a:ext cx="0" cy="484836"/>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Rounded Corners 38">
            <a:extLst>
              <a:ext uri="{FF2B5EF4-FFF2-40B4-BE49-F238E27FC236}">
                <a16:creationId xmlns:a16="http://schemas.microsoft.com/office/drawing/2014/main" id="{43B62C65-0F0A-4B99-8709-9B833E264387}"/>
              </a:ext>
            </a:extLst>
          </p:cNvPr>
          <p:cNvSpPr/>
          <p:nvPr/>
        </p:nvSpPr>
        <p:spPr>
          <a:xfrm>
            <a:off x="4207003" y="2091212"/>
            <a:ext cx="814112" cy="69276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17,000 ha NO IRR</a:t>
            </a:r>
          </a:p>
        </p:txBody>
      </p:sp>
      <p:pic>
        <p:nvPicPr>
          <p:cNvPr id="8" name="Picture 7" descr="A group of people standing in the grass&#10;&#10;Description generated with very high confidence">
            <a:extLst>
              <a:ext uri="{FF2B5EF4-FFF2-40B4-BE49-F238E27FC236}">
                <a16:creationId xmlns:a16="http://schemas.microsoft.com/office/drawing/2014/main" id="{95948421-B39E-4E93-8416-840F07663CA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28737" r="75338" b="28738"/>
          <a:stretch/>
        </p:blipFill>
        <p:spPr>
          <a:xfrm>
            <a:off x="3396532" y="3343110"/>
            <a:ext cx="626413" cy="720079"/>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2" name="Rectangle 11">
            <a:extLst>
              <a:ext uri="{FF2B5EF4-FFF2-40B4-BE49-F238E27FC236}">
                <a16:creationId xmlns:a16="http://schemas.microsoft.com/office/drawing/2014/main" id="{69AAC254-6476-4218-BE9F-202840E73B46}"/>
              </a:ext>
            </a:extLst>
          </p:cNvPr>
          <p:cNvSpPr/>
          <p:nvPr/>
        </p:nvSpPr>
        <p:spPr>
          <a:xfrm>
            <a:off x="3345289" y="4094377"/>
            <a:ext cx="750526" cy="230832"/>
          </a:xfrm>
          <a:prstGeom prst="rect">
            <a:avLst/>
          </a:prstGeom>
        </p:spPr>
        <p:txBody>
          <a:bodyPr wrap="none">
            <a:spAutoFit/>
          </a:bodyPr>
          <a:lstStyle/>
          <a:p>
            <a:r>
              <a:rPr lang="it-IT" sz="900" dirty="0">
                <a:solidFill>
                  <a:prstClr val="black"/>
                </a:solidFill>
              </a:rPr>
              <a:t>Arundo IRR</a:t>
            </a:r>
            <a:endParaRPr lang="it-IT" sz="900" dirty="0"/>
          </a:p>
        </p:txBody>
      </p:sp>
      <p:sp>
        <p:nvSpPr>
          <p:cNvPr id="15" name="Rectangle: Rounded Corners 14">
            <a:extLst>
              <a:ext uri="{FF2B5EF4-FFF2-40B4-BE49-F238E27FC236}">
                <a16:creationId xmlns:a16="http://schemas.microsoft.com/office/drawing/2014/main" id="{A273FAD8-3228-4D94-AF61-1400597B4FAE}"/>
              </a:ext>
            </a:extLst>
          </p:cNvPr>
          <p:cNvSpPr/>
          <p:nvPr/>
        </p:nvSpPr>
        <p:spPr>
          <a:xfrm>
            <a:off x="3294754" y="1621850"/>
            <a:ext cx="1725037" cy="33647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Consortia</a:t>
            </a:r>
          </a:p>
        </p:txBody>
      </p:sp>
      <p:cxnSp>
        <p:nvCxnSpPr>
          <p:cNvPr id="52" name="Straight Arrow Connector 51">
            <a:extLst>
              <a:ext uri="{FF2B5EF4-FFF2-40B4-BE49-F238E27FC236}">
                <a16:creationId xmlns:a16="http://schemas.microsoft.com/office/drawing/2014/main" id="{14BB8F6C-0FAF-40DF-BCC9-39248A711864}"/>
              </a:ext>
            </a:extLst>
          </p:cNvPr>
          <p:cNvCxnSpPr>
            <a:cxnSpLocks/>
          </p:cNvCxnSpPr>
          <p:nvPr/>
        </p:nvCxnSpPr>
        <p:spPr>
          <a:xfrm>
            <a:off x="4082697" y="1381000"/>
            <a:ext cx="0" cy="202648"/>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B0697B4-E758-40CB-9ABF-2C00C183CAD6}"/>
              </a:ext>
            </a:extLst>
          </p:cNvPr>
          <p:cNvCxnSpPr>
            <a:cxnSpLocks/>
          </p:cNvCxnSpPr>
          <p:nvPr/>
        </p:nvCxnSpPr>
        <p:spPr>
          <a:xfrm>
            <a:off x="4328170" y="2838614"/>
            <a:ext cx="0" cy="484836"/>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55" name="Picture 54" descr="A group of people standing in the grass&#10;&#10;Description generated with very high confidence">
            <a:extLst>
              <a:ext uri="{FF2B5EF4-FFF2-40B4-BE49-F238E27FC236}">
                <a16:creationId xmlns:a16="http://schemas.microsoft.com/office/drawing/2014/main" id="{D6767C67-322A-4FC6-AAD8-1243D61E409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28737" r="75338" b="28738"/>
          <a:stretch/>
        </p:blipFill>
        <p:spPr>
          <a:xfrm>
            <a:off x="4157272" y="3349728"/>
            <a:ext cx="626413" cy="720079"/>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56" name="Rectangle 55">
            <a:extLst>
              <a:ext uri="{FF2B5EF4-FFF2-40B4-BE49-F238E27FC236}">
                <a16:creationId xmlns:a16="http://schemas.microsoft.com/office/drawing/2014/main" id="{C9B6A71C-C6AD-45D9-9AE7-183C55775374}"/>
              </a:ext>
            </a:extLst>
          </p:cNvPr>
          <p:cNvSpPr/>
          <p:nvPr/>
        </p:nvSpPr>
        <p:spPr>
          <a:xfrm>
            <a:off x="4069129" y="4094377"/>
            <a:ext cx="1018227" cy="230832"/>
          </a:xfrm>
          <a:prstGeom prst="rect">
            <a:avLst/>
          </a:prstGeom>
        </p:spPr>
        <p:txBody>
          <a:bodyPr wrap="none">
            <a:spAutoFit/>
          </a:bodyPr>
          <a:lstStyle/>
          <a:p>
            <a:r>
              <a:rPr lang="it-IT" sz="900" dirty="0">
                <a:solidFill>
                  <a:prstClr val="black"/>
                </a:solidFill>
              </a:rPr>
              <a:t>Arundo RAINFED</a:t>
            </a:r>
            <a:endParaRPr lang="it-IT" sz="900" dirty="0"/>
          </a:p>
        </p:txBody>
      </p:sp>
      <p:cxnSp>
        <p:nvCxnSpPr>
          <p:cNvPr id="57" name="Straight Arrow Connector 56">
            <a:extLst>
              <a:ext uri="{FF2B5EF4-FFF2-40B4-BE49-F238E27FC236}">
                <a16:creationId xmlns:a16="http://schemas.microsoft.com/office/drawing/2014/main" id="{7B5AE12B-C9BC-4006-B886-E7BE258D26F2}"/>
              </a:ext>
            </a:extLst>
          </p:cNvPr>
          <p:cNvCxnSpPr>
            <a:cxnSpLocks/>
          </p:cNvCxnSpPr>
          <p:nvPr/>
        </p:nvCxnSpPr>
        <p:spPr>
          <a:xfrm>
            <a:off x="5141612" y="3001205"/>
            <a:ext cx="0" cy="106860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31CA1B42-1236-434B-883A-0E02BF385AD9}"/>
              </a:ext>
            </a:extLst>
          </p:cNvPr>
          <p:cNvCxnSpPr>
            <a:cxnSpLocks/>
          </p:cNvCxnSpPr>
          <p:nvPr/>
        </p:nvCxnSpPr>
        <p:spPr>
          <a:xfrm>
            <a:off x="4651560" y="3001205"/>
            <a:ext cx="48328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9698D1C6-49BB-41ED-90F8-294F052A8382}"/>
              </a:ext>
            </a:extLst>
          </p:cNvPr>
          <p:cNvSpPr/>
          <p:nvPr/>
        </p:nvSpPr>
        <p:spPr>
          <a:xfrm>
            <a:off x="3313496" y="3139937"/>
            <a:ext cx="1707616" cy="167927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ctangle 61">
            <a:extLst>
              <a:ext uri="{FF2B5EF4-FFF2-40B4-BE49-F238E27FC236}">
                <a16:creationId xmlns:a16="http://schemas.microsoft.com/office/drawing/2014/main" id="{DC0EA6BF-EE15-46D8-AA61-ED81BED893E5}"/>
              </a:ext>
            </a:extLst>
          </p:cNvPr>
          <p:cNvSpPr/>
          <p:nvPr/>
        </p:nvSpPr>
        <p:spPr>
          <a:xfrm>
            <a:off x="3648158" y="4466029"/>
            <a:ext cx="1140056" cy="230832"/>
          </a:xfrm>
          <a:prstGeom prst="rect">
            <a:avLst/>
          </a:prstGeom>
        </p:spPr>
        <p:txBody>
          <a:bodyPr wrap="none">
            <a:spAutoFit/>
          </a:bodyPr>
          <a:lstStyle/>
          <a:p>
            <a:r>
              <a:rPr lang="it-IT" sz="900" b="1" dirty="0">
                <a:solidFill>
                  <a:prstClr val="black"/>
                </a:solidFill>
                <a:effectLst>
                  <a:outerShdw blurRad="38100" dist="38100" dir="2700000" algn="tl">
                    <a:srgbClr val="000000">
                      <a:alpha val="43137"/>
                    </a:srgbClr>
                  </a:outerShdw>
                </a:effectLst>
              </a:rPr>
              <a:t>25-year contracts</a:t>
            </a:r>
            <a:endParaRPr lang="it-IT" sz="900" b="1" dirty="0">
              <a:effectLst>
                <a:outerShdw blurRad="38100" dist="38100" dir="2700000" algn="tl">
                  <a:srgbClr val="000000">
                    <a:alpha val="43137"/>
                  </a:srgbClr>
                </a:outerShdw>
              </a:effectLst>
            </a:endParaRPr>
          </a:p>
        </p:txBody>
      </p:sp>
      <p:sp>
        <p:nvSpPr>
          <p:cNvPr id="65" name="Rectangle 64">
            <a:extLst>
              <a:ext uri="{FF2B5EF4-FFF2-40B4-BE49-F238E27FC236}">
                <a16:creationId xmlns:a16="http://schemas.microsoft.com/office/drawing/2014/main" id="{AA026D3C-434C-4E0B-A91E-F36C5925E943}"/>
              </a:ext>
            </a:extLst>
          </p:cNvPr>
          <p:cNvSpPr/>
          <p:nvPr/>
        </p:nvSpPr>
        <p:spPr>
          <a:xfrm>
            <a:off x="5101818" y="4172049"/>
            <a:ext cx="1707616" cy="64715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6" name="Straight Connector 65">
            <a:extLst>
              <a:ext uri="{FF2B5EF4-FFF2-40B4-BE49-F238E27FC236}">
                <a16:creationId xmlns:a16="http://schemas.microsoft.com/office/drawing/2014/main" id="{5E9B9DCE-99AC-4306-A2EB-732DFE1F1BA5}"/>
              </a:ext>
            </a:extLst>
          </p:cNvPr>
          <p:cNvCxnSpPr>
            <a:cxnSpLocks/>
          </p:cNvCxnSpPr>
          <p:nvPr/>
        </p:nvCxnSpPr>
        <p:spPr>
          <a:xfrm>
            <a:off x="4783685" y="2935888"/>
            <a:ext cx="843776"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3BF415DE-B292-4D97-84CB-C05D39B1DAB2}"/>
              </a:ext>
            </a:extLst>
          </p:cNvPr>
          <p:cNvCxnSpPr>
            <a:cxnSpLocks/>
          </p:cNvCxnSpPr>
          <p:nvPr/>
        </p:nvCxnSpPr>
        <p:spPr>
          <a:xfrm>
            <a:off x="5627461" y="2935888"/>
            <a:ext cx="0" cy="29627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13D0CD06-E6A9-4660-A858-216750F58BF4}"/>
              </a:ext>
            </a:extLst>
          </p:cNvPr>
          <p:cNvSpPr/>
          <p:nvPr/>
        </p:nvSpPr>
        <p:spPr>
          <a:xfrm>
            <a:off x="5222026" y="3250385"/>
            <a:ext cx="1707616" cy="64714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2" name="Picture 31" descr="A close up of a flower&#10;&#10;Description generated with very high confidence">
            <a:extLst>
              <a:ext uri="{FF2B5EF4-FFF2-40B4-BE49-F238E27FC236}">
                <a16:creationId xmlns:a16="http://schemas.microsoft.com/office/drawing/2014/main" id="{33C457EB-59A9-4E1C-952E-7FC559C9A5C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34843" y="4227388"/>
            <a:ext cx="476867" cy="53647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75" name="Rectangle 74">
            <a:extLst>
              <a:ext uri="{FF2B5EF4-FFF2-40B4-BE49-F238E27FC236}">
                <a16:creationId xmlns:a16="http://schemas.microsoft.com/office/drawing/2014/main" id="{B84008D4-5D70-43AB-8D1C-7E3DE09A796B}"/>
              </a:ext>
            </a:extLst>
          </p:cNvPr>
          <p:cNvSpPr/>
          <p:nvPr/>
        </p:nvSpPr>
        <p:spPr>
          <a:xfrm>
            <a:off x="5611710" y="4500625"/>
            <a:ext cx="1072730" cy="230832"/>
          </a:xfrm>
          <a:prstGeom prst="rect">
            <a:avLst/>
          </a:prstGeom>
        </p:spPr>
        <p:txBody>
          <a:bodyPr wrap="none">
            <a:spAutoFit/>
          </a:bodyPr>
          <a:lstStyle/>
          <a:p>
            <a:r>
              <a:rPr lang="it-IT" sz="900" b="1" dirty="0">
                <a:solidFill>
                  <a:prstClr val="black"/>
                </a:solidFill>
                <a:effectLst>
                  <a:outerShdw blurRad="38100" dist="38100" dir="2700000" algn="tl">
                    <a:srgbClr val="000000">
                      <a:alpha val="43137"/>
                    </a:srgbClr>
                  </a:outerShdw>
                </a:effectLst>
              </a:rPr>
              <a:t>5-year contracts</a:t>
            </a:r>
            <a:endParaRPr lang="it-IT" sz="900" b="1" dirty="0">
              <a:effectLst>
                <a:outerShdw blurRad="38100" dist="38100" dir="2700000" algn="tl">
                  <a:srgbClr val="000000">
                    <a:alpha val="43137"/>
                  </a:srgbClr>
                </a:outerShdw>
              </a:effectLst>
            </a:endParaRPr>
          </a:p>
        </p:txBody>
      </p:sp>
      <p:sp>
        <p:nvSpPr>
          <p:cNvPr id="77" name="Rectangle 76">
            <a:extLst>
              <a:ext uri="{FF2B5EF4-FFF2-40B4-BE49-F238E27FC236}">
                <a16:creationId xmlns:a16="http://schemas.microsoft.com/office/drawing/2014/main" id="{C697AF41-1700-4671-9525-0336AEDF7345}"/>
              </a:ext>
            </a:extLst>
          </p:cNvPr>
          <p:cNvSpPr/>
          <p:nvPr/>
        </p:nvSpPr>
        <p:spPr>
          <a:xfrm>
            <a:off x="5628946" y="4235197"/>
            <a:ext cx="758541" cy="230832"/>
          </a:xfrm>
          <a:prstGeom prst="rect">
            <a:avLst/>
          </a:prstGeom>
        </p:spPr>
        <p:txBody>
          <a:bodyPr wrap="none">
            <a:spAutoFit/>
          </a:bodyPr>
          <a:lstStyle/>
          <a:p>
            <a:r>
              <a:rPr lang="it-IT" sz="900" dirty="0">
                <a:solidFill>
                  <a:prstClr val="black"/>
                </a:solidFill>
              </a:rPr>
              <a:t>Milk thistle</a:t>
            </a:r>
            <a:endParaRPr lang="it-IT" sz="900" dirty="0"/>
          </a:p>
        </p:txBody>
      </p:sp>
      <p:pic>
        <p:nvPicPr>
          <p:cNvPr id="41" name="Picture 40" descr="A close up of a dry grass field&#10;&#10;Description generated with very high confidence">
            <a:extLst>
              <a:ext uri="{FF2B5EF4-FFF2-40B4-BE49-F238E27FC236}">
                <a16:creationId xmlns:a16="http://schemas.microsoft.com/office/drawing/2014/main" id="{A594A2B8-5CCD-4AEA-8233-6164A126AE5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9736" r="22288" b="9630"/>
          <a:stretch/>
        </p:blipFill>
        <p:spPr>
          <a:xfrm>
            <a:off x="5267540" y="3284348"/>
            <a:ext cx="636966" cy="565948"/>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85" name="Rectangle 84">
            <a:extLst>
              <a:ext uri="{FF2B5EF4-FFF2-40B4-BE49-F238E27FC236}">
                <a16:creationId xmlns:a16="http://schemas.microsoft.com/office/drawing/2014/main" id="{521241F7-DA4D-46D1-A652-D4F9ABD01381}"/>
              </a:ext>
            </a:extLst>
          </p:cNvPr>
          <p:cNvSpPr/>
          <p:nvPr/>
        </p:nvSpPr>
        <p:spPr>
          <a:xfrm>
            <a:off x="5986738" y="3281981"/>
            <a:ext cx="758541" cy="230832"/>
          </a:xfrm>
          <a:prstGeom prst="rect">
            <a:avLst/>
          </a:prstGeom>
        </p:spPr>
        <p:txBody>
          <a:bodyPr wrap="none">
            <a:spAutoFit/>
          </a:bodyPr>
          <a:lstStyle/>
          <a:p>
            <a:r>
              <a:rPr lang="it-IT" sz="900" dirty="0">
                <a:solidFill>
                  <a:prstClr val="black"/>
                </a:solidFill>
              </a:rPr>
              <a:t>Smilo grass</a:t>
            </a:r>
            <a:endParaRPr lang="it-IT" sz="900" dirty="0"/>
          </a:p>
        </p:txBody>
      </p:sp>
      <p:sp>
        <p:nvSpPr>
          <p:cNvPr id="88" name="Rectangle 87">
            <a:extLst>
              <a:ext uri="{FF2B5EF4-FFF2-40B4-BE49-F238E27FC236}">
                <a16:creationId xmlns:a16="http://schemas.microsoft.com/office/drawing/2014/main" id="{71BCB8FD-A802-493D-8E82-68E1F7C232B4}"/>
              </a:ext>
            </a:extLst>
          </p:cNvPr>
          <p:cNvSpPr/>
          <p:nvPr/>
        </p:nvSpPr>
        <p:spPr>
          <a:xfrm>
            <a:off x="5880709" y="3529361"/>
            <a:ext cx="1072730" cy="230832"/>
          </a:xfrm>
          <a:prstGeom prst="rect">
            <a:avLst/>
          </a:prstGeom>
        </p:spPr>
        <p:txBody>
          <a:bodyPr wrap="none">
            <a:spAutoFit/>
          </a:bodyPr>
          <a:lstStyle/>
          <a:p>
            <a:r>
              <a:rPr lang="it-IT" sz="900" b="1" dirty="0">
                <a:solidFill>
                  <a:prstClr val="black"/>
                </a:solidFill>
                <a:effectLst>
                  <a:outerShdw blurRad="38100" dist="38100" dir="2700000" algn="tl">
                    <a:srgbClr val="000000">
                      <a:alpha val="43137"/>
                    </a:srgbClr>
                  </a:outerShdw>
                </a:effectLst>
              </a:rPr>
              <a:t>1-year contracts</a:t>
            </a:r>
            <a:endParaRPr lang="it-IT" sz="900" b="1" dirty="0">
              <a:effectLst>
                <a:outerShdw blurRad="38100" dist="38100" dir="2700000" algn="tl">
                  <a:srgbClr val="000000">
                    <a:alpha val="43137"/>
                  </a:srgbClr>
                </a:outerShdw>
              </a:effectLst>
            </a:endParaRPr>
          </a:p>
        </p:txBody>
      </p:sp>
      <p:sp>
        <p:nvSpPr>
          <p:cNvPr id="89" name="TextBox 88">
            <a:extLst>
              <a:ext uri="{FF2B5EF4-FFF2-40B4-BE49-F238E27FC236}">
                <a16:creationId xmlns:a16="http://schemas.microsoft.com/office/drawing/2014/main" id="{C372D02D-1337-4DE9-92C9-526849D418A9}"/>
              </a:ext>
            </a:extLst>
          </p:cNvPr>
          <p:cNvSpPr txBox="1"/>
          <p:nvPr/>
        </p:nvSpPr>
        <p:spPr>
          <a:xfrm>
            <a:off x="2226205" y="870475"/>
            <a:ext cx="1090569"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FUEL company</a:t>
            </a:r>
          </a:p>
        </p:txBody>
      </p:sp>
      <p:cxnSp>
        <p:nvCxnSpPr>
          <p:cNvPr id="91" name="Straight Connector 90">
            <a:extLst>
              <a:ext uri="{FF2B5EF4-FFF2-40B4-BE49-F238E27FC236}">
                <a16:creationId xmlns:a16="http://schemas.microsoft.com/office/drawing/2014/main" id="{40587E40-8EC6-432A-A6DD-BFBF18008753}"/>
              </a:ext>
            </a:extLst>
          </p:cNvPr>
          <p:cNvCxnSpPr>
            <a:cxnSpLocks/>
          </p:cNvCxnSpPr>
          <p:nvPr/>
        </p:nvCxnSpPr>
        <p:spPr>
          <a:xfrm>
            <a:off x="4643047" y="2838614"/>
            <a:ext cx="0" cy="16259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A649994F-53A0-4F2C-A872-34A3BBC1A2B5}"/>
              </a:ext>
            </a:extLst>
          </p:cNvPr>
          <p:cNvCxnSpPr>
            <a:cxnSpLocks/>
          </p:cNvCxnSpPr>
          <p:nvPr/>
        </p:nvCxnSpPr>
        <p:spPr>
          <a:xfrm>
            <a:off x="4783685" y="2838614"/>
            <a:ext cx="0" cy="97274"/>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2E253E6C-8415-4469-9126-A51E332C42E3}"/>
              </a:ext>
            </a:extLst>
          </p:cNvPr>
          <p:cNvSpPr txBox="1"/>
          <p:nvPr/>
        </p:nvSpPr>
        <p:spPr>
          <a:xfrm>
            <a:off x="911" y="4770764"/>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2021</a:t>
            </a:r>
          </a:p>
        </p:txBody>
      </p:sp>
      <p:sp>
        <p:nvSpPr>
          <p:cNvPr id="113" name="Arrow: Striped Right 112">
            <a:extLst>
              <a:ext uri="{FF2B5EF4-FFF2-40B4-BE49-F238E27FC236}">
                <a16:creationId xmlns:a16="http://schemas.microsoft.com/office/drawing/2014/main" id="{9E44E813-0F49-47C7-A442-40E80417FCBD}"/>
              </a:ext>
            </a:extLst>
          </p:cNvPr>
          <p:cNvSpPr/>
          <p:nvPr/>
        </p:nvSpPr>
        <p:spPr>
          <a:xfrm rot="5400000">
            <a:off x="1744369" y="3533680"/>
            <a:ext cx="2053612" cy="977753"/>
          </a:xfrm>
          <a:prstGeom prst="strip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400" dirty="0"/>
              <a:t>BIOREFINERY CONSTRUCTION</a:t>
            </a:r>
          </a:p>
        </p:txBody>
      </p:sp>
      <p:sp>
        <p:nvSpPr>
          <p:cNvPr id="112" name="Arrow: Down 111">
            <a:extLst>
              <a:ext uri="{FF2B5EF4-FFF2-40B4-BE49-F238E27FC236}">
                <a16:creationId xmlns:a16="http://schemas.microsoft.com/office/drawing/2014/main" id="{5619763A-CB6E-4C9E-BF10-9441DB8A2829}"/>
              </a:ext>
            </a:extLst>
          </p:cNvPr>
          <p:cNvSpPr/>
          <p:nvPr/>
        </p:nvSpPr>
        <p:spPr>
          <a:xfrm>
            <a:off x="2436025" y="1460966"/>
            <a:ext cx="696836" cy="1309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100" dirty="0"/>
              <a:t>BIOREFINERY PLANNING</a:t>
            </a:r>
          </a:p>
        </p:txBody>
      </p:sp>
      <p:cxnSp>
        <p:nvCxnSpPr>
          <p:cNvPr id="116" name="Straight Connector 115">
            <a:extLst>
              <a:ext uri="{FF2B5EF4-FFF2-40B4-BE49-F238E27FC236}">
                <a16:creationId xmlns:a16="http://schemas.microsoft.com/office/drawing/2014/main" id="{D86CD759-8163-4BC9-AF4D-26164385F072}"/>
              </a:ext>
            </a:extLst>
          </p:cNvPr>
          <p:cNvCxnSpPr>
            <a:cxnSpLocks/>
          </p:cNvCxnSpPr>
          <p:nvPr/>
        </p:nvCxnSpPr>
        <p:spPr>
          <a:xfrm flipH="1">
            <a:off x="592243" y="5476234"/>
            <a:ext cx="244052" cy="20372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BF5B4245-8FE4-4DB6-9EF8-1C046309D61F}"/>
              </a:ext>
            </a:extLst>
          </p:cNvPr>
          <p:cNvCxnSpPr>
            <a:cxnSpLocks/>
          </p:cNvCxnSpPr>
          <p:nvPr/>
        </p:nvCxnSpPr>
        <p:spPr>
          <a:xfrm flipH="1">
            <a:off x="604498" y="5698720"/>
            <a:ext cx="244052" cy="20372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EC1AF55E-85AE-4BB4-A4C0-D2AFBABB7DDA}"/>
              </a:ext>
            </a:extLst>
          </p:cNvPr>
          <p:cNvSpPr txBox="1"/>
          <p:nvPr/>
        </p:nvSpPr>
        <p:spPr>
          <a:xfrm>
            <a:off x="203881" y="6274395"/>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2030</a:t>
            </a:r>
          </a:p>
        </p:txBody>
      </p:sp>
      <p:sp>
        <p:nvSpPr>
          <p:cNvPr id="124" name="Arrow: Bent 123">
            <a:extLst>
              <a:ext uri="{FF2B5EF4-FFF2-40B4-BE49-F238E27FC236}">
                <a16:creationId xmlns:a16="http://schemas.microsoft.com/office/drawing/2014/main" id="{71AF1911-525B-449A-A3E3-82F2665D800C}"/>
              </a:ext>
            </a:extLst>
          </p:cNvPr>
          <p:cNvSpPr/>
          <p:nvPr/>
        </p:nvSpPr>
        <p:spPr>
          <a:xfrm rot="10800000">
            <a:off x="3890028" y="4949069"/>
            <a:ext cx="732031" cy="815709"/>
          </a:xfrm>
          <a:prstGeom prst="bentArrow">
            <a:avLst>
              <a:gd name="adj1" fmla="val 37887"/>
              <a:gd name="adj2" fmla="val 41325"/>
              <a:gd name="adj3" fmla="val 25000"/>
              <a:gd name="adj4" fmla="val 24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5" name="Arrow: Bent 124">
            <a:extLst>
              <a:ext uri="{FF2B5EF4-FFF2-40B4-BE49-F238E27FC236}">
                <a16:creationId xmlns:a16="http://schemas.microsoft.com/office/drawing/2014/main" id="{81D91C7C-7324-48EB-8BA1-862EB8DC17BD}"/>
              </a:ext>
            </a:extLst>
          </p:cNvPr>
          <p:cNvSpPr/>
          <p:nvPr/>
        </p:nvSpPr>
        <p:spPr>
          <a:xfrm rot="10800000">
            <a:off x="4391197" y="4874542"/>
            <a:ext cx="1764097" cy="964764"/>
          </a:xfrm>
          <a:prstGeom prst="bentArrow">
            <a:avLst>
              <a:gd name="adj1" fmla="val 7760"/>
              <a:gd name="adj2" fmla="val 9835"/>
              <a:gd name="adj3" fmla="val 23105"/>
              <a:gd name="adj4" fmla="val 53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6" name="Arrow: Bent 125">
            <a:extLst>
              <a:ext uri="{FF2B5EF4-FFF2-40B4-BE49-F238E27FC236}">
                <a16:creationId xmlns:a16="http://schemas.microsoft.com/office/drawing/2014/main" id="{AAA155B5-FAA6-49EC-B88A-57A4FF734383}"/>
              </a:ext>
            </a:extLst>
          </p:cNvPr>
          <p:cNvSpPr/>
          <p:nvPr/>
        </p:nvSpPr>
        <p:spPr>
          <a:xfrm rot="10800000">
            <a:off x="4391194" y="3963585"/>
            <a:ext cx="2538437" cy="2152325"/>
          </a:xfrm>
          <a:prstGeom prst="bentArrow">
            <a:avLst>
              <a:gd name="adj1" fmla="val 2237"/>
              <a:gd name="adj2" fmla="val 3943"/>
              <a:gd name="adj3" fmla="val 9113"/>
              <a:gd name="adj4" fmla="val 186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7" name="Rectangle: Rounded Corners 126">
            <a:extLst>
              <a:ext uri="{FF2B5EF4-FFF2-40B4-BE49-F238E27FC236}">
                <a16:creationId xmlns:a16="http://schemas.microsoft.com/office/drawing/2014/main" id="{BEACC09B-A432-4F03-BF9E-F9D548C58A7B}"/>
              </a:ext>
            </a:extLst>
          </p:cNvPr>
          <p:cNvSpPr/>
          <p:nvPr/>
        </p:nvSpPr>
        <p:spPr>
          <a:xfrm>
            <a:off x="7345902" y="3913784"/>
            <a:ext cx="1725037" cy="106860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it-IT" dirty="0"/>
              <a:t>Demand</a:t>
            </a:r>
          </a:p>
        </p:txBody>
      </p:sp>
      <p:cxnSp>
        <p:nvCxnSpPr>
          <p:cNvPr id="128" name="Straight Connector 127">
            <a:extLst>
              <a:ext uri="{FF2B5EF4-FFF2-40B4-BE49-F238E27FC236}">
                <a16:creationId xmlns:a16="http://schemas.microsoft.com/office/drawing/2014/main" id="{660B5345-BADA-4BFE-B01A-D18FE908644B}"/>
              </a:ext>
            </a:extLst>
          </p:cNvPr>
          <p:cNvCxnSpPr>
            <a:cxnSpLocks/>
          </p:cNvCxnSpPr>
          <p:nvPr/>
        </p:nvCxnSpPr>
        <p:spPr>
          <a:xfrm>
            <a:off x="5859974" y="3024860"/>
            <a:ext cx="1237650" cy="0"/>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8AB20D39-0C89-4CD0-9691-C6E0370DA108}"/>
              </a:ext>
            </a:extLst>
          </p:cNvPr>
          <p:cNvCxnSpPr>
            <a:cxnSpLocks/>
          </p:cNvCxnSpPr>
          <p:nvPr/>
        </p:nvCxnSpPr>
        <p:spPr>
          <a:xfrm>
            <a:off x="7097624" y="3024860"/>
            <a:ext cx="412367" cy="825436"/>
          </a:xfrm>
          <a:prstGeom prst="straightConnector1">
            <a:avLst/>
          </a:prstGeom>
          <a:ln w="28575">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37493865-0EB0-46A6-B46F-4DCE97380FE2}"/>
              </a:ext>
            </a:extLst>
          </p:cNvPr>
          <p:cNvCxnSpPr>
            <a:cxnSpLocks/>
          </p:cNvCxnSpPr>
          <p:nvPr/>
        </p:nvCxnSpPr>
        <p:spPr>
          <a:xfrm>
            <a:off x="5859974" y="2927586"/>
            <a:ext cx="0" cy="97274"/>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9963FF4D-ABF0-474C-92B1-2ED1568A52A3}"/>
              </a:ext>
            </a:extLst>
          </p:cNvPr>
          <p:cNvCxnSpPr>
            <a:cxnSpLocks/>
          </p:cNvCxnSpPr>
          <p:nvPr/>
        </p:nvCxnSpPr>
        <p:spPr>
          <a:xfrm>
            <a:off x="7327950" y="3019408"/>
            <a:ext cx="350023" cy="0"/>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BD957174-5C91-4884-9771-2ED5D6C12644}"/>
              </a:ext>
            </a:extLst>
          </p:cNvPr>
          <p:cNvCxnSpPr>
            <a:cxnSpLocks/>
          </p:cNvCxnSpPr>
          <p:nvPr/>
        </p:nvCxnSpPr>
        <p:spPr>
          <a:xfrm>
            <a:off x="7677973" y="3022890"/>
            <a:ext cx="363783" cy="801398"/>
          </a:xfrm>
          <a:prstGeom prst="straightConnector1">
            <a:avLst/>
          </a:prstGeom>
          <a:ln w="28575">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DFAAF6B4-F2E1-4725-B3F7-73A34E7A28C6}"/>
              </a:ext>
            </a:extLst>
          </p:cNvPr>
          <p:cNvCxnSpPr>
            <a:cxnSpLocks/>
          </p:cNvCxnSpPr>
          <p:nvPr/>
        </p:nvCxnSpPr>
        <p:spPr>
          <a:xfrm>
            <a:off x="7316183" y="2925616"/>
            <a:ext cx="0" cy="97274"/>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4" name="Arrow: U-Turn 173">
            <a:extLst>
              <a:ext uri="{FF2B5EF4-FFF2-40B4-BE49-F238E27FC236}">
                <a16:creationId xmlns:a16="http://schemas.microsoft.com/office/drawing/2014/main" id="{A7278B96-E2E0-41BF-949D-D8A5DC42C9C6}"/>
              </a:ext>
            </a:extLst>
          </p:cNvPr>
          <p:cNvSpPr/>
          <p:nvPr/>
        </p:nvSpPr>
        <p:spPr>
          <a:xfrm flipV="1">
            <a:off x="3260052" y="5121683"/>
            <a:ext cx="5488412" cy="1405845"/>
          </a:xfrm>
          <a:prstGeom prst="uturnArrow">
            <a:avLst>
              <a:gd name="adj1" fmla="val 13570"/>
              <a:gd name="adj2" fmla="val 25000"/>
              <a:gd name="adj3" fmla="val 25000"/>
              <a:gd name="adj4" fmla="val 20335"/>
              <a:gd name="adj5" fmla="val 100000"/>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107" name="Picture 106" descr="A tall building&#10;&#10;Description generated with very high confidence">
            <a:extLst>
              <a:ext uri="{FF2B5EF4-FFF2-40B4-BE49-F238E27FC236}">
                <a16:creationId xmlns:a16="http://schemas.microsoft.com/office/drawing/2014/main" id="{8FD1BA8C-A6FE-4688-B6E0-7A7871E2F0A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40435" y="5113951"/>
            <a:ext cx="1424447" cy="949631"/>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75" name="Rectangle 174">
            <a:extLst>
              <a:ext uri="{FF2B5EF4-FFF2-40B4-BE49-F238E27FC236}">
                <a16:creationId xmlns:a16="http://schemas.microsoft.com/office/drawing/2014/main" id="{EAA8833C-165E-410C-8357-121AB47C5007}"/>
              </a:ext>
            </a:extLst>
          </p:cNvPr>
          <p:cNvSpPr/>
          <p:nvPr/>
        </p:nvSpPr>
        <p:spPr>
          <a:xfrm>
            <a:off x="5373276" y="3916284"/>
            <a:ext cx="1351652" cy="230832"/>
          </a:xfrm>
          <a:prstGeom prst="rect">
            <a:avLst/>
          </a:prstGeom>
        </p:spPr>
        <p:txBody>
          <a:bodyPr wrap="none">
            <a:spAutoFit/>
          </a:bodyPr>
          <a:lstStyle/>
          <a:p>
            <a:r>
              <a:rPr lang="it-IT" sz="900" dirty="0">
                <a:solidFill>
                  <a:prstClr val="black"/>
                </a:solidFill>
              </a:rPr>
              <a:t>Reconv. Illegal grazing</a:t>
            </a:r>
            <a:endParaRPr lang="it-IT" sz="900" dirty="0"/>
          </a:p>
        </p:txBody>
      </p:sp>
      <p:sp>
        <p:nvSpPr>
          <p:cNvPr id="177" name="TextBox 176">
            <a:extLst>
              <a:ext uri="{FF2B5EF4-FFF2-40B4-BE49-F238E27FC236}">
                <a16:creationId xmlns:a16="http://schemas.microsoft.com/office/drawing/2014/main" id="{D78978A3-B617-4A1B-BE92-8F7A4DE20683}"/>
              </a:ext>
            </a:extLst>
          </p:cNvPr>
          <p:cNvSpPr txBox="1"/>
          <p:nvPr/>
        </p:nvSpPr>
        <p:spPr>
          <a:xfrm>
            <a:off x="3764882" y="6288525"/>
            <a:ext cx="374510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schemeClr val="bg1"/>
                </a:solidFill>
                <a:effectLst/>
                <a:uLnTx/>
                <a:uFillTx/>
                <a:latin typeface="Trebuchet MS" panose="020B0603020202020204"/>
                <a:ea typeface="+mn-ea"/>
                <a:cs typeface="+mn-cs"/>
              </a:rPr>
              <a:t>Supply 40,000</a:t>
            </a:r>
            <a:r>
              <a:rPr kumimoji="0" lang="it-IT" sz="1100" b="0" i="0" u="none" strike="noStrike" kern="1200" cap="none" spc="0" normalizeH="0" noProof="0" dirty="0">
                <a:ln>
                  <a:noFill/>
                </a:ln>
                <a:solidFill>
                  <a:schemeClr val="bg1"/>
                </a:solidFill>
                <a:effectLst/>
                <a:uLnTx/>
                <a:uFillTx/>
                <a:latin typeface="Trebuchet MS" panose="020B0603020202020204"/>
                <a:ea typeface="+mn-ea"/>
                <a:cs typeface="+mn-cs"/>
              </a:rPr>
              <a:t> t/yr lignocellulosic ethanol</a:t>
            </a:r>
            <a:endParaRPr kumimoji="0" lang="it-IT" sz="1100" b="0" i="0" u="none" strike="noStrike" kern="1200" cap="none" spc="0" normalizeH="0" baseline="0" noProof="0" dirty="0">
              <a:ln>
                <a:noFill/>
              </a:ln>
              <a:solidFill>
                <a:schemeClr val="bg1"/>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05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500"/>
                                        <p:tgtEl>
                                          <p:spTgt spid="7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20"/>
                                        </p:tgtEl>
                                        <p:attrNameLst>
                                          <p:attrName>style.visibility</p:attrName>
                                        </p:attrNameLst>
                                      </p:cBhvr>
                                      <p:to>
                                        <p:strVal val="visible"/>
                                      </p:to>
                                    </p:set>
                                    <p:animEffect transition="in" filter="fade">
                                      <p:cBhvr>
                                        <p:cTn id="28" dur="500"/>
                                        <p:tgtEl>
                                          <p:spTgt spid="120"/>
                                        </p:tgtEl>
                                      </p:cBhvr>
                                    </p:animEffect>
                                  </p:childTnLst>
                                </p:cTn>
                              </p:par>
                              <p:par>
                                <p:cTn id="29" presetID="10" presetClass="entr" presetSubtype="0" fill="hold" nodeType="with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fade">
                                      <p:cBhvr>
                                        <p:cTn id="31" dur="500"/>
                                        <p:tgtEl>
                                          <p:spTgt spid="11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Effect transition="in" filter="fade">
                                      <p:cBhvr>
                                        <p:cTn id="34" dur="500"/>
                                        <p:tgtEl>
                                          <p:spTgt spid="121"/>
                                        </p:tgtEl>
                                      </p:cBhvr>
                                    </p:animEffect>
                                  </p:childTnLst>
                                </p:cTn>
                              </p:par>
                              <p:par>
                                <p:cTn id="35" presetID="10"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fade">
                                      <p:cBhvr>
                                        <p:cTn id="44" dur="500"/>
                                        <p:tgtEl>
                                          <p:spTgt spid="5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fade">
                                      <p:cBhvr>
                                        <p:cTn id="49" dur="500"/>
                                        <p:tgtEl>
                                          <p:spTgt spid="6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1"/>
                                        </p:tgtEl>
                                        <p:attrNameLst>
                                          <p:attrName>style.visibility</p:attrName>
                                        </p:attrNameLst>
                                      </p:cBhvr>
                                      <p:to>
                                        <p:strVal val="visible"/>
                                      </p:to>
                                    </p:set>
                                    <p:animEffect transition="in" filter="fade">
                                      <p:cBhvr>
                                        <p:cTn id="52" dur="500"/>
                                        <p:tgtEl>
                                          <p:spTgt spid="6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fade">
                                      <p:cBhvr>
                                        <p:cTn id="55" dur="500"/>
                                        <p:tgtEl>
                                          <p:spTgt spid="7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76"/>
                                        </p:tgtEl>
                                        <p:attrNameLst>
                                          <p:attrName>style.visibility</p:attrName>
                                        </p:attrNameLst>
                                      </p:cBhvr>
                                      <p:to>
                                        <p:strVal val="visible"/>
                                      </p:to>
                                    </p:set>
                                    <p:animEffect transition="in" filter="fade">
                                      <p:cBhvr>
                                        <p:cTn id="60" dur="500"/>
                                        <p:tgtEl>
                                          <p:spTgt spid="7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8"/>
                                        </p:tgtEl>
                                        <p:attrNameLst>
                                          <p:attrName>style.visibility</p:attrName>
                                        </p:attrNameLst>
                                      </p:cBhvr>
                                      <p:to>
                                        <p:strVal val="visible"/>
                                      </p:to>
                                    </p:set>
                                    <p:animEffect transition="in" filter="fade">
                                      <p:cBhvr>
                                        <p:cTn id="63" dur="500"/>
                                        <p:tgtEl>
                                          <p:spTgt spid="78"/>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par>
                                <p:cTn id="69" presetID="10" presetClass="entr" presetSubtype="0" fill="hold" nodeType="with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81"/>
                                        </p:tgtEl>
                                        <p:attrNameLst>
                                          <p:attrName>style.visibility</p:attrName>
                                        </p:attrNameLst>
                                      </p:cBhvr>
                                      <p:to>
                                        <p:strVal val="visible"/>
                                      </p:to>
                                    </p:set>
                                    <p:animEffect transition="in" filter="fade">
                                      <p:cBhvr>
                                        <p:cTn id="76" dur="500"/>
                                        <p:tgtEl>
                                          <p:spTgt spid="8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fade">
                                      <p:cBhvr>
                                        <p:cTn id="79" dur="500"/>
                                        <p:tgtEl>
                                          <p:spTgt spid="7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80"/>
                                        </p:tgtEl>
                                        <p:attrNameLst>
                                          <p:attrName>style.visibility</p:attrName>
                                        </p:attrNameLst>
                                      </p:cBhvr>
                                      <p:to>
                                        <p:strVal val="visible"/>
                                      </p:to>
                                    </p:set>
                                    <p:animEffect transition="in" filter="fade">
                                      <p:cBhvr>
                                        <p:cTn id="82" dur="500"/>
                                        <p:tgtEl>
                                          <p:spTgt spid="8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500"/>
                                        <p:tgtEl>
                                          <p:spTgt spid="87"/>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90"/>
                                        </p:tgtEl>
                                        <p:attrNameLst>
                                          <p:attrName>style.visibility</p:attrName>
                                        </p:attrNameLst>
                                      </p:cBhvr>
                                      <p:to>
                                        <p:strVal val="visible"/>
                                      </p:to>
                                    </p:set>
                                    <p:animEffect transition="in" filter="fade">
                                      <p:cBhvr>
                                        <p:cTn id="90" dur="500"/>
                                        <p:tgtEl>
                                          <p:spTgt spid="90"/>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83"/>
                                        </p:tgtEl>
                                        <p:attrNameLst>
                                          <p:attrName>style.visibility</p:attrName>
                                        </p:attrNameLst>
                                      </p:cBhvr>
                                      <p:to>
                                        <p:strVal val="visible"/>
                                      </p:to>
                                    </p:set>
                                    <p:animEffect transition="in" filter="fade">
                                      <p:cBhvr>
                                        <p:cTn id="95" dur="500"/>
                                        <p:tgtEl>
                                          <p:spTgt spid="83"/>
                                        </p:tgtEl>
                                      </p:cBhvr>
                                    </p:animEffect>
                                  </p:childTnLst>
                                </p:cTn>
                              </p:par>
                              <p:par>
                                <p:cTn id="96" presetID="10" presetClass="entr" presetSubtype="0" fill="hold" nodeType="withEffect">
                                  <p:stCondLst>
                                    <p:cond delay="0"/>
                                  </p:stCondLst>
                                  <p:childTnLst>
                                    <p:set>
                                      <p:cBhvr>
                                        <p:cTn id="97" dur="1" fill="hold">
                                          <p:stCondLst>
                                            <p:cond delay="0"/>
                                          </p:stCondLst>
                                        </p:cTn>
                                        <p:tgtEl>
                                          <p:spTgt spid="82"/>
                                        </p:tgtEl>
                                        <p:attrNameLst>
                                          <p:attrName>style.visibility</p:attrName>
                                        </p:attrNameLst>
                                      </p:cBhvr>
                                      <p:to>
                                        <p:strVal val="visible"/>
                                      </p:to>
                                    </p:set>
                                    <p:animEffect transition="in" filter="fade">
                                      <p:cBhvr>
                                        <p:cTn id="98" dur="500"/>
                                        <p:tgtEl>
                                          <p:spTgt spid="82"/>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84"/>
                                        </p:tgtEl>
                                        <p:attrNameLst>
                                          <p:attrName>style.visibility</p:attrName>
                                        </p:attrNameLst>
                                      </p:cBhvr>
                                      <p:to>
                                        <p:strVal val="visible"/>
                                      </p:to>
                                    </p:set>
                                    <p:animEffect transition="in" filter="fade">
                                      <p:cBhvr>
                                        <p:cTn id="101" dur="500"/>
                                        <p:tgtEl>
                                          <p:spTgt spid="84"/>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86"/>
                                        </p:tgtEl>
                                        <p:attrNameLst>
                                          <p:attrName>style.visibility</p:attrName>
                                        </p:attrNameLst>
                                      </p:cBhvr>
                                      <p:to>
                                        <p:strVal val="visible"/>
                                      </p:to>
                                    </p:set>
                                    <p:animEffect transition="in" filter="fade">
                                      <p:cBhvr>
                                        <p:cTn id="104" dur="500"/>
                                        <p:tgtEl>
                                          <p:spTgt spid="86"/>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130"/>
                                        </p:tgtEl>
                                        <p:attrNameLst>
                                          <p:attrName>style.visibility</p:attrName>
                                        </p:attrNameLst>
                                      </p:cBhvr>
                                      <p:to>
                                        <p:strVal val="visible"/>
                                      </p:to>
                                    </p:set>
                                    <p:animEffect transition="in" filter="fade">
                                      <p:cBhvr>
                                        <p:cTn id="109" dur="500"/>
                                        <p:tgtEl>
                                          <p:spTgt spid="130"/>
                                        </p:tgtEl>
                                      </p:cBhvr>
                                    </p:animEffect>
                                  </p:childTnLst>
                                </p:cTn>
                              </p:par>
                              <p:par>
                                <p:cTn id="110" presetID="10" presetClass="entr" presetSubtype="0" fill="hold" nodeType="withEffect">
                                  <p:stCondLst>
                                    <p:cond delay="0"/>
                                  </p:stCondLst>
                                  <p:childTnLst>
                                    <p:set>
                                      <p:cBhvr>
                                        <p:cTn id="111" dur="1" fill="hold">
                                          <p:stCondLst>
                                            <p:cond delay="0"/>
                                          </p:stCondLst>
                                        </p:cTn>
                                        <p:tgtEl>
                                          <p:spTgt spid="128"/>
                                        </p:tgtEl>
                                        <p:attrNameLst>
                                          <p:attrName>style.visibility</p:attrName>
                                        </p:attrNameLst>
                                      </p:cBhvr>
                                      <p:to>
                                        <p:strVal val="visible"/>
                                      </p:to>
                                    </p:set>
                                    <p:animEffect transition="in" filter="fade">
                                      <p:cBhvr>
                                        <p:cTn id="112" dur="500"/>
                                        <p:tgtEl>
                                          <p:spTgt spid="128"/>
                                        </p:tgtEl>
                                      </p:cBhvr>
                                    </p:animEffect>
                                  </p:childTnLst>
                                </p:cTn>
                              </p:par>
                              <p:par>
                                <p:cTn id="113" presetID="10" presetClass="entr" presetSubtype="0" fill="hold" nodeType="withEffect">
                                  <p:stCondLst>
                                    <p:cond delay="0"/>
                                  </p:stCondLst>
                                  <p:childTnLst>
                                    <p:set>
                                      <p:cBhvr>
                                        <p:cTn id="114" dur="1" fill="hold">
                                          <p:stCondLst>
                                            <p:cond delay="0"/>
                                          </p:stCondLst>
                                        </p:cTn>
                                        <p:tgtEl>
                                          <p:spTgt spid="152"/>
                                        </p:tgtEl>
                                        <p:attrNameLst>
                                          <p:attrName>style.visibility</p:attrName>
                                        </p:attrNameLst>
                                      </p:cBhvr>
                                      <p:to>
                                        <p:strVal val="visible"/>
                                      </p:to>
                                    </p:set>
                                    <p:animEffect transition="in" filter="fade">
                                      <p:cBhvr>
                                        <p:cTn id="115" dur="500"/>
                                        <p:tgtEl>
                                          <p:spTgt spid="152"/>
                                        </p:tgtEl>
                                      </p:cBhvr>
                                    </p:animEffect>
                                  </p:childTnLst>
                                </p:cTn>
                              </p:par>
                              <p:par>
                                <p:cTn id="116" presetID="10" presetClass="entr" presetSubtype="0" fill="hold" nodeType="with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fade">
                                      <p:cBhvr>
                                        <p:cTn id="118" dur="500"/>
                                        <p:tgtEl>
                                          <p:spTgt spid="150"/>
                                        </p:tgtEl>
                                      </p:cBhvr>
                                    </p:animEffect>
                                  </p:childTnLst>
                                </p:cTn>
                              </p:par>
                              <p:par>
                                <p:cTn id="119" presetID="10" presetClass="entr" presetSubtype="0" fill="hold" nodeType="withEffect">
                                  <p:stCondLst>
                                    <p:cond delay="0"/>
                                  </p:stCondLst>
                                  <p:childTnLst>
                                    <p:set>
                                      <p:cBhvr>
                                        <p:cTn id="120" dur="1" fill="hold">
                                          <p:stCondLst>
                                            <p:cond delay="0"/>
                                          </p:stCondLst>
                                        </p:cTn>
                                        <p:tgtEl>
                                          <p:spTgt spid="129"/>
                                        </p:tgtEl>
                                        <p:attrNameLst>
                                          <p:attrName>style.visibility</p:attrName>
                                        </p:attrNameLst>
                                      </p:cBhvr>
                                      <p:to>
                                        <p:strVal val="visible"/>
                                      </p:to>
                                    </p:set>
                                    <p:animEffect transition="in" filter="fade">
                                      <p:cBhvr>
                                        <p:cTn id="121" dur="500"/>
                                        <p:tgtEl>
                                          <p:spTgt spid="129"/>
                                        </p:tgtEl>
                                      </p:cBhvr>
                                    </p:animEffect>
                                  </p:childTnLst>
                                </p:cTn>
                              </p:par>
                              <p:par>
                                <p:cTn id="122" presetID="10" presetClass="entr" presetSubtype="0" fill="hold" nodeType="withEffect">
                                  <p:stCondLst>
                                    <p:cond delay="0"/>
                                  </p:stCondLst>
                                  <p:childTnLst>
                                    <p:set>
                                      <p:cBhvr>
                                        <p:cTn id="123" dur="1" fill="hold">
                                          <p:stCondLst>
                                            <p:cond delay="0"/>
                                          </p:stCondLst>
                                        </p:cTn>
                                        <p:tgtEl>
                                          <p:spTgt spid="151"/>
                                        </p:tgtEl>
                                        <p:attrNameLst>
                                          <p:attrName>style.visibility</p:attrName>
                                        </p:attrNameLst>
                                      </p:cBhvr>
                                      <p:to>
                                        <p:strVal val="visible"/>
                                      </p:to>
                                    </p:set>
                                    <p:animEffect transition="in" filter="fade">
                                      <p:cBhvr>
                                        <p:cTn id="124" dur="500"/>
                                        <p:tgtEl>
                                          <p:spTgt spid="151"/>
                                        </p:tgtEl>
                                      </p:cBhvr>
                                    </p:animEffect>
                                  </p:childTnLst>
                                </p:cTn>
                              </p:par>
                            </p:childTnLst>
                          </p:cTn>
                        </p:par>
                        <p:par>
                          <p:cTn id="125" fill="hold">
                            <p:stCondLst>
                              <p:cond delay="500"/>
                            </p:stCondLst>
                            <p:childTnLst>
                              <p:par>
                                <p:cTn id="126" presetID="10" presetClass="entr" presetSubtype="0" fill="hold" grpId="0" nodeType="afterEffect">
                                  <p:stCondLst>
                                    <p:cond delay="0"/>
                                  </p:stCondLst>
                                  <p:childTnLst>
                                    <p:set>
                                      <p:cBhvr>
                                        <p:cTn id="127" dur="1" fill="hold">
                                          <p:stCondLst>
                                            <p:cond delay="0"/>
                                          </p:stCondLst>
                                        </p:cTn>
                                        <p:tgtEl>
                                          <p:spTgt spid="127"/>
                                        </p:tgtEl>
                                        <p:attrNameLst>
                                          <p:attrName>style.visibility</p:attrName>
                                        </p:attrNameLst>
                                      </p:cBhvr>
                                      <p:to>
                                        <p:strVal val="visible"/>
                                      </p:to>
                                    </p:set>
                                    <p:animEffect transition="in" filter="fade">
                                      <p:cBhvr>
                                        <p:cTn id="128" dur="500"/>
                                        <p:tgtEl>
                                          <p:spTgt spid="127"/>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89"/>
                                        </p:tgtEl>
                                        <p:attrNameLst>
                                          <p:attrName>style.visibility</p:attrName>
                                        </p:attrNameLst>
                                      </p:cBhvr>
                                      <p:to>
                                        <p:strVal val="visible"/>
                                      </p:to>
                                    </p:set>
                                    <p:animEffect transition="in" filter="fade">
                                      <p:cBhvr>
                                        <p:cTn id="133" dur="500"/>
                                        <p:tgtEl>
                                          <p:spTgt spid="89"/>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112"/>
                                        </p:tgtEl>
                                        <p:attrNameLst>
                                          <p:attrName>style.visibility</p:attrName>
                                        </p:attrNameLst>
                                      </p:cBhvr>
                                      <p:to>
                                        <p:strVal val="visible"/>
                                      </p:to>
                                    </p:set>
                                    <p:animEffect transition="in" filter="fade">
                                      <p:cBhvr>
                                        <p:cTn id="138" dur="500"/>
                                        <p:tgtEl>
                                          <p:spTgt spid="112"/>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33"/>
                                        </p:tgtEl>
                                        <p:attrNameLst>
                                          <p:attrName>style.visibility</p:attrName>
                                        </p:attrNameLst>
                                      </p:cBhvr>
                                      <p:to>
                                        <p:strVal val="visible"/>
                                      </p:to>
                                    </p:set>
                                    <p:animEffect transition="in" filter="fade">
                                      <p:cBhvr>
                                        <p:cTn id="143" dur="500"/>
                                        <p:tgtEl>
                                          <p:spTgt spid="33"/>
                                        </p:tgtEl>
                                      </p:cBhvr>
                                    </p:animEffect>
                                  </p:childTnLst>
                                </p:cTn>
                              </p:par>
                              <p:par>
                                <p:cTn id="144" presetID="10" presetClass="entr" presetSubtype="0" fill="hold" nodeType="withEffect">
                                  <p:stCondLst>
                                    <p:cond delay="0"/>
                                  </p:stCondLst>
                                  <p:childTnLst>
                                    <p:set>
                                      <p:cBhvr>
                                        <p:cTn id="145" dur="1" fill="hold">
                                          <p:stCondLst>
                                            <p:cond delay="0"/>
                                          </p:stCondLst>
                                        </p:cTn>
                                        <p:tgtEl>
                                          <p:spTgt spid="3"/>
                                        </p:tgtEl>
                                        <p:attrNameLst>
                                          <p:attrName>style.visibility</p:attrName>
                                        </p:attrNameLst>
                                      </p:cBhvr>
                                      <p:to>
                                        <p:strVal val="visible"/>
                                      </p:to>
                                    </p:set>
                                    <p:animEffect transition="in" filter="fade">
                                      <p:cBhvr>
                                        <p:cTn id="146" dur="500"/>
                                        <p:tgtEl>
                                          <p:spTgt spid="3"/>
                                        </p:tgtEl>
                                      </p:cBhvr>
                                    </p:animEffect>
                                  </p:childTnLst>
                                </p:cTn>
                              </p:par>
                            </p:childTnLst>
                          </p:cTn>
                        </p:par>
                      </p:childTnLst>
                    </p:cTn>
                  </p:par>
                  <p:par>
                    <p:cTn id="147" fill="hold">
                      <p:stCondLst>
                        <p:cond delay="indefinite"/>
                      </p:stCondLst>
                      <p:childTnLst>
                        <p:par>
                          <p:cTn id="148" fill="hold">
                            <p:stCondLst>
                              <p:cond delay="0"/>
                            </p:stCondLst>
                            <p:childTnLst>
                              <p:par>
                                <p:cTn id="149" presetID="10" presetClass="entr" presetSubtype="0" fill="hold" nodeType="clickEffect">
                                  <p:stCondLst>
                                    <p:cond delay="0"/>
                                  </p:stCondLst>
                                  <p:childTnLst>
                                    <p:set>
                                      <p:cBhvr>
                                        <p:cTn id="150" dur="1" fill="hold">
                                          <p:stCondLst>
                                            <p:cond delay="0"/>
                                          </p:stCondLst>
                                        </p:cTn>
                                        <p:tgtEl>
                                          <p:spTgt spid="52"/>
                                        </p:tgtEl>
                                        <p:attrNameLst>
                                          <p:attrName>style.visibility</p:attrName>
                                        </p:attrNameLst>
                                      </p:cBhvr>
                                      <p:to>
                                        <p:strVal val="visible"/>
                                      </p:to>
                                    </p:set>
                                    <p:animEffect transition="in" filter="fade">
                                      <p:cBhvr>
                                        <p:cTn id="151" dur="500"/>
                                        <p:tgtEl>
                                          <p:spTgt spid="52"/>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5"/>
                                        </p:tgtEl>
                                        <p:attrNameLst>
                                          <p:attrName>style.visibility</p:attrName>
                                        </p:attrNameLst>
                                      </p:cBhvr>
                                      <p:to>
                                        <p:strVal val="visible"/>
                                      </p:to>
                                    </p:set>
                                    <p:animEffect transition="in" filter="fade">
                                      <p:cBhvr>
                                        <p:cTn id="154" dur="500"/>
                                        <p:tgtEl>
                                          <p:spTgt spid="15"/>
                                        </p:tgtEl>
                                      </p:cBhvr>
                                    </p:animEffect>
                                  </p:childTnLst>
                                </p:cTn>
                              </p:par>
                            </p:childTnLst>
                          </p:cTn>
                        </p:par>
                      </p:childTnLst>
                    </p:cTn>
                  </p:par>
                  <p:par>
                    <p:cTn id="155" fill="hold">
                      <p:stCondLst>
                        <p:cond delay="indefinite"/>
                      </p:stCondLst>
                      <p:childTnLst>
                        <p:par>
                          <p:cTn id="156" fill="hold">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37"/>
                                        </p:tgtEl>
                                        <p:attrNameLst>
                                          <p:attrName>style.visibility</p:attrName>
                                        </p:attrNameLst>
                                      </p:cBhvr>
                                      <p:to>
                                        <p:strVal val="visible"/>
                                      </p:to>
                                    </p:set>
                                    <p:animEffect transition="in" filter="fade">
                                      <p:cBhvr>
                                        <p:cTn id="159" dur="500"/>
                                        <p:tgtEl>
                                          <p:spTgt spid="37"/>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39"/>
                                        </p:tgtEl>
                                        <p:attrNameLst>
                                          <p:attrName>style.visibility</p:attrName>
                                        </p:attrNameLst>
                                      </p:cBhvr>
                                      <p:to>
                                        <p:strVal val="visible"/>
                                      </p:to>
                                    </p:set>
                                    <p:animEffect transition="in" filter="fade">
                                      <p:cBhvr>
                                        <p:cTn id="162" dur="500"/>
                                        <p:tgtEl>
                                          <p:spTgt spid="39"/>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nodeType="clickEffect">
                                  <p:stCondLst>
                                    <p:cond delay="0"/>
                                  </p:stCondLst>
                                  <p:childTnLst>
                                    <p:set>
                                      <p:cBhvr>
                                        <p:cTn id="166" dur="1" fill="hold">
                                          <p:stCondLst>
                                            <p:cond delay="0"/>
                                          </p:stCondLst>
                                        </p:cTn>
                                        <p:tgtEl>
                                          <p:spTgt spid="38"/>
                                        </p:tgtEl>
                                        <p:attrNameLst>
                                          <p:attrName>style.visibility</p:attrName>
                                        </p:attrNameLst>
                                      </p:cBhvr>
                                      <p:to>
                                        <p:strVal val="visible"/>
                                      </p:to>
                                    </p:set>
                                    <p:animEffect transition="in" filter="fade">
                                      <p:cBhvr>
                                        <p:cTn id="167" dur="500"/>
                                        <p:tgtEl>
                                          <p:spTgt spid="38"/>
                                        </p:tgtEl>
                                      </p:cBhvr>
                                    </p:animEffect>
                                  </p:childTnLst>
                                </p:cTn>
                              </p:par>
                              <p:par>
                                <p:cTn id="168" presetID="10" presetClass="entr" presetSubtype="0" fill="hold" nodeType="withEffect">
                                  <p:stCondLst>
                                    <p:cond delay="0"/>
                                  </p:stCondLst>
                                  <p:childTnLst>
                                    <p:set>
                                      <p:cBhvr>
                                        <p:cTn id="169" dur="1" fill="hold">
                                          <p:stCondLst>
                                            <p:cond delay="0"/>
                                          </p:stCondLst>
                                        </p:cTn>
                                        <p:tgtEl>
                                          <p:spTgt spid="8"/>
                                        </p:tgtEl>
                                        <p:attrNameLst>
                                          <p:attrName>style.visibility</p:attrName>
                                        </p:attrNameLst>
                                      </p:cBhvr>
                                      <p:to>
                                        <p:strVal val="visible"/>
                                      </p:to>
                                    </p:set>
                                    <p:animEffect transition="in" filter="fade">
                                      <p:cBhvr>
                                        <p:cTn id="170" dur="500"/>
                                        <p:tgtEl>
                                          <p:spTgt spid="8"/>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12"/>
                                        </p:tgtEl>
                                        <p:attrNameLst>
                                          <p:attrName>style.visibility</p:attrName>
                                        </p:attrNameLst>
                                      </p:cBhvr>
                                      <p:to>
                                        <p:strVal val="visible"/>
                                      </p:to>
                                    </p:set>
                                    <p:animEffect transition="in" filter="fade">
                                      <p:cBhvr>
                                        <p:cTn id="173" dur="500"/>
                                        <p:tgtEl>
                                          <p:spTgt spid="12"/>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nodeType="clickEffect">
                                  <p:stCondLst>
                                    <p:cond delay="0"/>
                                  </p:stCondLst>
                                  <p:childTnLst>
                                    <p:set>
                                      <p:cBhvr>
                                        <p:cTn id="177" dur="1" fill="hold">
                                          <p:stCondLst>
                                            <p:cond delay="0"/>
                                          </p:stCondLst>
                                        </p:cTn>
                                        <p:tgtEl>
                                          <p:spTgt spid="54"/>
                                        </p:tgtEl>
                                        <p:attrNameLst>
                                          <p:attrName>style.visibility</p:attrName>
                                        </p:attrNameLst>
                                      </p:cBhvr>
                                      <p:to>
                                        <p:strVal val="visible"/>
                                      </p:to>
                                    </p:set>
                                    <p:animEffect transition="in" filter="fade">
                                      <p:cBhvr>
                                        <p:cTn id="178" dur="500"/>
                                        <p:tgtEl>
                                          <p:spTgt spid="54"/>
                                        </p:tgtEl>
                                      </p:cBhvr>
                                    </p:animEffect>
                                  </p:childTnLst>
                                </p:cTn>
                              </p:par>
                              <p:par>
                                <p:cTn id="179" presetID="10" presetClass="entr" presetSubtype="0" fill="hold" nodeType="withEffect">
                                  <p:stCondLst>
                                    <p:cond delay="0"/>
                                  </p:stCondLst>
                                  <p:childTnLst>
                                    <p:set>
                                      <p:cBhvr>
                                        <p:cTn id="180" dur="1" fill="hold">
                                          <p:stCondLst>
                                            <p:cond delay="0"/>
                                          </p:stCondLst>
                                        </p:cTn>
                                        <p:tgtEl>
                                          <p:spTgt spid="55"/>
                                        </p:tgtEl>
                                        <p:attrNameLst>
                                          <p:attrName>style.visibility</p:attrName>
                                        </p:attrNameLst>
                                      </p:cBhvr>
                                      <p:to>
                                        <p:strVal val="visible"/>
                                      </p:to>
                                    </p:set>
                                    <p:animEffect transition="in" filter="fade">
                                      <p:cBhvr>
                                        <p:cTn id="181" dur="500"/>
                                        <p:tgtEl>
                                          <p:spTgt spid="55"/>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56"/>
                                        </p:tgtEl>
                                        <p:attrNameLst>
                                          <p:attrName>style.visibility</p:attrName>
                                        </p:attrNameLst>
                                      </p:cBhvr>
                                      <p:to>
                                        <p:strVal val="visible"/>
                                      </p:to>
                                    </p:set>
                                    <p:animEffect transition="in" filter="fade">
                                      <p:cBhvr>
                                        <p:cTn id="184" dur="500"/>
                                        <p:tgtEl>
                                          <p:spTgt spid="56"/>
                                        </p:tgtEl>
                                      </p:cBhvr>
                                    </p:animEffect>
                                  </p:childTnLst>
                                </p:cTn>
                              </p:par>
                            </p:childTnLst>
                          </p:cTn>
                        </p:par>
                      </p:childTnLst>
                    </p:cTn>
                  </p:par>
                  <p:par>
                    <p:cTn id="185" fill="hold">
                      <p:stCondLst>
                        <p:cond delay="indefinite"/>
                      </p:stCondLst>
                      <p:childTnLst>
                        <p:par>
                          <p:cTn id="186" fill="hold">
                            <p:stCondLst>
                              <p:cond delay="0"/>
                            </p:stCondLst>
                            <p:childTnLst>
                              <p:par>
                                <p:cTn id="187" presetID="10" presetClass="entr" presetSubtype="0" fill="hold" grpId="0" nodeType="clickEffect">
                                  <p:stCondLst>
                                    <p:cond delay="0"/>
                                  </p:stCondLst>
                                  <p:childTnLst>
                                    <p:set>
                                      <p:cBhvr>
                                        <p:cTn id="188" dur="1" fill="hold">
                                          <p:stCondLst>
                                            <p:cond delay="0"/>
                                          </p:stCondLst>
                                        </p:cTn>
                                        <p:tgtEl>
                                          <p:spTgt spid="62"/>
                                        </p:tgtEl>
                                        <p:attrNameLst>
                                          <p:attrName>style.visibility</p:attrName>
                                        </p:attrNameLst>
                                      </p:cBhvr>
                                      <p:to>
                                        <p:strVal val="visible"/>
                                      </p:to>
                                    </p:set>
                                    <p:animEffect transition="in" filter="fade">
                                      <p:cBhvr>
                                        <p:cTn id="189" dur="500"/>
                                        <p:tgtEl>
                                          <p:spTgt spid="62"/>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22"/>
                                        </p:tgtEl>
                                        <p:attrNameLst>
                                          <p:attrName>style.visibility</p:attrName>
                                        </p:attrNameLst>
                                      </p:cBhvr>
                                      <p:to>
                                        <p:strVal val="visible"/>
                                      </p:to>
                                    </p:set>
                                    <p:animEffect transition="in" filter="fade">
                                      <p:cBhvr>
                                        <p:cTn id="192" dur="500"/>
                                        <p:tgtEl>
                                          <p:spTgt spid="22"/>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nodeType="clickEffect">
                                  <p:stCondLst>
                                    <p:cond delay="0"/>
                                  </p:stCondLst>
                                  <p:childTnLst>
                                    <p:set>
                                      <p:cBhvr>
                                        <p:cTn id="196" dur="1" fill="hold">
                                          <p:stCondLst>
                                            <p:cond delay="0"/>
                                          </p:stCondLst>
                                        </p:cTn>
                                        <p:tgtEl>
                                          <p:spTgt spid="91"/>
                                        </p:tgtEl>
                                        <p:attrNameLst>
                                          <p:attrName>style.visibility</p:attrName>
                                        </p:attrNameLst>
                                      </p:cBhvr>
                                      <p:to>
                                        <p:strVal val="visible"/>
                                      </p:to>
                                    </p:set>
                                    <p:animEffect transition="in" filter="fade">
                                      <p:cBhvr>
                                        <p:cTn id="197" dur="500"/>
                                        <p:tgtEl>
                                          <p:spTgt spid="91"/>
                                        </p:tgtEl>
                                      </p:cBhvr>
                                    </p:animEffect>
                                  </p:childTnLst>
                                </p:cTn>
                              </p:par>
                              <p:par>
                                <p:cTn id="198" presetID="10" presetClass="entr" presetSubtype="0" fill="hold" nodeType="withEffect">
                                  <p:stCondLst>
                                    <p:cond delay="0"/>
                                  </p:stCondLst>
                                  <p:childTnLst>
                                    <p:set>
                                      <p:cBhvr>
                                        <p:cTn id="199" dur="1" fill="hold">
                                          <p:stCondLst>
                                            <p:cond delay="0"/>
                                          </p:stCondLst>
                                        </p:cTn>
                                        <p:tgtEl>
                                          <p:spTgt spid="58"/>
                                        </p:tgtEl>
                                        <p:attrNameLst>
                                          <p:attrName>style.visibility</p:attrName>
                                        </p:attrNameLst>
                                      </p:cBhvr>
                                      <p:to>
                                        <p:strVal val="visible"/>
                                      </p:to>
                                    </p:set>
                                    <p:animEffect transition="in" filter="fade">
                                      <p:cBhvr>
                                        <p:cTn id="200" dur="500"/>
                                        <p:tgtEl>
                                          <p:spTgt spid="58"/>
                                        </p:tgtEl>
                                      </p:cBhvr>
                                    </p:animEffect>
                                  </p:childTnLst>
                                </p:cTn>
                              </p:par>
                              <p:par>
                                <p:cTn id="201" presetID="10" presetClass="entr" presetSubtype="0" fill="hold" nodeType="withEffect">
                                  <p:stCondLst>
                                    <p:cond delay="0"/>
                                  </p:stCondLst>
                                  <p:childTnLst>
                                    <p:set>
                                      <p:cBhvr>
                                        <p:cTn id="202" dur="1" fill="hold">
                                          <p:stCondLst>
                                            <p:cond delay="0"/>
                                          </p:stCondLst>
                                        </p:cTn>
                                        <p:tgtEl>
                                          <p:spTgt spid="57"/>
                                        </p:tgtEl>
                                        <p:attrNameLst>
                                          <p:attrName>style.visibility</p:attrName>
                                        </p:attrNameLst>
                                      </p:cBhvr>
                                      <p:to>
                                        <p:strVal val="visible"/>
                                      </p:to>
                                    </p:set>
                                    <p:animEffect transition="in" filter="fade">
                                      <p:cBhvr>
                                        <p:cTn id="203" dur="500"/>
                                        <p:tgtEl>
                                          <p:spTgt spid="57"/>
                                        </p:tgtEl>
                                      </p:cBhvr>
                                    </p:animEffect>
                                  </p:childTnLst>
                                </p:cTn>
                              </p:par>
                              <p:par>
                                <p:cTn id="204" presetID="10" presetClass="entr" presetSubtype="0" fill="hold" nodeType="withEffect">
                                  <p:stCondLst>
                                    <p:cond delay="0"/>
                                  </p:stCondLst>
                                  <p:childTnLst>
                                    <p:set>
                                      <p:cBhvr>
                                        <p:cTn id="205" dur="1" fill="hold">
                                          <p:stCondLst>
                                            <p:cond delay="0"/>
                                          </p:stCondLst>
                                        </p:cTn>
                                        <p:tgtEl>
                                          <p:spTgt spid="32"/>
                                        </p:tgtEl>
                                        <p:attrNameLst>
                                          <p:attrName>style.visibility</p:attrName>
                                        </p:attrNameLst>
                                      </p:cBhvr>
                                      <p:to>
                                        <p:strVal val="visible"/>
                                      </p:to>
                                    </p:set>
                                    <p:animEffect transition="in" filter="fade">
                                      <p:cBhvr>
                                        <p:cTn id="206" dur="500"/>
                                        <p:tgtEl>
                                          <p:spTgt spid="32"/>
                                        </p:tgtEl>
                                      </p:cBhvr>
                                    </p:animEffect>
                                  </p:childTnLst>
                                </p:cTn>
                              </p:par>
                              <p:par>
                                <p:cTn id="207" presetID="10" presetClass="entr" presetSubtype="0" fill="hold" grpId="0" nodeType="withEffect">
                                  <p:stCondLst>
                                    <p:cond delay="0"/>
                                  </p:stCondLst>
                                  <p:childTnLst>
                                    <p:set>
                                      <p:cBhvr>
                                        <p:cTn id="208" dur="1" fill="hold">
                                          <p:stCondLst>
                                            <p:cond delay="0"/>
                                          </p:stCondLst>
                                        </p:cTn>
                                        <p:tgtEl>
                                          <p:spTgt spid="175"/>
                                        </p:tgtEl>
                                        <p:attrNameLst>
                                          <p:attrName>style.visibility</p:attrName>
                                        </p:attrNameLst>
                                      </p:cBhvr>
                                      <p:to>
                                        <p:strVal val="visible"/>
                                      </p:to>
                                    </p:set>
                                    <p:animEffect transition="in" filter="fade">
                                      <p:cBhvr>
                                        <p:cTn id="209" dur="500"/>
                                        <p:tgtEl>
                                          <p:spTgt spid="175"/>
                                        </p:tgtEl>
                                      </p:cBhvr>
                                    </p:animEffect>
                                  </p:childTnLst>
                                </p:cTn>
                              </p:par>
                              <p:par>
                                <p:cTn id="210" presetID="10" presetClass="entr" presetSubtype="0" fill="hold" grpId="0" nodeType="withEffect">
                                  <p:stCondLst>
                                    <p:cond delay="0"/>
                                  </p:stCondLst>
                                  <p:childTnLst>
                                    <p:set>
                                      <p:cBhvr>
                                        <p:cTn id="211" dur="1" fill="hold">
                                          <p:stCondLst>
                                            <p:cond delay="0"/>
                                          </p:stCondLst>
                                        </p:cTn>
                                        <p:tgtEl>
                                          <p:spTgt spid="77"/>
                                        </p:tgtEl>
                                        <p:attrNameLst>
                                          <p:attrName>style.visibility</p:attrName>
                                        </p:attrNameLst>
                                      </p:cBhvr>
                                      <p:to>
                                        <p:strVal val="visible"/>
                                      </p:to>
                                    </p:set>
                                    <p:animEffect transition="in" filter="fade">
                                      <p:cBhvr>
                                        <p:cTn id="212" dur="500"/>
                                        <p:tgtEl>
                                          <p:spTgt spid="77"/>
                                        </p:tgtEl>
                                      </p:cBhvr>
                                    </p:animEffect>
                                  </p:childTnLst>
                                </p:cTn>
                              </p:par>
                              <p:par>
                                <p:cTn id="213" presetID="10" presetClass="entr" presetSubtype="0" fill="hold" grpId="0" nodeType="withEffect">
                                  <p:stCondLst>
                                    <p:cond delay="0"/>
                                  </p:stCondLst>
                                  <p:childTnLst>
                                    <p:set>
                                      <p:cBhvr>
                                        <p:cTn id="214" dur="1" fill="hold">
                                          <p:stCondLst>
                                            <p:cond delay="0"/>
                                          </p:stCondLst>
                                        </p:cTn>
                                        <p:tgtEl>
                                          <p:spTgt spid="75"/>
                                        </p:tgtEl>
                                        <p:attrNameLst>
                                          <p:attrName>style.visibility</p:attrName>
                                        </p:attrNameLst>
                                      </p:cBhvr>
                                      <p:to>
                                        <p:strVal val="visible"/>
                                      </p:to>
                                    </p:set>
                                    <p:animEffect transition="in" filter="fade">
                                      <p:cBhvr>
                                        <p:cTn id="215" dur="500"/>
                                        <p:tgtEl>
                                          <p:spTgt spid="75"/>
                                        </p:tgtEl>
                                      </p:cBhvr>
                                    </p:animEffect>
                                  </p:childTnLst>
                                </p:cTn>
                              </p:par>
                              <p:par>
                                <p:cTn id="216" presetID="10" presetClass="entr" presetSubtype="0" fill="hold" grpId="0" nodeType="withEffect">
                                  <p:stCondLst>
                                    <p:cond delay="0"/>
                                  </p:stCondLst>
                                  <p:childTnLst>
                                    <p:set>
                                      <p:cBhvr>
                                        <p:cTn id="217" dur="1" fill="hold">
                                          <p:stCondLst>
                                            <p:cond delay="0"/>
                                          </p:stCondLst>
                                        </p:cTn>
                                        <p:tgtEl>
                                          <p:spTgt spid="65"/>
                                        </p:tgtEl>
                                        <p:attrNameLst>
                                          <p:attrName>style.visibility</p:attrName>
                                        </p:attrNameLst>
                                      </p:cBhvr>
                                      <p:to>
                                        <p:strVal val="visible"/>
                                      </p:to>
                                    </p:set>
                                    <p:animEffect transition="in" filter="fade">
                                      <p:cBhvr>
                                        <p:cTn id="218" dur="500"/>
                                        <p:tgtEl>
                                          <p:spTgt spid="65"/>
                                        </p:tgtEl>
                                      </p:cBhvr>
                                    </p:animEffect>
                                  </p:childTnLst>
                                </p:cTn>
                              </p:par>
                            </p:childTnLst>
                          </p:cTn>
                        </p:par>
                      </p:childTnLst>
                    </p:cTn>
                  </p:par>
                  <p:par>
                    <p:cTn id="219" fill="hold">
                      <p:stCondLst>
                        <p:cond delay="indefinite"/>
                      </p:stCondLst>
                      <p:childTnLst>
                        <p:par>
                          <p:cTn id="220" fill="hold">
                            <p:stCondLst>
                              <p:cond delay="0"/>
                            </p:stCondLst>
                            <p:childTnLst>
                              <p:par>
                                <p:cTn id="221" presetID="10" presetClass="entr" presetSubtype="0" fill="hold" nodeType="clickEffect">
                                  <p:stCondLst>
                                    <p:cond delay="0"/>
                                  </p:stCondLst>
                                  <p:childTnLst>
                                    <p:set>
                                      <p:cBhvr>
                                        <p:cTn id="222" dur="1" fill="hold">
                                          <p:stCondLst>
                                            <p:cond delay="0"/>
                                          </p:stCondLst>
                                        </p:cTn>
                                        <p:tgtEl>
                                          <p:spTgt spid="92"/>
                                        </p:tgtEl>
                                        <p:attrNameLst>
                                          <p:attrName>style.visibility</p:attrName>
                                        </p:attrNameLst>
                                      </p:cBhvr>
                                      <p:to>
                                        <p:strVal val="visible"/>
                                      </p:to>
                                    </p:set>
                                    <p:animEffect transition="in" filter="fade">
                                      <p:cBhvr>
                                        <p:cTn id="223" dur="500"/>
                                        <p:tgtEl>
                                          <p:spTgt spid="92"/>
                                        </p:tgtEl>
                                      </p:cBhvr>
                                    </p:animEffect>
                                  </p:childTnLst>
                                </p:cTn>
                              </p:par>
                              <p:par>
                                <p:cTn id="224" presetID="10" presetClass="entr" presetSubtype="0" fill="hold" nodeType="withEffect">
                                  <p:stCondLst>
                                    <p:cond delay="0"/>
                                  </p:stCondLst>
                                  <p:childTnLst>
                                    <p:set>
                                      <p:cBhvr>
                                        <p:cTn id="225" dur="1" fill="hold">
                                          <p:stCondLst>
                                            <p:cond delay="0"/>
                                          </p:stCondLst>
                                        </p:cTn>
                                        <p:tgtEl>
                                          <p:spTgt spid="66"/>
                                        </p:tgtEl>
                                        <p:attrNameLst>
                                          <p:attrName>style.visibility</p:attrName>
                                        </p:attrNameLst>
                                      </p:cBhvr>
                                      <p:to>
                                        <p:strVal val="visible"/>
                                      </p:to>
                                    </p:set>
                                    <p:animEffect transition="in" filter="fade">
                                      <p:cBhvr>
                                        <p:cTn id="226" dur="500"/>
                                        <p:tgtEl>
                                          <p:spTgt spid="66"/>
                                        </p:tgtEl>
                                      </p:cBhvr>
                                    </p:animEffect>
                                  </p:childTnLst>
                                </p:cTn>
                              </p:par>
                              <p:par>
                                <p:cTn id="227" presetID="10" presetClass="entr" presetSubtype="0" fill="hold" nodeType="withEffect">
                                  <p:stCondLst>
                                    <p:cond delay="0"/>
                                  </p:stCondLst>
                                  <p:childTnLst>
                                    <p:set>
                                      <p:cBhvr>
                                        <p:cTn id="228" dur="1" fill="hold">
                                          <p:stCondLst>
                                            <p:cond delay="0"/>
                                          </p:stCondLst>
                                        </p:cTn>
                                        <p:tgtEl>
                                          <p:spTgt spid="68"/>
                                        </p:tgtEl>
                                        <p:attrNameLst>
                                          <p:attrName>style.visibility</p:attrName>
                                        </p:attrNameLst>
                                      </p:cBhvr>
                                      <p:to>
                                        <p:strVal val="visible"/>
                                      </p:to>
                                    </p:set>
                                    <p:animEffect transition="in" filter="fade">
                                      <p:cBhvr>
                                        <p:cTn id="229" dur="500"/>
                                        <p:tgtEl>
                                          <p:spTgt spid="68"/>
                                        </p:tgtEl>
                                      </p:cBhvr>
                                    </p:animEffect>
                                  </p:childTnLst>
                                </p:cTn>
                              </p:par>
                              <p:par>
                                <p:cTn id="230" presetID="10" presetClass="entr" presetSubtype="0" fill="hold" nodeType="withEffect">
                                  <p:stCondLst>
                                    <p:cond delay="0"/>
                                  </p:stCondLst>
                                  <p:childTnLst>
                                    <p:set>
                                      <p:cBhvr>
                                        <p:cTn id="231" dur="1" fill="hold">
                                          <p:stCondLst>
                                            <p:cond delay="0"/>
                                          </p:stCondLst>
                                        </p:cTn>
                                        <p:tgtEl>
                                          <p:spTgt spid="41"/>
                                        </p:tgtEl>
                                        <p:attrNameLst>
                                          <p:attrName>style.visibility</p:attrName>
                                        </p:attrNameLst>
                                      </p:cBhvr>
                                      <p:to>
                                        <p:strVal val="visible"/>
                                      </p:to>
                                    </p:set>
                                    <p:animEffect transition="in" filter="fade">
                                      <p:cBhvr>
                                        <p:cTn id="232" dur="500"/>
                                        <p:tgtEl>
                                          <p:spTgt spid="41"/>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70"/>
                                        </p:tgtEl>
                                        <p:attrNameLst>
                                          <p:attrName>style.visibility</p:attrName>
                                        </p:attrNameLst>
                                      </p:cBhvr>
                                      <p:to>
                                        <p:strVal val="visible"/>
                                      </p:to>
                                    </p:set>
                                    <p:animEffect transition="in" filter="fade">
                                      <p:cBhvr>
                                        <p:cTn id="235" dur="500"/>
                                        <p:tgtEl>
                                          <p:spTgt spid="70"/>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85"/>
                                        </p:tgtEl>
                                        <p:attrNameLst>
                                          <p:attrName>style.visibility</p:attrName>
                                        </p:attrNameLst>
                                      </p:cBhvr>
                                      <p:to>
                                        <p:strVal val="visible"/>
                                      </p:to>
                                    </p:set>
                                    <p:animEffect transition="in" filter="fade">
                                      <p:cBhvr>
                                        <p:cTn id="238" dur="500"/>
                                        <p:tgtEl>
                                          <p:spTgt spid="85"/>
                                        </p:tgtEl>
                                      </p:cBhvr>
                                    </p:animEffect>
                                  </p:childTnLst>
                                </p:cTn>
                              </p:par>
                              <p:par>
                                <p:cTn id="239" presetID="10" presetClass="entr" presetSubtype="0" fill="hold" grpId="0" nodeType="withEffect">
                                  <p:stCondLst>
                                    <p:cond delay="0"/>
                                  </p:stCondLst>
                                  <p:childTnLst>
                                    <p:set>
                                      <p:cBhvr>
                                        <p:cTn id="240" dur="1" fill="hold">
                                          <p:stCondLst>
                                            <p:cond delay="0"/>
                                          </p:stCondLst>
                                        </p:cTn>
                                        <p:tgtEl>
                                          <p:spTgt spid="88"/>
                                        </p:tgtEl>
                                        <p:attrNameLst>
                                          <p:attrName>style.visibility</p:attrName>
                                        </p:attrNameLst>
                                      </p:cBhvr>
                                      <p:to>
                                        <p:strVal val="visible"/>
                                      </p:to>
                                    </p:set>
                                    <p:animEffect transition="in" filter="fade">
                                      <p:cBhvr>
                                        <p:cTn id="241" dur="500"/>
                                        <p:tgtEl>
                                          <p:spTgt spid="88"/>
                                        </p:tgtEl>
                                      </p:cBhvr>
                                    </p:animEffect>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grpId="0" nodeType="clickEffect">
                                  <p:stCondLst>
                                    <p:cond delay="0"/>
                                  </p:stCondLst>
                                  <p:childTnLst>
                                    <p:set>
                                      <p:cBhvr>
                                        <p:cTn id="245" dur="1" fill="hold">
                                          <p:stCondLst>
                                            <p:cond delay="0"/>
                                          </p:stCondLst>
                                        </p:cTn>
                                        <p:tgtEl>
                                          <p:spTgt spid="93"/>
                                        </p:tgtEl>
                                        <p:attrNameLst>
                                          <p:attrName>style.visibility</p:attrName>
                                        </p:attrNameLst>
                                      </p:cBhvr>
                                      <p:to>
                                        <p:strVal val="visible"/>
                                      </p:to>
                                    </p:set>
                                    <p:animEffect transition="in" filter="fade">
                                      <p:cBhvr>
                                        <p:cTn id="246" dur="500"/>
                                        <p:tgtEl>
                                          <p:spTgt spid="93"/>
                                        </p:tgtEl>
                                      </p:cBhvr>
                                    </p:animEffect>
                                  </p:childTnLst>
                                </p:cTn>
                              </p:par>
                            </p:childTnLst>
                          </p:cTn>
                        </p:par>
                      </p:childTnLst>
                    </p:cTn>
                  </p:par>
                  <p:par>
                    <p:cTn id="247" fill="hold">
                      <p:stCondLst>
                        <p:cond delay="indefinite"/>
                      </p:stCondLst>
                      <p:childTnLst>
                        <p:par>
                          <p:cTn id="248" fill="hold">
                            <p:stCondLst>
                              <p:cond delay="0"/>
                            </p:stCondLst>
                            <p:childTnLst>
                              <p:par>
                                <p:cTn id="249" presetID="10" presetClass="entr" presetSubtype="0" fill="hold" grpId="0" nodeType="clickEffect">
                                  <p:stCondLst>
                                    <p:cond delay="0"/>
                                  </p:stCondLst>
                                  <p:childTnLst>
                                    <p:set>
                                      <p:cBhvr>
                                        <p:cTn id="250" dur="1" fill="hold">
                                          <p:stCondLst>
                                            <p:cond delay="0"/>
                                          </p:stCondLst>
                                        </p:cTn>
                                        <p:tgtEl>
                                          <p:spTgt spid="113"/>
                                        </p:tgtEl>
                                        <p:attrNameLst>
                                          <p:attrName>style.visibility</p:attrName>
                                        </p:attrNameLst>
                                      </p:cBhvr>
                                      <p:to>
                                        <p:strVal val="visible"/>
                                      </p:to>
                                    </p:set>
                                    <p:animEffect transition="in" filter="fade">
                                      <p:cBhvr>
                                        <p:cTn id="251" dur="500"/>
                                        <p:tgtEl>
                                          <p:spTgt spid="113"/>
                                        </p:tgtEl>
                                      </p:cBhvr>
                                    </p:animEffect>
                                  </p:childTnLst>
                                </p:cTn>
                              </p:par>
                            </p:childTnLst>
                          </p:cTn>
                        </p:par>
                      </p:childTnLst>
                    </p:cTn>
                  </p:par>
                  <p:par>
                    <p:cTn id="252" fill="hold">
                      <p:stCondLst>
                        <p:cond delay="indefinite"/>
                      </p:stCondLst>
                      <p:childTnLst>
                        <p:par>
                          <p:cTn id="253" fill="hold">
                            <p:stCondLst>
                              <p:cond delay="0"/>
                            </p:stCondLst>
                            <p:childTnLst>
                              <p:par>
                                <p:cTn id="254" presetID="10" presetClass="entr" presetSubtype="0" fill="hold" grpId="0" nodeType="clickEffect">
                                  <p:stCondLst>
                                    <p:cond delay="0"/>
                                  </p:stCondLst>
                                  <p:childTnLst>
                                    <p:set>
                                      <p:cBhvr>
                                        <p:cTn id="255" dur="1" fill="hold">
                                          <p:stCondLst>
                                            <p:cond delay="0"/>
                                          </p:stCondLst>
                                        </p:cTn>
                                        <p:tgtEl>
                                          <p:spTgt spid="104"/>
                                        </p:tgtEl>
                                        <p:attrNameLst>
                                          <p:attrName>style.visibility</p:attrName>
                                        </p:attrNameLst>
                                      </p:cBhvr>
                                      <p:to>
                                        <p:strVal val="visible"/>
                                      </p:to>
                                    </p:set>
                                    <p:animEffect transition="in" filter="fade">
                                      <p:cBhvr>
                                        <p:cTn id="256" dur="500"/>
                                        <p:tgtEl>
                                          <p:spTgt spid="104"/>
                                        </p:tgtEl>
                                      </p:cBhvr>
                                    </p:animEffect>
                                  </p:childTnLst>
                                </p:cTn>
                              </p:par>
                            </p:childTnLst>
                          </p:cTn>
                        </p:par>
                      </p:childTnLst>
                    </p:cTn>
                  </p:par>
                  <p:par>
                    <p:cTn id="257" fill="hold">
                      <p:stCondLst>
                        <p:cond delay="indefinite"/>
                      </p:stCondLst>
                      <p:childTnLst>
                        <p:par>
                          <p:cTn id="258" fill="hold">
                            <p:stCondLst>
                              <p:cond delay="0"/>
                            </p:stCondLst>
                            <p:childTnLst>
                              <p:par>
                                <p:cTn id="259" presetID="10" presetClass="entr" presetSubtype="0" fill="hold" nodeType="clickEffect">
                                  <p:stCondLst>
                                    <p:cond delay="0"/>
                                  </p:stCondLst>
                                  <p:childTnLst>
                                    <p:set>
                                      <p:cBhvr>
                                        <p:cTn id="260" dur="1" fill="hold">
                                          <p:stCondLst>
                                            <p:cond delay="0"/>
                                          </p:stCondLst>
                                        </p:cTn>
                                        <p:tgtEl>
                                          <p:spTgt spid="107"/>
                                        </p:tgtEl>
                                        <p:attrNameLst>
                                          <p:attrName>style.visibility</p:attrName>
                                        </p:attrNameLst>
                                      </p:cBhvr>
                                      <p:to>
                                        <p:strVal val="visible"/>
                                      </p:to>
                                    </p:set>
                                    <p:animEffect transition="in" filter="fade">
                                      <p:cBhvr>
                                        <p:cTn id="261" dur="500"/>
                                        <p:tgtEl>
                                          <p:spTgt spid="107"/>
                                        </p:tgtEl>
                                      </p:cBhvr>
                                    </p:animEffect>
                                  </p:childTnLst>
                                </p:cTn>
                              </p:par>
                            </p:childTnLst>
                          </p:cTn>
                        </p:par>
                        <p:par>
                          <p:cTn id="262" fill="hold">
                            <p:stCondLst>
                              <p:cond delay="500"/>
                            </p:stCondLst>
                            <p:childTnLst>
                              <p:par>
                                <p:cTn id="263" presetID="10" presetClass="entr" presetSubtype="0" fill="hold" grpId="0" nodeType="afterEffect">
                                  <p:stCondLst>
                                    <p:cond delay="0"/>
                                  </p:stCondLst>
                                  <p:childTnLst>
                                    <p:set>
                                      <p:cBhvr>
                                        <p:cTn id="264" dur="1" fill="hold">
                                          <p:stCondLst>
                                            <p:cond delay="0"/>
                                          </p:stCondLst>
                                        </p:cTn>
                                        <p:tgtEl>
                                          <p:spTgt spid="124"/>
                                        </p:tgtEl>
                                        <p:attrNameLst>
                                          <p:attrName>style.visibility</p:attrName>
                                        </p:attrNameLst>
                                      </p:cBhvr>
                                      <p:to>
                                        <p:strVal val="visible"/>
                                      </p:to>
                                    </p:set>
                                    <p:animEffect transition="in" filter="fade">
                                      <p:cBhvr>
                                        <p:cTn id="265" dur="500"/>
                                        <p:tgtEl>
                                          <p:spTgt spid="124"/>
                                        </p:tgtEl>
                                      </p:cBhvr>
                                    </p:animEffect>
                                  </p:childTnLst>
                                </p:cTn>
                              </p:par>
                            </p:childTnLst>
                          </p:cTn>
                        </p:par>
                        <p:par>
                          <p:cTn id="266" fill="hold">
                            <p:stCondLst>
                              <p:cond delay="1000"/>
                            </p:stCondLst>
                            <p:childTnLst>
                              <p:par>
                                <p:cTn id="267" presetID="10" presetClass="entr" presetSubtype="0" fill="hold" grpId="0" nodeType="afterEffect">
                                  <p:stCondLst>
                                    <p:cond delay="0"/>
                                  </p:stCondLst>
                                  <p:childTnLst>
                                    <p:set>
                                      <p:cBhvr>
                                        <p:cTn id="268" dur="1" fill="hold">
                                          <p:stCondLst>
                                            <p:cond delay="0"/>
                                          </p:stCondLst>
                                        </p:cTn>
                                        <p:tgtEl>
                                          <p:spTgt spid="125"/>
                                        </p:tgtEl>
                                        <p:attrNameLst>
                                          <p:attrName>style.visibility</p:attrName>
                                        </p:attrNameLst>
                                      </p:cBhvr>
                                      <p:to>
                                        <p:strVal val="visible"/>
                                      </p:to>
                                    </p:set>
                                    <p:animEffect transition="in" filter="fade">
                                      <p:cBhvr>
                                        <p:cTn id="269" dur="500"/>
                                        <p:tgtEl>
                                          <p:spTgt spid="125"/>
                                        </p:tgtEl>
                                      </p:cBhvr>
                                    </p:animEffect>
                                  </p:childTnLst>
                                </p:cTn>
                              </p:par>
                            </p:childTnLst>
                          </p:cTn>
                        </p:par>
                        <p:par>
                          <p:cTn id="270" fill="hold">
                            <p:stCondLst>
                              <p:cond delay="1500"/>
                            </p:stCondLst>
                            <p:childTnLst>
                              <p:par>
                                <p:cTn id="271" presetID="10" presetClass="entr" presetSubtype="0" fill="hold" grpId="0" nodeType="afterEffect">
                                  <p:stCondLst>
                                    <p:cond delay="0"/>
                                  </p:stCondLst>
                                  <p:childTnLst>
                                    <p:set>
                                      <p:cBhvr>
                                        <p:cTn id="272" dur="1" fill="hold">
                                          <p:stCondLst>
                                            <p:cond delay="0"/>
                                          </p:stCondLst>
                                        </p:cTn>
                                        <p:tgtEl>
                                          <p:spTgt spid="126"/>
                                        </p:tgtEl>
                                        <p:attrNameLst>
                                          <p:attrName>style.visibility</p:attrName>
                                        </p:attrNameLst>
                                      </p:cBhvr>
                                      <p:to>
                                        <p:strVal val="visible"/>
                                      </p:to>
                                    </p:set>
                                    <p:animEffect transition="in" filter="fade">
                                      <p:cBhvr>
                                        <p:cTn id="273" dur="500"/>
                                        <p:tgtEl>
                                          <p:spTgt spid="126"/>
                                        </p:tgtEl>
                                      </p:cBhvr>
                                    </p:animEffect>
                                  </p:childTnLst>
                                </p:cTn>
                              </p:par>
                            </p:childTnLst>
                          </p:cTn>
                        </p:par>
                      </p:childTnLst>
                    </p:cTn>
                  </p:par>
                  <p:par>
                    <p:cTn id="274" fill="hold">
                      <p:stCondLst>
                        <p:cond delay="indefinite"/>
                      </p:stCondLst>
                      <p:childTnLst>
                        <p:par>
                          <p:cTn id="275" fill="hold">
                            <p:stCondLst>
                              <p:cond delay="0"/>
                            </p:stCondLst>
                            <p:childTnLst>
                              <p:par>
                                <p:cTn id="276" presetID="10" presetClass="entr" presetSubtype="0" fill="hold" grpId="0" nodeType="clickEffect">
                                  <p:stCondLst>
                                    <p:cond delay="0"/>
                                  </p:stCondLst>
                                  <p:childTnLst>
                                    <p:set>
                                      <p:cBhvr>
                                        <p:cTn id="277" dur="1" fill="hold">
                                          <p:stCondLst>
                                            <p:cond delay="0"/>
                                          </p:stCondLst>
                                        </p:cTn>
                                        <p:tgtEl>
                                          <p:spTgt spid="174"/>
                                        </p:tgtEl>
                                        <p:attrNameLst>
                                          <p:attrName>style.visibility</p:attrName>
                                        </p:attrNameLst>
                                      </p:cBhvr>
                                      <p:to>
                                        <p:strVal val="visible"/>
                                      </p:to>
                                    </p:set>
                                    <p:animEffect transition="in" filter="fade">
                                      <p:cBhvr>
                                        <p:cTn id="278" dur="500"/>
                                        <p:tgtEl>
                                          <p:spTgt spid="174"/>
                                        </p:tgtEl>
                                      </p:cBhvr>
                                    </p:animEffect>
                                  </p:childTnLst>
                                </p:cTn>
                              </p:par>
                            </p:childTnLst>
                          </p:cTn>
                        </p:par>
                      </p:childTnLst>
                    </p:cTn>
                  </p:par>
                  <p:par>
                    <p:cTn id="279" fill="hold">
                      <p:stCondLst>
                        <p:cond delay="indefinite"/>
                      </p:stCondLst>
                      <p:childTnLst>
                        <p:par>
                          <p:cTn id="280" fill="hold">
                            <p:stCondLst>
                              <p:cond delay="0"/>
                            </p:stCondLst>
                            <p:childTnLst>
                              <p:par>
                                <p:cTn id="281" presetID="10" presetClass="entr" presetSubtype="0" fill="hold" grpId="0" nodeType="clickEffect">
                                  <p:stCondLst>
                                    <p:cond delay="0"/>
                                  </p:stCondLst>
                                  <p:childTnLst>
                                    <p:set>
                                      <p:cBhvr>
                                        <p:cTn id="282" dur="1" fill="hold">
                                          <p:stCondLst>
                                            <p:cond delay="0"/>
                                          </p:stCondLst>
                                        </p:cTn>
                                        <p:tgtEl>
                                          <p:spTgt spid="177"/>
                                        </p:tgtEl>
                                        <p:attrNameLst>
                                          <p:attrName>style.visibility</p:attrName>
                                        </p:attrNameLst>
                                      </p:cBhvr>
                                      <p:to>
                                        <p:strVal val="visible"/>
                                      </p:to>
                                    </p:set>
                                    <p:animEffect transition="in" filter="fade">
                                      <p:cBhvr>
                                        <p:cTn id="283" dur="5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4" grpId="0"/>
      <p:bldP spid="10" grpId="0"/>
      <p:bldP spid="14" grpId="0"/>
      <p:bldP spid="25" grpId="0"/>
      <p:bldP spid="59" grpId="0"/>
      <p:bldP spid="61" grpId="0" animBg="1"/>
      <p:bldP spid="73" grpId="0"/>
      <p:bldP spid="74" grpId="0"/>
      <p:bldP spid="78" grpId="0"/>
      <p:bldP spid="79" grpId="0" animBg="1"/>
      <p:bldP spid="80" grpId="0" animBg="1"/>
      <p:bldP spid="81" grpId="0"/>
      <p:bldP spid="84" grpId="0"/>
      <p:bldP spid="86" grpId="0" animBg="1"/>
      <p:bldP spid="90" grpId="0" animBg="1"/>
      <p:bldP spid="93" grpId="0"/>
      <p:bldP spid="33" grpId="0"/>
      <p:bldP spid="37" grpId="0" animBg="1"/>
      <p:bldP spid="39" grpId="0" animBg="1"/>
      <p:bldP spid="12" grpId="0"/>
      <p:bldP spid="15" grpId="0" animBg="1"/>
      <p:bldP spid="56" grpId="0"/>
      <p:bldP spid="22" grpId="0" animBg="1"/>
      <p:bldP spid="62" grpId="0"/>
      <p:bldP spid="65" grpId="0" animBg="1"/>
      <p:bldP spid="70" grpId="0" animBg="1"/>
      <p:bldP spid="75" grpId="0"/>
      <p:bldP spid="77" grpId="0"/>
      <p:bldP spid="85" grpId="0"/>
      <p:bldP spid="88" grpId="0"/>
      <p:bldP spid="89" grpId="0"/>
      <p:bldP spid="104" grpId="0"/>
      <p:bldP spid="113" grpId="0" animBg="1"/>
      <p:bldP spid="112" grpId="0" animBg="1"/>
      <p:bldP spid="121" grpId="0"/>
      <p:bldP spid="124" grpId="0" animBg="1"/>
      <p:bldP spid="125" grpId="0" animBg="1"/>
      <p:bldP spid="126" grpId="0" animBg="1"/>
      <p:bldP spid="127" grpId="0" animBg="1"/>
      <p:bldP spid="174" grpId="0" animBg="1"/>
      <p:bldP spid="175" grpId="0"/>
      <p:bldP spid="17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23528" y="1268760"/>
            <a:ext cx="7272808" cy="2028205"/>
          </a:xfrm>
        </p:spPr>
        <p:txBody>
          <a:bodyPr>
            <a:normAutofit/>
          </a:bodyPr>
          <a:lstStyle/>
          <a:p>
            <a:r>
              <a:rPr lang="en-US" b="1" dirty="0">
                <a:solidFill>
                  <a:srgbClr val="FFFFFF"/>
                </a:solidFill>
              </a:rPr>
              <a:t>The roadmap</a:t>
            </a:r>
            <a:br>
              <a:rPr lang="en-US" b="1" dirty="0"/>
            </a:br>
            <a:br>
              <a:rPr lang="en-US" b="1" dirty="0"/>
            </a:br>
            <a:r>
              <a:rPr lang="en-US" b="1" dirty="0"/>
              <a:t>UKRAINE</a:t>
            </a:r>
            <a:endParaRPr lang="hu-HU" sz="2200" dirty="0"/>
          </a:p>
        </p:txBody>
      </p:sp>
      <p:sp>
        <p:nvSpPr>
          <p:cNvPr id="5" name="Szöveg helye 4"/>
          <p:cNvSpPr>
            <a:spLocks noGrp="1"/>
          </p:cNvSpPr>
          <p:nvPr>
            <p:ph type="body" idx="1"/>
          </p:nvPr>
        </p:nvSpPr>
        <p:spPr>
          <a:xfrm>
            <a:off x="323528" y="22126"/>
            <a:ext cx="8352928" cy="1140147"/>
          </a:xfrm>
        </p:spPr>
        <p:txBody>
          <a:bodyPr/>
          <a:lstStyle/>
          <a:p>
            <a:r>
              <a:rPr lang="it-IT" dirty="0"/>
              <a:t>FORBIO</a:t>
            </a:r>
            <a:endParaRPr lang="hu-HU" dirty="0"/>
          </a:p>
        </p:txBody>
      </p:sp>
    </p:spTree>
    <p:extLst>
      <p:ext uri="{BB962C8B-B14F-4D97-AF65-F5344CB8AC3E}">
        <p14:creationId xmlns:p14="http://schemas.microsoft.com/office/powerpoint/2010/main" val="2928959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ight Triangle 68">
            <a:extLst>
              <a:ext uri="{FF2B5EF4-FFF2-40B4-BE49-F238E27FC236}">
                <a16:creationId xmlns:a16="http://schemas.microsoft.com/office/drawing/2014/main" id="{9C94F46C-A614-4605-99F7-75B9E0D88EAB}"/>
              </a:ext>
            </a:extLst>
          </p:cNvPr>
          <p:cNvSpPr/>
          <p:nvPr/>
        </p:nvSpPr>
        <p:spPr>
          <a:xfrm>
            <a:off x="1102244" y="1340881"/>
            <a:ext cx="1165593" cy="506492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4" name="TextBox 3">
            <a:extLst>
              <a:ext uri="{FF2B5EF4-FFF2-40B4-BE49-F238E27FC236}">
                <a16:creationId xmlns:a16="http://schemas.microsoft.com/office/drawing/2014/main" id="{38C3AAF9-65B8-419A-BC7F-0EA927C7797E}"/>
              </a:ext>
            </a:extLst>
          </p:cNvPr>
          <p:cNvSpPr txBox="1"/>
          <p:nvPr/>
        </p:nvSpPr>
        <p:spPr>
          <a:xfrm>
            <a:off x="1512248" y="-12838"/>
            <a:ext cx="5208777"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2019</a:t>
            </a:r>
          </a:p>
        </p:txBody>
      </p:sp>
      <p:pic>
        <p:nvPicPr>
          <p:cNvPr id="9" name="Picture 8">
            <a:extLst>
              <a:ext uri="{FF2B5EF4-FFF2-40B4-BE49-F238E27FC236}">
                <a16:creationId xmlns:a16="http://schemas.microsoft.com/office/drawing/2014/main" id="{A7B88C76-1434-4D31-BBD6-53302EB30D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441" y="721667"/>
            <a:ext cx="744653" cy="49643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0" name="TextBox 9">
            <a:extLst>
              <a:ext uri="{FF2B5EF4-FFF2-40B4-BE49-F238E27FC236}">
                <a16:creationId xmlns:a16="http://schemas.microsoft.com/office/drawing/2014/main" id="{BC9CD3D2-A167-4967-B963-4D5D92A3EC3A}"/>
              </a:ext>
            </a:extLst>
          </p:cNvPr>
          <p:cNvSpPr txBox="1"/>
          <p:nvPr/>
        </p:nvSpPr>
        <p:spPr>
          <a:xfrm>
            <a:off x="638482" y="460057"/>
            <a:ext cx="10905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EU</a:t>
            </a:r>
          </a:p>
        </p:txBody>
      </p:sp>
      <p:pic>
        <p:nvPicPr>
          <p:cNvPr id="13" name="Picture 12">
            <a:extLst>
              <a:ext uri="{FF2B5EF4-FFF2-40B4-BE49-F238E27FC236}">
                <a16:creationId xmlns:a16="http://schemas.microsoft.com/office/drawing/2014/main" id="{D50959C3-75F5-4F15-956A-10F5EE3201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4151" y="721670"/>
            <a:ext cx="744837" cy="496434"/>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6B257890-A196-44A1-805E-8434D919408F}"/>
              </a:ext>
            </a:extLst>
          </p:cNvPr>
          <p:cNvSpPr txBox="1"/>
          <p:nvPr/>
        </p:nvSpPr>
        <p:spPr>
          <a:xfrm>
            <a:off x="6051284" y="406199"/>
            <a:ext cx="10905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Ukraine</a:t>
            </a:r>
          </a:p>
        </p:txBody>
      </p:sp>
      <p:cxnSp>
        <p:nvCxnSpPr>
          <p:cNvPr id="16" name="Straight Connector 15">
            <a:extLst>
              <a:ext uri="{FF2B5EF4-FFF2-40B4-BE49-F238E27FC236}">
                <a16:creationId xmlns:a16="http://schemas.microsoft.com/office/drawing/2014/main" id="{39AA0A08-EA65-497F-8851-A9D005257C89}"/>
              </a:ext>
            </a:extLst>
          </p:cNvPr>
          <p:cNvCxnSpPr>
            <a:stCxn id="9" idx="1"/>
            <a:endCxn id="9" idx="1"/>
          </p:cNvCxnSpPr>
          <p:nvPr/>
        </p:nvCxnSpPr>
        <p:spPr>
          <a:xfrm>
            <a:off x="811441" y="96988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D7C650E-4150-47F5-82DB-9AADED02B3E4}"/>
              </a:ext>
            </a:extLst>
          </p:cNvPr>
          <p:cNvCxnSpPr>
            <a:cxnSpLocks/>
          </p:cNvCxnSpPr>
          <p:nvPr/>
        </p:nvCxnSpPr>
        <p:spPr>
          <a:xfrm flipH="1">
            <a:off x="710395" y="980531"/>
            <a:ext cx="32258" cy="5314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DFF8FD0-2BA0-4BF7-8472-0D32D5502E15}"/>
              </a:ext>
            </a:extLst>
          </p:cNvPr>
          <p:cNvCxnSpPr>
            <a:cxnSpLocks/>
            <a:endCxn id="9" idx="1"/>
          </p:cNvCxnSpPr>
          <p:nvPr/>
        </p:nvCxnSpPr>
        <p:spPr>
          <a:xfrm>
            <a:off x="742653" y="965210"/>
            <a:ext cx="68788" cy="467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B854A76-FA0F-4048-B0A6-F8470207697C}"/>
              </a:ext>
            </a:extLst>
          </p:cNvPr>
          <p:cNvSpPr txBox="1"/>
          <p:nvPr/>
        </p:nvSpPr>
        <p:spPr>
          <a:xfrm>
            <a:off x="-5998" y="1694095"/>
            <a:ext cx="1009887"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a:ln>
                  <a:noFill/>
                </a:ln>
                <a:solidFill>
                  <a:prstClr val="black"/>
                </a:solidFill>
                <a:effectLst/>
                <a:uLnTx/>
                <a:uFillTx/>
                <a:latin typeface="Trebuchet MS" panose="020B0603020202020204"/>
                <a:ea typeface="+mn-ea"/>
                <a:cs typeface="+mn-cs"/>
              </a:rPr>
              <a:t>RED II</a:t>
            </a:r>
          </a:p>
        </p:txBody>
      </p:sp>
      <p:sp>
        <p:nvSpPr>
          <p:cNvPr id="59" name="TextBox 58">
            <a:extLst>
              <a:ext uri="{FF2B5EF4-FFF2-40B4-BE49-F238E27FC236}">
                <a16:creationId xmlns:a16="http://schemas.microsoft.com/office/drawing/2014/main" id="{DA1E6240-F50E-4BF1-9F9A-9637C64A7792}"/>
              </a:ext>
            </a:extLst>
          </p:cNvPr>
          <p:cNvSpPr txBox="1"/>
          <p:nvPr/>
        </p:nvSpPr>
        <p:spPr>
          <a:xfrm>
            <a:off x="1003889" y="6389558"/>
            <a:ext cx="1330600"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700" b="1" i="0" u="none" strike="noStrike" kern="1200" cap="none" spc="0" normalizeH="0" baseline="0" noProof="0" dirty="0">
                <a:ln>
                  <a:noFill/>
                </a:ln>
                <a:solidFill>
                  <a:prstClr val="black"/>
                </a:solidFill>
                <a:effectLst/>
                <a:uLnTx/>
                <a:uFillTx/>
                <a:latin typeface="Trebuchet MS" panose="020B0603020202020204"/>
                <a:ea typeface="+mn-ea"/>
                <a:cs typeface="+mn-cs"/>
              </a:rPr>
              <a:t>3.5% ADV BIOFUEL = 50 additional Biorefineries</a:t>
            </a:r>
          </a:p>
        </p:txBody>
      </p:sp>
      <p:sp>
        <p:nvSpPr>
          <p:cNvPr id="61" name="Freeform: Shape 60">
            <a:extLst>
              <a:ext uri="{FF2B5EF4-FFF2-40B4-BE49-F238E27FC236}">
                <a16:creationId xmlns:a16="http://schemas.microsoft.com/office/drawing/2014/main" id="{57B7E8E7-D243-4F44-B533-4C76AF1BB46B}"/>
              </a:ext>
            </a:extLst>
          </p:cNvPr>
          <p:cNvSpPr/>
          <p:nvPr/>
        </p:nvSpPr>
        <p:spPr>
          <a:xfrm>
            <a:off x="1102236" y="1351503"/>
            <a:ext cx="1146761" cy="5032674"/>
          </a:xfrm>
          <a:custGeom>
            <a:avLst/>
            <a:gdLst>
              <a:gd name="connsiteX0" fmla="*/ 0 w 1165608"/>
              <a:gd name="connsiteY0" fmla="*/ 0 h 1783583"/>
              <a:gd name="connsiteX1" fmla="*/ 376813 w 1165608"/>
              <a:gd name="connsiteY1" fmla="*/ 1426866 h 1783583"/>
              <a:gd name="connsiteX2" fmla="*/ 1165608 w 1165608"/>
              <a:gd name="connsiteY2" fmla="*/ 1783583 h 1783583"/>
            </a:gdLst>
            <a:ahLst/>
            <a:cxnLst>
              <a:cxn ang="0">
                <a:pos x="connsiteX0" y="connsiteY0"/>
              </a:cxn>
              <a:cxn ang="0">
                <a:pos x="connsiteX1" y="connsiteY1"/>
              </a:cxn>
              <a:cxn ang="0">
                <a:pos x="connsiteX2" y="connsiteY2"/>
              </a:cxn>
            </a:cxnLst>
            <a:rect l="l" t="t" r="r" b="b"/>
            <a:pathLst>
              <a:path w="1165608" h="1783583">
                <a:moveTo>
                  <a:pt x="0" y="0"/>
                </a:moveTo>
                <a:cubicBezTo>
                  <a:pt x="91272" y="564801"/>
                  <a:pt x="182545" y="1129602"/>
                  <a:pt x="376813" y="1426866"/>
                </a:cubicBezTo>
                <a:cubicBezTo>
                  <a:pt x="571081" y="1724130"/>
                  <a:pt x="1009859" y="1730829"/>
                  <a:pt x="1165608" y="1783583"/>
                </a:cubicBezTo>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71" name="Straight Connector 70">
            <a:extLst>
              <a:ext uri="{FF2B5EF4-FFF2-40B4-BE49-F238E27FC236}">
                <a16:creationId xmlns:a16="http://schemas.microsoft.com/office/drawing/2014/main" id="{FAD18702-FB4A-469A-8FE1-3FEFBF908E34}"/>
              </a:ext>
            </a:extLst>
          </p:cNvPr>
          <p:cNvCxnSpPr>
            <a:cxnSpLocks/>
            <a:stCxn id="69" idx="0"/>
            <a:endCxn id="61" idx="2"/>
          </p:cNvCxnSpPr>
          <p:nvPr/>
        </p:nvCxnSpPr>
        <p:spPr>
          <a:xfrm>
            <a:off x="1102244" y="1340881"/>
            <a:ext cx="1146753" cy="504329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A7274CF9-B5DB-4542-9D79-FBAF3CFAB68B}"/>
              </a:ext>
            </a:extLst>
          </p:cNvPr>
          <p:cNvSpPr txBox="1"/>
          <p:nvPr/>
        </p:nvSpPr>
        <p:spPr>
          <a:xfrm>
            <a:off x="777047" y="1202793"/>
            <a:ext cx="116559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700" b="1" i="0" u="none" strike="noStrike" kern="1200" cap="none" spc="0" normalizeH="0" baseline="0" noProof="0" dirty="0">
                <a:ln>
                  <a:noFill/>
                </a:ln>
                <a:solidFill>
                  <a:prstClr val="black"/>
                </a:solidFill>
                <a:effectLst/>
                <a:uLnTx/>
                <a:uFillTx/>
                <a:latin typeface="Trebuchet MS" panose="020B0603020202020204"/>
                <a:ea typeface="+mn-ea"/>
                <a:cs typeface="+mn-cs"/>
              </a:rPr>
              <a:t>7/8 Biofuel-driven refineries</a:t>
            </a:r>
          </a:p>
        </p:txBody>
      </p:sp>
      <p:sp>
        <p:nvSpPr>
          <p:cNvPr id="74" name="TextBox 73">
            <a:extLst>
              <a:ext uri="{FF2B5EF4-FFF2-40B4-BE49-F238E27FC236}">
                <a16:creationId xmlns:a16="http://schemas.microsoft.com/office/drawing/2014/main" id="{04F9C3A8-329B-4C72-AA0F-42A64796E749}"/>
              </a:ext>
            </a:extLst>
          </p:cNvPr>
          <p:cNvSpPr txBox="1"/>
          <p:nvPr/>
        </p:nvSpPr>
        <p:spPr>
          <a:xfrm>
            <a:off x="2240746" y="6335205"/>
            <a:ext cx="123314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900" b="1" i="0" u="none" strike="noStrike" kern="1200" cap="none" spc="0" normalizeH="0" baseline="0" noProof="0" dirty="0">
                <a:ln>
                  <a:noFill/>
                </a:ln>
                <a:solidFill>
                  <a:prstClr val="black"/>
                </a:solidFill>
                <a:effectLst/>
                <a:uLnTx/>
                <a:uFillTx/>
                <a:latin typeface="Trebuchet MS" panose="020B0603020202020204"/>
                <a:ea typeface="+mn-ea"/>
                <a:cs typeface="+mn-cs"/>
              </a:rPr>
              <a:t>60 Biorefineries</a:t>
            </a:r>
          </a:p>
        </p:txBody>
      </p:sp>
      <p:cxnSp>
        <p:nvCxnSpPr>
          <p:cNvPr id="76" name="Straight Arrow Connector 75">
            <a:extLst>
              <a:ext uri="{FF2B5EF4-FFF2-40B4-BE49-F238E27FC236}">
                <a16:creationId xmlns:a16="http://schemas.microsoft.com/office/drawing/2014/main" id="{441292A2-5C8C-4C4F-8867-18A155FC4FEC}"/>
              </a:ext>
            </a:extLst>
          </p:cNvPr>
          <p:cNvCxnSpPr>
            <a:cxnSpLocks/>
            <a:stCxn id="9" idx="3"/>
            <a:endCxn id="61" idx="2"/>
          </p:cNvCxnSpPr>
          <p:nvPr/>
        </p:nvCxnSpPr>
        <p:spPr>
          <a:xfrm>
            <a:off x="1556094" y="969885"/>
            <a:ext cx="692903" cy="5414292"/>
          </a:xfrm>
          <a:prstGeom prst="straightConnector1">
            <a:avLst/>
          </a:prstGeom>
          <a:ln w="28575">
            <a:prstDash val="dash"/>
            <a:tailEnd type="triangle"/>
          </a:ln>
        </p:spPr>
        <p:style>
          <a:lnRef idx="1">
            <a:schemeClr val="accent5"/>
          </a:lnRef>
          <a:fillRef idx="0">
            <a:schemeClr val="accent5"/>
          </a:fillRef>
          <a:effectRef idx="0">
            <a:schemeClr val="accent5"/>
          </a:effectRef>
          <a:fontRef idx="minor">
            <a:schemeClr val="tx1"/>
          </a:fontRef>
        </p:style>
      </p:cxnSp>
      <p:sp>
        <p:nvSpPr>
          <p:cNvPr id="78" name="TextBox 77">
            <a:extLst>
              <a:ext uri="{FF2B5EF4-FFF2-40B4-BE49-F238E27FC236}">
                <a16:creationId xmlns:a16="http://schemas.microsoft.com/office/drawing/2014/main" id="{E15550F7-4554-437D-AF73-BD12E08EA61F}"/>
              </a:ext>
            </a:extLst>
          </p:cNvPr>
          <p:cNvSpPr txBox="1"/>
          <p:nvPr/>
        </p:nvSpPr>
        <p:spPr>
          <a:xfrm rot="5035198">
            <a:off x="586461" y="3462175"/>
            <a:ext cx="2361877"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Direct or Indirect Support (BMP)</a:t>
            </a:r>
          </a:p>
        </p:txBody>
      </p:sp>
      <p:cxnSp>
        <p:nvCxnSpPr>
          <p:cNvPr id="82" name="Straight Arrow Connector 81">
            <a:extLst>
              <a:ext uri="{FF2B5EF4-FFF2-40B4-BE49-F238E27FC236}">
                <a16:creationId xmlns:a16="http://schemas.microsoft.com/office/drawing/2014/main" id="{536FF21E-75DB-4DBB-B46D-0B401F88045E}"/>
              </a:ext>
            </a:extLst>
          </p:cNvPr>
          <p:cNvCxnSpPr>
            <a:cxnSpLocks/>
          </p:cNvCxnSpPr>
          <p:nvPr/>
        </p:nvCxnSpPr>
        <p:spPr>
          <a:xfrm>
            <a:off x="5727164" y="854658"/>
            <a:ext cx="0" cy="2049929"/>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A551ED0C-034B-42C8-B392-CC98A2AFAB9E}"/>
              </a:ext>
            </a:extLst>
          </p:cNvPr>
          <p:cNvCxnSpPr>
            <a:cxnSpLocks/>
          </p:cNvCxnSpPr>
          <p:nvPr/>
        </p:nvCxnSpPr>
        <p:spPr>
          <a:xfrm>
            <a:off x="5743942" y="854658"/>
            <a:ext cx="34394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B45429BB-7283-4EF5-9125-4623F7C16508}"/>
              </a:ext>
            </a:extLst>
          </p:cNvPr>
          <p:cNvSpPr txBox="1"/>
          <p:nvPr/>
        </p:nvSpPr>
        <p:spPr>
          <a:xfrm>
            <a:off x="5434331" y="842484"/>
            <a:ext cx="245624" cy="2062103"/>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Extend </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it-IT" sz="800" b="1" dirty="0">
              <a:solidFill>
                <a:prstClr val="black"/>
              </a:solidFill>
              <a:effectLst>
                <a:outerShdw blurRad="38100" dist="38100" dir="2700000" algn="tl">
                  <a:srgbClr val="000000">
                    <a:alpha val="43137"/>
                  </a:srgbClr>
                </a:outerShdw>
              </a:effectLst>
              <a:latin typeface="Trebuchet MS" panose="020B060302020202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it-IT" sz="800" b="1" dirty="0">
                <a:solidFill>
                  <a:prstClr val="black"/>
                </a:solidFill>
                <a:effectLst>
                  <a:outerShdw blurRad="38100" dist="38100" dir="2700000" algn="tl">
                    <a:srgbClr val="000000">
                      <a:alpha val="43137"/>
                    </a:srgbClr>
                  </a:outerShdw>
                </a:effectLst>
                <a:latin typeface="Trebuchet MS" panose="020B0603020202020204"/>
              </a:rPr>
              <a:t>Law</a:t>
            </a:r>
          </a:p>
          <a:p>
            <a:pPr marL="0" marR="0" lvl="0" indent="0" algn="ctr" defTabSz="457200" rtl="0" eaLnBrk="1" fontAlgn="auto" latinLnBrk="0" hangingPunct="1">
              <a:lnSpc>
                <a:spcPct val="100000"/>
              </a:lnSpc>
              <a:spcBef>
                <a:spcPts val="0"/>
              </a:spcBef>
              <a:spcAft>
                <a:spcPts val="0"/>
              </a:spcAft>
              <a:buClrTx/>
              <a:buSzTx/>
              <a:buFontTx/>
              <a:buNone/>
              <a:tabLst/>
              <a:defRPr/>
            </a:pPr>
            <a:r>
              <a:rPr lang="it-IT" sz="800" b="1" dirty="0">
                <a:solidFill>
                  <a:prstClr val="black"/>
                </a:solidFill>
                <a:effectLst>
                  <a:outerShdw blurRad="38100" dist="38100" dir="2700000" algn="tl">
                    <a:srgbClr val="000000">
                      <a:alpha val="43137"/>
                    </a:srgbClr>
                  </a:outerShdw>
                </a:effectLst>
                <a:latin typeface="Trebuchet MS" panose="020B0603020202020204"/>
              </a:rPr>
              <a:t>  «HES»</a:t>
            </a:r>
            <a:endPar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endParaRPr>
          </a:p>
        </p:txBody>
      </p:sp>
      <p:sp>
        <p:nvSpPr>
          <p:cNvPr id="86" name="Rectangle: Rounded Corners 85">
            <a:extLst>
              <a:ext uri="{FF2B5EF4-FFF2-40B4-BE49-F238E27FC236}">
                <a16:creationId xmlns:a16="http://schemas.microsoft.com/office/drawing/2014/main" id="{20AF09FB-4FA5-4471-B651-F2B340C34CBC}"/>
              </a:ext>
            </a:extLst>
          </p:cNvPr>
          <p:cNvSpPr/>
          <p:nvPr/>
        </p:nvSpPr>
        <p:spPr>
          <a:xfrm>
            <a:off x="5238601" y="3007483"/>
            <a:ext cx="1252168" cy="49188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Domestic incentive</a:t>
            </a:r>
            <a:r>
              <a:rPr kumimoji="0" lang="it-IT" sz="900" b="0" i="0" u="none" strike="noStrike" kern="1200" cap="none" spc="0" normalizeH="0" noProof="0" dirty="0">
                <a:ln>
                  <a:noFill/>
                </a:ln>
                <a:solidFill>
                  <a:prstClr val="black"/>
                </a:solidFill>
                <a:effectLst/>
                <a:uLnTx/>
                <a:uFillTx/>
                <a:latin typeface="Trebuchet MS" panose="020B0603020202020204"/>
                <a:ea typeface="+mn-ea"/>
                <a:cs typeface="+mn-cs"/>
              </a:rPr>
              <a:t> for Ren Electricty and Heat</a:t>
            </a:r>
            <a:endPar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93" name="TextBox 92">
            <a:extLst>
              <a:ext uri="{FF2B5EF4-FFF2-40B4-BE49-F238E27FC236}">
                <a16:creationId xmlns:a16="http://schemas.microsoft.com/office/drawing/2014/main" id="{C0CAF700-95CF-4D3B-829E-31418A079C17}"/>
              </a:ext>
            </a:extLst>
          </p:cNvPr>
          <p:cNvSpPr txBox="1"/>
          <p:nvPr/>
        </p:nvSpPr>
        <p:spPr>
          <a:xfrm>
            <a:off x="8521" y="3130968"/>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2020</a:t>
            </a:r>
          </a:p>
        </p:txBody>
      </p:sp>
      <p:sp>
        <p:nvSpPr>
          <p:cNvPr id="33" name="TextBox 32">
            <a:extLst>
              <a:ext uri="{FF2B5EF4-FFF2-40B4-BE49-F238E27FC236}">
                <a16:creationId xmlns:a16="http://schemas.microsoft.com/office/drawing/2014/main" id="{882BD1B4-EE0E-490D-BD2E-B1FA5510715E}"/>
              </a:ext>
            </a:extLst>
          </p:cNvPr>
          <p:cNvSpPr txBox="1"/>
          <p:nvPr/>
        </p:nvSpPr>
        <p:spPr>
          <a:xfrm>
            <a:off x="3560991" y="411597"/>
            <a:ext cx="1090569"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Local Authorities</a:t>
            </a:r>
          </a:p>
        </p:txBody>
      </p:sp>
      <p:pic>
        <p:nvPicPr>
          <p:cNvPr id="3" name="Picture 2">
            <a:extLst>
              <a:ext uri="{FF2B5EF4-FFF2-40B4-BE49-F238E27FC236}">
                <a16:creationId xmlns:a16="http://schemas.microsoft.com/office/drawing/2014/main" id="{47D6BCAE-E3B6-4DC9-997D-FFD4BD605BF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2395" y="864768"/>
            <a:ext cx="351020" cy="44457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39" name="Rectangle: Rounded Corners 38">
            <a:extLst>
              <a:ext uri="{FF2B5EF4-FFF2-40B4-BE49-F238E27FC236}">
                <a16:creationId xmlns:a16="http://schemas.microsoft.com/office/drawing/2014/main" id="{43B62C65-0F0A-4B99-8709-9B833E264387}"/>
              </a:ext>
            </a:extLst>
          </p:cNvPr>
          <p:cNvSpPr/>
          <p:nvPr/>
        </p:nvSpPr>
        <p:spPr>
          <a:xfrm>
            <a:off x="3733052" y="2110643"/>
            <a:ext cx="814112" cy="69276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Trebuchet MS" panose="020B0603020202020204"/>
                <a:ea typeface="+mn-ea"/>
                <a:cs typeface="+mn-cs"/>
              </a:rPr>
              <a:t>16,720 ha</a:t>
            </a:r>
          </a:p>
        </p:txBody>
      </p:sp>
      <p:sp>
        <p:nvSpPr>
          <p:cNvPr id="15" name="Rectangle: Rounded Corners 14">
            <a:extLst>
              <a:ext uri="{FF2B5EF4-FFF2-40B4-BE49-F238E27FC236}">
                <a16:creationId xmlns:a16="http://schemas.microsoft.com/office/drawing/2014/main" id="{A273FAD8-3228-4D94-AF61-1400597B4FAE}"/>
              </a:ext>
            </a:extLst>
          </p:cNvPr>
          <p:cNvSpPr/>
          <p:nvPr/>
        </p:nvSpPr>
        <p:spPr>
          <a:xfrm>
            <a:off x="3294754" y="1621850"/>
            <a:ext cx="1725037" cy="33647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dirty="0"/>
              <a:t>Consortia</a:t>
            </a:r>
          </a:p>
        </p:txBody>
      </p:sp>
      <p:cxnSp>
        <p:nvCxnSpPr>
          <p:cNvPr id="52" name="Straight Arrow Connector 51">
            <a:extLst>
              <a:ext uri="{FF2B5EF4-FFF2-40B4-BE49-F238E27FC236}">
                <a16:creationId xmlns:a16="http://schemas.microsoft.com/office/drawing/2014/main" id="{14BB8F6C-0FAF-40DF-BCC9-39248A711864}"/>
              </a:ext>
            </a:extLst>
          </p:cNvPr>
          <p:cNvCxnSpPr>
            <a:cxnSpLocks/>
          </p:cNvCxnSpPr>
          <p:nvPr/>
        </p:nvCxnSpPr>
        <p:spPr>
          <a:xfrm>
            <a:off x="4082697" y="1381000"/>
            <a:ext cx="0" cy="202648"/>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B0697B4-E758-40CB-9ABF-2C00C183CAD6}"/>
              </a:ext>
            </a:extLst>
          </p:cNvPr>
          <p:cNvCxnSpPr>
            <a:cxnSpLocks/>
          </p:cNvCxnSpPr>
          <p:nvPr/>
        </p:nvCxnSpPr>
        <p:spPr>
          <a:xfrm>
            <a:off x="4137982" y="2858274"/>
            <a:ext cx="2126" cy="161134"/>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C9B6A71C-C6AD-45D9-9AE7-183C55775374}"/>
              </a:ext>
            </a:extLst>
          </p:cNvPr>
          <p:cNvSpPr/>
          <p:nvPr/>
        </p:nvSpPr>
        <p:spPr>
          <a:xfrm>
            <a:off x="3777200" y="4346734"/>
            <a:ext cx="760144" cy="230832"/>
          </a:xfrm>
          <a:prstGeom prst="rect">
            <a:avLst/>
          </a:prstGeom>
        </p:spPr>
        <p:txBody>
          <a:bodyPr wrap="none">
            <a:spAutoFit/>
          </a:bodyPr>
          <a:lstStyle/>
          <a:p>
            <a:r>
              <a:rPr lang="it-IT" sz="900" dirty="0">
                <a:solidFill>
                  <a:prstClr val="black"/>
                </a:solidFill>
              </a:rPr>
              <a:t>Willow SRC</a:t>
            </a:r>
            <a:endParaRPr lang="it-IT" sz="900" dirty="0"/>
          </a:p>
        </p:txBody>
      </p:sp>
      <p:sp>
        <p:nvSpPr>
          <p:cNvPr id="22" name="Rectangle 21">
            <a:extLst>
              <a:ext uri="{FF2B5EF4-FFF2-40B4-BE49-F238E27FC236}">
                <a16:creationId xmlns:a16="http://schemas.microsoft.com/office/drawing/2014/main" id="{9698D1C6-49BB-41ED-90F8-294F052A8382}"/>
              </a:ext>
            </a:extLst>
          </p:cNvPr>
          <p:cNvSpPr/>
          <p:nvPr/>
        </p:nvSpPr>
        <p:spPr>
          <a:xfrm>
            <a:off x="3313496" y="3139937"/>
            <a:ext cx="1707616" cy="167927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ctangle 61">
            <a:extLst>
              <a:ext uri="{FF2B5EF4-FFF2-40B4-BE49-F238E27FC236}">
                <a16:creationId xmlns:a16="http://schemas.microsoft.com/office/drawing/2014/main" id="{DC0EA6BF-EE15-46D8-AA61-ED81BED893E5}"/>
              </a:ext>
            </a:extLst>
          </p:cNvPr>
          <p:cNvSpPr/>
          <p:nvPr/>
        </p:nvSpPr>
        <p:spPr>
          <a:xfrm>
            <a:off x="3606338" y="4501558"/>
            <a:ext cx="1140056" cy="230832"/>
          </a:xfrm>
          <a:prstGeom prst="rect">
            <a:avLst/>
          </a:prstGeom>
        </p:spPr>
        <p:txBody>
          <a:bodyPr wrap="none">
            <a:spAutoFit/>
          </a:bodyPr>
          <a:lstStyle/>
          <a:p>
            <a:r>
              <a:rPr lang="it-IT" sz="900" b="1" dirty="0">
                <a:solidFill>
                  <a:prstClr val="black"/>
                </a:solidFill>
                <a:effectLst>
                  <a:outerShdw blurRad="38100" dist="38100" dir="2700000" algn="tl">
                    <a:srgbClr val="000000">
                      <a:alpha val="43137"/>
                    </a:srgbClr>
                  </a:outerShdw>
                </a:effectLst>
              </a:rPr>
              <a:t>25-year contracts</a:t>
            </a:r>
            <a:endParaRPr lang="it-IT" sz="900" b="1" dirty="0">
              <a:effectLst>
                <a:outerShdw blurRad="38100" dist="38100" dir="2700000" algn="tl">
                  <a:srgbClr val="000000">
                    <a:alpha val="43137"/>
                  </a:srgbClr>
                </a:outerShdw>
              </a:effectLst>
            </a:endParaRPr>
          </a:p>
        </p:txBody>
      </p:sp>
      <p:sp>
        <p:nvSpPr>
          <p:cNvPr id="89" name="TextBox 88">
            <a:extLst>
              <a:ext uri="{FF2B5EF4-FFF2-40B4-BE49-F238E27FC236}">
                <a16:creationId xmlns:a16="http://schemas.microsoft.com/office/drawing/2014/main" id="{C372D02D-1337-4DE9-92C9-526849D418A9}"/>
              </a:ext>
            </a:extLst>
          </p:cNvPr>
          <p:cNvSpPr txBox="1"/>
          <p:nvPr/>
        </p:nvSpPr>
        <p:spPr>
          <a:xfrm>
            <a:off x="2226205" y="870475"/>
            <a:ext cx="1090569"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solidFill>
                <a:effectLst/>
                <a:uLnTx/>
                <a:uFillTx/>
                <a:latin typeface="Trebuchet MS" panose="020B0603020202020204"/>
                <a:ea typeface="+mn-ea"/>
                <a:cs typeface="+mn-cs"/>
              </a:rPr>
              <a:t>FUEL company</a:t>
            </a:r>
          </a:p>
        </p:txBody>
      </p:sp>
      <p:sp>
        <p:nvSpPr>
          <p:cNvPr id="104" name="TextBox 103">
            <a:extLst>
              <a:ext uri="{FF2B5EF4-FFF2-40B4-BE49-F238E27FC236}">
                <a16:creationId xmlns:a16="http://schemas.microsoft.com/office/drawing/2014/main" id="{2E253E6C-8415-4469-9126-A51E332C42E3}"/>
              </a:ext>
            </a:extLst>
          </p:cNvPr>
          <p:cNvSpPr txBox="1"/>
          <p:nvPr/>
        </p:nvSpPr>
        <p:spPr>
          <a:xfrm>
            <a:off x="911" y="4770764"/>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2021</a:t>
            </a:r>
          </a:p>
        </p:txBody>
      </p:sp>
      <p:sp>
        <p:nvSpPr>
          <p:cNvPr id="113" name="Arrow: Striped Right 112">
            <a:extLst>
              <a:ext uri="{FF2B5EF4-FFF2-40B4-BE49-F238E27FC236}">
                <a16:creationId xmlns:a16="http://schemas.microsoft.com/office/drawing/2014/main" id="{9E44E813-0F49-47C7-A442-40E80417FCBD}"/>
              </a:ext>
            </a:extLst>
          </p:cNvPr>
          <p:cNvSpPr/>
          <p:nvPr/>
        </p:nvSpPr>
        <p:spPr>
          <a:xfrm rot="5400000">
            <a:off x="1744369" y="3533680"/>
            <a:ext cx="2053612" cy="977753"/>
          </a:xfrm>
          <a:prstGeom prst="strip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400" dirty="0"/>
              <a:t>BIOREFINERY CONSTRUCTION</a:t>
            </a:r>
          </a:p>
        </p:txBody>
      </p:sp>
      <p:sp>
        <p:nvSpPr>
          <p:cNvPr id="112" name="Arrow: Down 111">
            <a:extLst>
              <a:ext uri="{FF2B5EF4-FFF2-40B4-BE49-F238E27FC236}">
                <a16:creationId xmlns:a16="http://schemas.microsoft.com/office/drawing/2014/main" id="{5619763A-CB6E-4C9E-BF10-9441DB8A2829}"/>
              </a:ext>
            </a:extLst>
          </p:cNvPr>
          <p:cNvSpPr/>
          <p:nvPr/>
        </p:nvSpPr>
        <p:spPr>
          <a:xfrm>
            <a:off x="2436025" y="1460966"/>
            <a:ext cx="696836" cy="1309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it-IT" sz="1100" dirty="0"/>
              <a:t>BIOREFINERY PLANNING</a:t>
            </a:r>
          </a:p>
        </p:txBody>
      </p:sp>
      <p:cxnSp>
        <p:nvCxnSpPr>
          <p:cNvPr id="116" name="Straight Connector 115">
            <a:extLst>
              <a:ext uri="{FF2B5EF4-FFF2-40B4-BE49-F238E27FC236}">
                <a16:creationId xmlns:a16="http://schemas.microsoft.com/office/drawing/2014/main" id="{D86CD759-8163-4BC9-AF4D-26164385F072}"/>
              </a:ext>
            </a:extLst>
          </p:cNvPr>
          <p:cNvCxnSpPr>
            <a:cxnSpLocks/>
          </p:cNvCxnSpPr>
          <p:nvPr/>
        </p:nvCxnSpPr>
        <p:spPr>
          <a:xfrm flipH="1">
            <a:off x="592243" y="5476234"/>
            <a:ext cx="244052" cy="20372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BF5B4245-8FE4-4DB6-9EF8-1C046309D61F}"/>
              </a:ext>
            </a:extLst>
          </p:cNvPr>
          <p:cNvCxnSpPr>
            <a:cxnSpLocks/>
          </p:cNvCxnSpPr>
          <p:nvPr/>
        </p:nvCxnSpPr>
        <p:spPr>
          <a:xfrm flipH="1">
            <a:off x="604498" y="5698720"/>
            <a:ext cx="244052" cy="20372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EC1AF55E-85AE-4BB4-A4C0-D2AFBABB7DDA}"/>
              </a:ext>
            </a:extLst>
          </p:cNvPr>
          <p:cNvSpPr txBox="1"/>
          <p:nvPr/>
        </p:nvSpPr>
        <p:spPr>
          <a:xfrm>
            <a:off x="203881" y="6274395"/>
            <a:ext cx="1009887"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rebuchet MS" panose="020B0603020202020204"/>
                <a:ea typeface="+mn-ea"/>
                <a:cs typeface="+mn-cs"/>
              </a:rPr>
              <a:t>2030</a:t>
            </a:r>
          </a:p>
        </p:txBody>
      </p:sp>
      <p:sp>
        <p:nvSpPr>
          <p:cNvPr id="124" name="Arrow: Bent 123">
            <a:extLst>
              <a:ext uri="{FF2B5EF4-FFF2-40B4-BE49-F238E27FC236}">
                <a16:creationId xmlns:a16="http://schemas.microsoft.com/office/drawing/2014/main" id="{71AF1911-525B-449A-A3E3-82F2665D800C}"/>
              </a:ext>
            </a:extLst>
          </p:cNvPr>
          <p:cNvSpPr/>
          <p:nvPr/>
        </p:nvSpPr>
        <p:spPr>
          <a:xfrm rot="10800000">
            <a:off x="3890028" y="4949069"/>
            <a:ext cx="732031" cy="815709"/>
          </a:xfrm>
          <a:prstGeom prst="bentArrow">
            <a:avLst>
              <a:gd name="adj1" fmla="val 37887"/>
              <a:gd name="adj2" fmla="val 41325"/>
              <a:gd name="adj3" fmla="val 25000"/>
              <a:gd name="adj4" fmla="val 24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7" name="Rectangle: Rounded Corners 126">
            <a:extLst>
              <a:ext uri="{FF2B5EF4-FFF2-40B4-BE49-F238E27FC236}">
                <a16:creationId xmlns:a16="http://schemas.microsoft.com/office/drawing/2014/main" id="{BEACC09B-A432-4F03-BF9E-F9D548C58A7B}"/>
              </a:ext>
            </a:extLst>
          </p:cNvPr>
          <p:cNvSpPr/>
          <p:nvPr/>
        </p:nvSpPr>
        <p:spPr>
          <a:xfrm>
            <a:off x="5679955" y="3992601"/>
            <a:ext cx="1725037" cy="106860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it-IT" dirty="0"/>
              <a:t>Demand</a:t>
            </a:r>
          </a:p>
        </p:txBody>
      </p:sp>
      <p:sp>
        <p:nvSpPr>
          <p:cNvPr id="174" name="Arrow: U-Turn 173">
            <a:extLst>
              <a:ext uri="{FF2B5EF4-FFF2-40B4-BE49-F238E27FC236}">
                <a16:creationId xmlns:a16="http://schemas.microsoft.com/office/drawing/2014/main" id="{A7278B96-E2E0-41BF-949D-D8A5DC42C9C6}"/>
              </a:ext>
            </a:extLst>
          </p:cNvPr>
          <p:cNvSpPr/>
          <p:nvPr/>
        </p:nvSpPr>
        <p:spPr>
          <a:xfrm flipV="1">
            <a:off x="3260052" y="5121681"/>
            <a:ext cx="3643202" cy="1405845"/>
          </a:xfrm>
          <a:prstGeom prst="uturnArrow">
            <a:avLst>
              <a:gd name="adj1" fmla="val 13570"/>
              <a:gd name="adj2" fmla="val 25000"/>
              <a:gd name="adj3" fmla="val 25000"/>
              <a:gd name="adj4" fmla="val 20335"/>
              <a:gd name="adj5" fmla="val 100000"/>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107" name="Picture 106" descr="A tall building&#10;&#10;Description generated with very high confidence">
            <a:extLst>
              <a:ext uri="{FF2B5EF4-FFF2-40B4-BE49-F238E27FC236}">
                <a16:creationId xmlns:a16="http://schemas.microsoft.com/office/drawing/2014/main" id="{8FD1BA8C-A6FE-4688-B6E0-7A7871E2F0A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40435" y="5113951"/>
            <a:ext cx="1424447" cy="949631"/>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177" name="TextBox 176">
            <a:extLst>
              <a:ext uri="{FF2B5EF4-FFF2-40B4-BE49-F238E27FC236}">
                <a16:creationId xmlns:a16="http://schemas.microsoft.com/office/drawing/2014/main" id="{D78978A3-B617-4A1B-BE92-8F7A4DE20683}"/>
              </a:ext>
            </a:extLst>
          </p:cNvPr>
          <p:cNvSpPr txBox="1"/>
          <p:nvPr/>
        </p:nvSpPr>
        <p:spPr>
          <a:xfrm>
            <a:off x="3220502" y="6279351"/>
            <a:ext cx="374510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schemeClr val="bg1"/>
                </a:solidFill>
                <a:effectLst/>
                <a:uLnTx/>
                <a:uFillTx/>
                <a:latin typeface="Trebuchet MS" panose="020B0603020202020204"/>
                <a:ea typeface="+mn-ea"/>
                <a:cs typeface="+mn-cs"/>
              </a:rPr>
              <a:t>Supply 33,440</a:t>
            </a:r>
            <a:r>
              <a:rPr kumimoji="0" lang="it-IT" sz="1100" b="0" i="0" u="none" strike="noStrike" kern="1200" cap="none" spc="0" normalizeH="0" noProof="0" dirty="0">
                <a:ln>
                  <a:noFill/>
                </a:ln>
                <a:solidFill>
                  <a:schemeClr val="bg1"/>
                </a:solidFill>
                <a:effectLst/>
                <a:uLnTx/>
                <a:uFillTx/>
                <a:latin typeface="Trebuchet MS" panose="020B0603020202020204"/>
                <a:ea typeface="+mn-ea"/>
                <a:cs typeface="+mn-cs"/>
              </a:rPr>
              <a:t> t/yr lignocellulosic ethanol</a:t>
            </a:r>
            <a:endParaRPr kumimoji="0" lang="it-IT" sz="1100" b="0" i="0" u="none" strike="noStrike" kern="1200" cap="none" spc="0" normalizeH="0" baseline="0" noProof="0" dirty="0">
              <a:ln>
                <a:noFill/>
              </a:ln>
              <a:solidFill>
                <a:schemeClr val="bg1"/>
              </a:solidFill>
              <a:effectLst/>
              <a:uLnTx/>
              <a:uFillTx/>
              <a:latin typeface="Trebuchet MS" panose="020B0603020202020204"/>
              <a:ea typeface="+mn-ea"/>
              <a:cs typeface="+mn-cs"/>
            </a:endParaRPr>
          </a:p>
        </p:txBody>
      </p:sp>
      <p:pic>
        <p:nvPicPr>
          <p:cNvPr id="94" name="Picture 93">
            <a:extLst>
              <a:ext uri="{FF2B5EF4-FFF2-40B4-BE49-F238E27FC236}">
                <a16:creationId xmlns:a16="http://schemas.microsoft.com/office/drawing/2014/main" id="{CDDECC71-BAF5-4A04-9841-FBE024C46C26}"/>
              </a:ext>
            </a:extLst>
          </p:cNvPr>
          <p:cNvPicPr>
            <a:picLocks noChangeAspect="1"/>
          </p:cNvPicPr>
          <p:nvPr/>
        </p:nvPicPr>
        <p:blipFill>
          <a:blip r:embed="rId7" cstate="print">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739747" y="3223681"/>
            <a:ext cx="835050" cy="1113401"/>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cxnSp>
        <p:nvCxnSpPr>
          <p:cNvPr id="95" name="Straight Arrow Connector 94">
            <a:extLst>
              <a:ext uri="{FF2B5EF4-FFF2-40B4-BE49-F238E27FC236}">
                <a16:creationId xmlns:a16="http://schemas.microsoft.com/office/drawing/2014/main" id="{C9A69A62-9D5D-4134-97FF-59E17E1321DF}"/>
              </a:ext>
            </a:extLst>
          </p:cNvPr>
          <p:cNvCxnSpPr>
            <a:cxnSpLocks/>
          </p:cNvCxnSpPr>
          <p:nvPr/>
        </p:nvCxnSpPr>
        <p:spPr>
          <a:xfrm>
            <a:off x="5800698" y="3531585"/>
            <a:ext cx="115218" cy="400538"/>
          </a:xfrm>
          <a:prstGeom prst="straightConnector1">
            <a:avLst/>
          </a:prstGeom>
          <a:ln w="28575">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DE177476-6DC7-4F74-9EDA-793A553E94C8}"/>
              </a:ext>
            </a:extLst>
          </p:cNvPr>
          <p:cNvCxnSpPr>
            <a:cxnSpLocks/>
          </p:cNvCxnSpPr>
          <p:nvPr/>
        </p:nvCxnSpPr>
        <p:spPr>
          <a:xfrm>
            <a:off x="6603739" y="1300433"/>
            <a:ext cx="2126" cy="161134"/>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97" name="Picture 96">
            <a:extLst>
              <a:ext uri="{FF2B5EF4-FFF2-40B4-BE49-F238E27FC236}">
                <a16:creationId xmlns:a16="http://schemas.microsoft.com/office/drawing/2014/main" id="{3C3A6BF4-6AA7-42B4-9E5C-F55B7AD203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0910" y="1789335"/>
            <a:ext cx="744653" cy="49643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98" name="TextBox 97">
            <a:extLst>
              <a:ext uri="{FF2B5EF4-FFF2-40B4-BE49-F238E27FC236}">
                <a16:creationId xmlns:a16="http://schemas.microsoft.com/office/drawing/2014/main" id="{4D35598C-4A68-45E8-8B5F-A779572BE0D7}"/>
              </a:ext>
            </a:extLst>
          </p:cNvPr>
          <p:cNvSpPr txBox="1"/>
          <p:nvPr/>
        </p:nvSpPr>
        <p:spPr>
          <a:xfrm>
            <a:off x="6058454" y="1902366"/>
            <a:ext cx="10905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schemeClr val="bg1"/>
                </a:solidFill>
                <a:effectLst/>
                <a:uLnTx/>
                <a:uFillTx/>
                <a:latin typeface="Trebuchet MS" panose="020B0603020202020204"/>
                <a:ea typeface="+mn-ea"/>
                <a:cs typeface="+mn-cs"/>
              </a:rPr>
              <a:t>MS</a:t>
            </a:r>
          </a:p>
        </p:txBody>
      </p:sp>
      <p:sp>
        <p:nvSpPr>
          <p:cNvPr id="99" name="TextBox 98">
            <a:extLst>
              <a:ext uri="{FF2B5EF4-FFF2-40B4-BE49-F238E27FC236}">
                <a16:creationId xmlns:a16="http://schemas.microsoft.com/office/drawing/2014/main" id="{FF4237FC-BAFC-4778-A7D1-C3DBFA8933A2}"/>
              </a:ext>
            </a:extLst>
          </p:cNvPr>
          <p:cNvSpPr txBox="1"/>
          <p:nvPr/>
        </p:nvSpPr>
        <p:spPr>
          <a:xfrm>
            <a:off x="6099725" y="1456174"/>
            <a:ext cx="987022"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High Level </a:t>
            </a:r>
            <a:r>
              <a:rPr kumimoji="0" lang="it-IT" sz="8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Agreements</a:t>
            </a:r>
            <a:r>
              <a:rPr kumimoji="0" lang="it-IT" sz="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rebuchet MS" panose="020B0603020202020204"/>
                <a:ea typeface="+mn-ea"/>
                <a:cs typeface="+mn-cs"/>
              </a:rPr>
              <a:t> </a:t>
            </a:r>
          </a:p>
        </p:txBody>
      </p:sp>
      <p:cxnSp>
        <p:nvCxnSpPr>
          <p:cNvPr id="100" name="Straight Arrow Connector 99">
            <a:extLst>
              <a:ext uri="{FF2B5EF4-FFF2-40B4-BE49-F238E27FC236}">
                <a16:creationId xmlns:a16="http://schemas.microsoft.com/office/drawing/2014/main" id="{9FA01E5A-BBA1-4B58-B9FC-DF7349698683}"/>
              </a:ext>
            </a:extLst>
          </p:cNvPr>
          <p:cNvCxnSpPr>
            <a:cxnSpLocks/>
          </p:cNvCxnSpPr>
          <p:nvPr/>
        </p:nvCxnSpPr>
        <p:spPr>
          <a:xfrm>
            <a:off x="6607112" y="2346248"/>
            <a:ext cx="0" cy="1585875"/>
          </a:xfrm>
          <a:prstGeom prst="straightConnector1">
            <a:avLst/>
          </a:prstGeom>
          <a:ln w="28575">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C47EA166-EA9A-4817-83D5-616ED1A4AE20}"/>
              </a:ext>
            </a:extLst>
          </p:cNvPr>
          <p:cNvSpPr txBox="1"/>
          <p:nvPr/>
        </p:nvSpPr>
        <p:spPr>
          <a:xfrm>
            <a:off x="934293" y="5896080"/>
            <a:ext cx="1090569" cy="430887"/>
          </a:xfrm>
          <a:prstGeom prst="rect">
            <a:avLst/>
          </a:prstGeom>
          <a:noFill/>
          <a:ln w="28575">
            <a:solidFill>
              <a:schemeClr val="accent5">
                <a:lumMod val="60000"/>
                <a:lumOff val="40000"/>
              </a:schemeClr>
            </a:solidFill>
            <a:prstDash val="dashDot"/>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a:ea typeface="+mn-ea"/>
                <a:cs typeface="+mn-cs"/>
              </a:rPr>
              <a:t>Non-EU countries?</a:t>
            </a:r>
          </a:p>
        </p:txBody>
      </p:sp>
    </p:spTree>
    <p:extLst>
      <p:ext uri="{BB962C8B-B14F-4D97-AF65-F5344CB8AC3E}">
        <p14:creationId xmlns:p14="http://schemas.microsoft.com/office/powerpoint/2010/main" val="6408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down)">
                                      <p:cBhvr>
                                        <p:cTn id="7" dur="580">
                                          <p:stCondLst>
                                            <p:cond delay="0"/>
                                          </p:stCondLst>
                                        </p:cTn>
                                        <p:tgtEl>
                                          <p:spTgt spid="101"/>
                                        </p:tgtEl>
                                      </p:cBhvr>
                                    </p:animEffect>
                                    <p:anim calcmode="lin" valueType="num">
                                      <p:cBhvr>
                                        <p:cTn id="8" dur="1822" tmFilter="0,0; 0.14,0.36; 0.43,0.73; 0.71,0.91; 1.0,1.0">
                                          <p:stCondLst>
                                            <p:cond delay="0"/>
                                          </p:stCondLst>
                                        </p:cTn>
                                        <p:tgtEl>
                                          <p:spTgt spid="10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1"/>
                                        </p:tgtEl>
                                        <p:attrNameLst>
                                          <p:attrName>ppt_y</p:attrName>
                                        </p:attrNameLst>
                                      </p:cBhvr>
                                      <p:tavLst>
                                        <p:tav tm="0" fmla="#ppt_y-sin(pi*$)/81">
                                          <p:val>
                                            <p:fltVal val="0"/>
                                          </p:val>
                                        </p:tav>
                                        <p:tav tm="100000">
                                          <p:val>
                                            <p:fltVal val="1"/>
                                          </p:val>
                                        </p:tav>
                                      </p:tavLst>
                                    </p:anim>
                                    <p:animScale>
                                      <p:cBhvr>
                                        <p:cTn id="13" dur="26">
                                          <p:stCondLst>
                                            <p:cond delay="650"/>
                                          </p:stCondLst>
                                        </p:cTn>
                                        <p:tgtEl>
                                          <p:spTgt spid="101"/>
                                        </p:tgtEl>
                                      </p:cBhvr>
                                      <p:to x="100000" y="60000"/>
                                    </p:animScale>
                                    <p:animScale>
                                      <p:cBhvr>
                                        <p:cTn id="14" dur="166" decel="50000">
                                          <p:stCondLst>
                                            <p:cond delay="676"/>
                                          </p:stCondLst>
                                        </p:cTn>
                                        <p:tgtEl>
                                          <p:spTgt spid="101"/>
                                        </p:tgtEl>
                                      </p:cBhvr>
                                      <p:to x="100000" y="100000"/>
                                    </p:animScale>
                                    <p:animScale>
                                      <p:cBhvr>
                                        <p:cTn id="15" dur="26">
                                          <p:stCondLst>
                                            <p:cond delay="1312"/>
                                          </p:stCondLst>
                                        </p:cTn>
                                        <p:tgtEl>
                                          <p:spTgt spid="101"/>
                                        </p:tgtEl>
                                      </p:cBhvr>
                                      <p:to x="100000" y="80000"/>
                                    </p:animScale>
                                    <p:animScale>
                                      <p:cBhvr>
                                        <p:cTn id="16" dur="166" decel="50000">
                                          <p:stCondLst>
                                            <p:cond delay="1338"/>
                                          </p:stCondLst>
                                        </p:cTn>
                                        <p:tgtEl>
                                          <p:spTgt spid="101"/>
                                        </p:tgtEl>
                                      </p:cBhvr>
                                      <p:to x="100000" y="100000"/>
                                    </p:animScale>
                                    <p:animScale>
                                      <p:cBhvr>
                                        <p:cTn id="17" dur="26">
                                          <p:stCondLst>
                                            <p:cond delay="1642"/>
                                          </p:stCondLst>
                                        </p:cTn>
                                        <p:tgtEl>
                                          <p:spTgt spid="101"/>
                                        </p:tgtEl>
                                      </p:cBhvr>
                                      <p:to x="100000" y="90000"/>
                                    </p:animScale>
                                    <p:animScale>
                                      <p:cBhvr>
                                        <p:cTn id="18" dur="166" decel="50000">
                                          <p:stCondLst>
                                            <p:cond delay="1668"/>
                                          </p:stCondLst>
                                        </p:cTn>
                                        <p:tgtEl>
                                          <p:spTgt spid="101"/>
                                        </p:tgtEl>
                                      </p:cBhvr>
                                      <p:to x="100000" y="100000"/>
                                    </p:animScale>
                                    <p:animScale>
                                      <p:cBhvr>
                                        <p:cTn id="19" dur="26">
                                          <p:stCondLst>
                                            <p:cond delay="1808"/>
                                          </p:stCondLst>
                                        </p:cTn>
                                        <p:tgtEl>
                                          <p:spTgt spid="101"/>
                                        </p:tgtEl>
                                      </p:cBhvr>
                                      <p:to x="100000" y="95000"/>
                                    </p:animScale>
                                    <p:animScale>
                                      <p:cBhvr>
                                        <p:cTn id="20" dur="166" decel="50000">
                                          <p:stCondLst>
                                            <p:cond delay="1834"/>
                                          </p:stCondLst>
                                        </p:cTn>
                                        <p:tgtEl>
                                          <p:spTgt spid="10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500"/>
                                        <p:tgtEl>
                                          <p:spTgt spid="96"/>
                                        </p:tgtEl>
                                      </p:cBhvr>
                                    </p:animEffect>
                                  </p:childTnLst>
                                </p:cTn>
                              </p:par>
                              <p:par>
                                <p:cTn id="34" presetID="10" presetClass="entr" presetSubtype="0" fill="hold" nodeType="withEffect">
                                  <p:stCondLst>
                                    <p:cond delay="0"/>
                                  </p:stCondLst>
                                  <p:childTnLst>
                                    <p:set>
                                      <p:cBhvr>
                                        <p:cTn id="35" dur="1" fill="hold">
                                          <p:stCondLst>
                                            <p:cond delay="0"/>
                                          </p:stCondLst>
                                        </p:cTn>
                                        <p:tgtEl>
                                          <p:spTgt spid="97"/>
                                        </p:tgtEl>
                                        <p:attrNameLst>
                                          <p:attrName>style.visibility</p:attrName>
                                        </p:attrNameLst>
                                      </p:cBhvr>
                                      <p:to>
                                        <p:strVal val="visible"/>
                                      </p:to>
                                    </p:set>
                                    <p:animEffect transition="in" filter="fade">
                                      <p:cBhvr>
                                        <p:cTn id="36" dur="500"/>
                                        <p:tgtEl>
                                          <p:spTgt spid="9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8"/>
                                        </p:tgtEl>
                                        <p:attrNameLst>
                                          <p:attrName>style.visibility</p:attrName>
                                        </p:attrNameLst>
                                      </p:cBhvr>
                                      <p:to>
                                        <p:strVal val="visible"/>
                                      </p:to>
                                    </p:set>
                                    <p:animEffect transition="in" filter="fade">
                                      <p:cBhvr>
                                        <p:cTn id="39" dur="500"/>
                                        <p:tgtEl>
                                          <p:spTgt spid="9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9"/>
                                        </p:tgtEl>
                                        <p:attrNameLst>
                                          <p:attrName>style.visibility</p:attrName>
                                        </p:attrNameLst>
                                      </p:cBhvr>
                                      <p:to>
                                        <p:strVal val="visible"/>
                                      </p:to>
                                    </p:set>
                                    <p:animEffect transition="in" filter="fade">
                                      <p:cBhvr>
                                        <p:cTn id="42" dur="500"/>
                                        <p:tgtEl>
                                          <p:spTgt spid="9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fade">
                                      <p:cBhvr>
                                        <p:cTn id="47" dur="500"/>
                                        <p:tgtEl>
                                          <p:spTgt spid="83"/>
                                        </p:tgtEl>
                                      </p:cBhvr>
                                    </p:animEffect>
                                  </p:childTnLst>
                                </p:cTn>
                              </p:par>
                              <p:par>
                                <p:cTn id="48" presetID="10" presetClass="entr" presetSubtype="0" fill="hold" nodeType="withEffect">
                                  <p:stCondLst>
                                    <p:cond delay="0"/>
                                  </p:stCondLst>
                                  <p:childTnLst>
                                    <p:set>
                                      <p:cBhvr>
                                        <p:cTn id="49" dur="1" fill="hold">
                                          <p:stCondLst>
                                            <p:cond delay="0"/>
                                          </p:stCondLst>
                                        </p:cTn>
                                        <p:tgtEl>
                                          <p:spTgt spid="82"/>
                                        </p:tgtEl>
                                        <p:attrNameLst>
                                          <p:attrName>style.visibility</p:attrName>
                                        </p:attrNameLst>
                                      </p:cBhvr>
                                      <p:to>
                                        <p:strVal val="visible"/>
                                      </p:to>
                                    </p:set>
                                    <p:animEffect transition="in" filter="fade">
                                      <p:cBhvr>
                                        <p:cTn id="50" dur="500"/>
                                        <p:tgtEl>
                                          <p:spTgt spid="8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fade">
                                      <p:cBhvr>
                                        <p:cTn id="53" dur="500"/>
                                        <p:tgtEl>
                                          <p:spTgt spid="8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86"/>
                                        </p:tgtEl>
                                        <p:attrNameLst>
                                          <p:attrName>style.visibility</p:attrName>
                                        </p:attrNameLst>
                                      </p:cBhvr>
                                      <p:to>
                                        <p:strVal val="visible"/>
                                      </p:to>
                                    </p:set>
                                    <p:animEffect transition="in" filter="fade">
                                      <p:cBhvr>
                                        <p:cTn id="56" dur="500"/>
                                        <p:tgtEl>
                                          <p:spTgt spid="86"/>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500"/>
                                        <p:tgtEl>
                                          <p:spTgt spid="95"/>
                                        </p:tgtEl>
                                      </p:cBhvr>
                                    </p:animEffect>
                                  </p:childTnLst>
                                </p:cTn>
                              </p:par>
                              <p:par>
                                <p:cTn id="62" presetID="10" presetClass="entr" presetSubtype="0" fill="hold" nodeType="withEffect">
                                  <p:stCondLst>
                                    <p:cond delay="0"/>
                                  </p:stCondLst>
                                  <p:childTnLst>
                                    <p:set>
                                      <p:cBhvr>
                                        <p:cTn id="63" dur="1" fill="hold">
                                          <p:stCondLst>
                                            <p:cond delay="0"/>
                                          </p:stCondLst>
                                        </p:cTn>
                                        <p:tgtEl>
                                          <p:spTgt spid="100"/>
                                        </p:tgtEl>
                                        <p:attrNameLst>
                                          <p:attrName>style.visibility</p:attrName>
                                        </p:attrNameLst>
                                      </p:cBhvr>
                                      <p:to>
                                        <p:strVal val="visible"/>
                                      </p:to>
                                    </p:set>
                                    <p:animEffect transition="in" filter="fade">
                                      <p:cBhvr>
                                        <p:cTn id="64" dur="500"/>
                                        <p:tgtEl>
                                          <p:spTgt spid="100"/>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127"/>
                                        </p:tgtEl>
                                        <p:attrNameLst>
                                          <p:attrName>style.visibility</p:attrName>
                                        </p:attrNameLst>
                                      </p:cBhvr>
                                      <p:to>
                                        <p:strVal val="visible"/>
                                      </p:to>
                                    </p:set>
                                    <p:animEffect transition="in" filter="fade">
                                      <p:cBhvr>
                                        <p:cTn id="68" dur="500"/>
                                        <p:tgtEl>
                                          <p:spTgt spid="12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89"/>
                                        </p:tgtEl>
                                        <p:attrNameLst>
                                          <p:attrName>style.visibility</p:attrName>
                                        </p:attrNameLst>
                                      </p:cBhvr>
                                      <p:to>
                                        <p:strVal val="visible"/>
                                      </p:to>
                                    </p:set>
                                    <p:animEffect transition="in" filter="fade">
                                      <p:cBhvr>
                                        <p:cTn id="73" dur="500"/>
                                        <p:tgtEl>
                                          <p:spTgt spid="89"/>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12"/>
                                        </p:tgtEl>
                                        <p:attrNameLst>
                                          <p:attrName>style.visibility</p:attrName>
                                        </p:attrNameLst>
                                      </p:cBhvr>
                                      <p:to>
                                        <p:strVal val="visible"/>
                                      </p:to>
                                    </p:set>
                                    <p:animEffect transition="in" filter="fade">
                                      <p:cBhvr>
                                        <p:cTn id="78" dur="500"/>
                                        <p:tgtEl>
                                          <p:spTgt spid="112"/>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fade">
                                      <p:cBhvr>
                                        <p:cTn id="83" dur="500"/>
                                        <p:tgtEl>
                                          <p:spTgt spid="33"/>
                                        </p:tgtEl>
                                      </p:cBhvr>
                                    </p:animEffect>
                                  </p:childTnLst>
                                </p:cTn>
                              </p:par>
                              <p:par>
                                <p:cTn id="84" presetID="10" presetClass="entr" presetSubtype="0" fill="hold" nodeType="withEffect">
                                  <p:stCondLst>
                                    <p:cond delay="0"/>
                                  </p:stCondLst>
                                  <p:childTnLst>
                                    <p:set>
                                      <p:cBhvr>
                                        <p:cTn id="85" dur="1" fill="hold">
                                          <p:stCondLst>
                                            <p:cond delay="0"/>
                                          </p:stCondLst>
                                        </p:cTn>
                                        <p:tgtEl>
                                          <p:spTgt spid="3"/>
                                        </p:tgtEl>
                                        <p:attrNameLst>
                                          <p:attrName>style.visibility</p:attrName>
                                        </p:attrNameLst>
                                      </p:cBhvr>
                                      <p:to>
                                        <p:strVal val="visible"/>
                                      </p:to>
                                    </p:set>
                                    <p:animEffect transition="in" filter="fade">
                                      <p:cBhvr>
                                        <p:cTn id="86" dur="500"/>
                                        <p:tgtEl>
                                          <p:spTgt spid="3"/>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52"/>
                                        </p:tgtEl>
                                        <p:attrNameLst>
                                          <p:attrName>style.visibility</p:attrName>
                                        </p:attrNameLst>
                                      </p:cBhvr>
                                      <p:to>
                                        <p:strVal val="visible"/>
                                      </p:to>
                                    </p:set>
                                    <p:animEffect transition="in" filter="fade">
                                      <p:cBhvr>
                                        <p:cTn id="91" dur="500"/>
                                        <p:tgtEl>
                                          <p:spTgt spid="52"/>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94"/>
                                        </p:tgtEl>
                                        <p:attrNameLst>
                                          <p:attrName>style.visibility</p:attrName>
                                        </p:attrNameLst>
                                      </p:cBhvr>
                                      <p:to>
                                        <p:strVal val="visible"/>
                                      </p:to>
                                    </p:set>
                                    <p:animEffect transition="in" filter="fade">
                                      <p:cBhvr>
                                        <p:cTn id="96" dur="500"/>
                                        <p:tgtEl>
                                          <p:spTgt spid="94"/>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fade">
                                      <p:cBhvr>
                                        <p:cTn id="99" dur="500"/>
                                        <p:tgtEl>
                                          <p:spTgt spid="15"/>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39"/>
                                        </p:tgtEl>
                                        <p:attrNameLst>
                                          <p:attrName>style.visibility</p:attrName>
                                        </p:attrNameLst>
                                      </p:cBhvr>
                                      <p:to>
                                        <p:strVal val="visible"/>
                                      </p:to>
                                    </p:set>
                                    <p:animEffect transition="in" filter="fade">
                                      <p:cBhvr>
                                        <p:cTn id="102" dur="500"/>
                                        <p:tgtEl>
                                          <p:spTgt spid="39"/>
                                        </p:tgtEl>
                                      </p:cBhvr>
                                    </p:animEffect>
                                  </p:childTnLst>
                                </p:cTn>
                              </p:par>
                              <p:par>
                                <p:cTn id="103" presetID="10" presetClass="entr" presetSubtype="0" fill="hold" nodeType="withEffect">
                                  <p:stCondLst>
                                    <p:cond delay="0"/>
                                  </p:stCondLst>
                                  <p:childTnLst>
                                    <p:set>
                                      <p:cBhvr>
                                        <p:cTn id="104" dur="1" fill="hold">
                                          <p:stCondLst>
                                            <p:cond delay="0"/>
                                          </p:stCondLst>
                                        </p:cTn>
                                        <p:tgtEl>
                                          <p:spTgt spid="54"/>
                                        </p:tgtEl>
                                        <p:attrNameLst>
                                          <p:attrName>style.visibility</p:attrName>
                                        </p:attrNameLst>
                                      </p:cBhvr>
                                      <p:to>
                                        <p:strVal val="visible"/>
                                      </p:to>
                                    </p:set>
                                    <p:animEffect transition="in" filter="fade">
                                      <p:cBhvr>
                                        <p:cTn id="105" dur="500"/>
                                        <p:tgtEl>
                                          <p:spTgt spid="54"/>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fade">
                                      <p:cBhvr>
                                        <p:cTn id="108" dur="500"/>
                                        <p:tgtEl>
                                          <p:spTgt spid="56"/>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fade">
                                      <p:cBhvr>
                                        <p:cTn id="111" dur="500"/>
                                        <p:tgtEl>
                                          <p:spTgt spid="6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fade">
                                      <p:cBhvr>
                                        <p:cTn id="114" dur="500"/>
                                        <p:tgtEl>
                                          <p:spTgt spid="22"/>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93"/>
                                        </p:tgtEl>
                                        <p:attrNameLst>
                                          <p:attrName>style.visibility</p:attrName>
                                        </p:attrNameLst>
                                      </p:cBhvr>
                                      <p:to>
                                        <p:strVal val="visible"/>
                                      </p:to>
                                    </p:set>
                                    <p:animEffect transition="in" filter="fade">
                                      <p:cBhvr>
                                        <p:cTn id="119" dur="500"/>
                                        <p:tgtEl>
                                          <p:spTgt spid="93"/>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113"/>
                                        </p:tgtEl>
                                        <p:attrNameLst>
                                          <p:attrName>style.visibility</p:attrName>
                                        </p:attrNameLst>
                                      </p:cBhvr>
                                      <p:to>
                                        <p:strVal val="visible"/>
                                      </p:to>
                                    </p:set>
                                    <p:animEffect transition="in" filter="fade">
                                      <p:cBhvr>
                                        <p:cTn id="124" dur="500"/>
                                        <p:tgtEl>
                                          <p:spTgt spid="113"/>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104"/>
                                        </p:tgtEl>
                                        <p:attrNameLst>
                                          <p:attrName>style.visibility</p:attrName>
                                        </p:attrNameLst>
                                      </p:cBhvr>
                                      <p:to>
                                        <p:strVal val="visible"/>
                                      </p:to>
                                    </p:set>
                                    <p:animEffect transition="in" filter="fade">
                                      <p:cBhvr>
                                        <p:cTn id="129" dur="500"/>
                                        <p:tgtEl>
                                          <p:spTgt spid="104"/>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nodeType="clickEffect">
                                  <p:stCondLst>
                                    <p:cond delay="0"/>
                                  </p:stCondLst>
                                  <p:childTnLst>
                                    <p:set>
                                      <p:cBhvr>
                                        <p:cTn id="133" dur="1" fill="hold">
                                          <p:stCondLst>
                                            <p:cond delay="0"/>
                                          </p:stCondLst>
                                        </p:cTn>
                                        <p:tgtEl>
                                          <p:spTgt spid="107"/>
                                        </p:tgtEl>
                                        <p:attrNameLst>
                                          <p:attrName>style.visibility</p:attrName>
                                        </p:attrNameLst>
                                      </p:cBhvr>
                                      <p:to>
                                        <p:strVal val="visible"/>
                                      </p:to>
                                    </p:set>
                                    <p:animEffect transition="in" filter="fade">
                                      <p:cBhvr>
                                        <p:cTn id="134" dur="500"/>
                                        <p:tgtEl>
                                          <p:spTgt spid="107"/>
                                        </p:tgtEl>
                                      </p:cBhvr>
                                    </p:animEffect>
                                  </p:childTnLst>
                                </p:cTn>
                              </p:par>
                            </p:childTnLst>
                          </p:cTn>
                        </p:par>
                        <p:par>
                          <p:cTn id="135" fill="hold">
                            <p:stCondLst>
                              <p:cond delay="500"/>
                            </p:stCondLst>
                            <p:childTnLst>
                              <p:par>
                                <p:cTn id="136" presetID="10" presetClass="entr" presetSubtype="0" fill="hold" grpId="0" nodeType="afterEffect">
                                  <p:stCondLst>
                                    <p:cond delay="0"/>
                                  </p:stCondLst>
                                  <p:childTnLst>
                                    <p:set>
                                      <p:cBhvr>
                                        <p:cTn id="137" dur="1" fill="hold">
                                          <p:stCondLst>
                                            <p:cond delay="0"/>
                                          </p:stCondLst>
                                        </p:cTn>
                                        <p:tgtEl>
                                          <p:spTgt spid="124"/>
                                        </p:tgtEl>
                                        <p:attrNameLst>
                                          <p:attrName>style.visibility</p:attrName>
                                        </p:attrNameLst>
                                      </p:cBhvr>
                                      <p:to>
                                        <p:strVal val="visible"/>
                                      </p:to>
                                    </p:set>
                                    <p:animEffect transition="in" filter="fade">
                                      <p:cBhvr>
                                        <p:cTn id="138" dur="500"/>
                                        <p:tgtEl>
                                          <p:spTgt spid="124"/>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174"/>
                                        </p:tgtEl>
                                        <p:attrNameLst>
                                          <p:attrName>style.visibility</p:attrName>
                                        </p:attrNameLst>
                                      </p:cBhvr>
                                      <p:to>
                                        <p:strVal val="visible"/>
                                      </p:to>
                                    </p:set>
                                    <p:animEffect transition="in" filter="fade">
                                      <p:cBhvr>
                                        <p:cTn id="143" dur="500"/>
                                        <p:tgtEl>
                                          <p:spTgt spid="174"/>
                                        </p:tgtEl>
                                      </p:cBhvr>
                                    </p:animEffect>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grpId="0" nodeType="clickEffect">
                                  <p:stCondLst>
                                    <p:cond delay="0"/>
                                  </p:stCondLst>
                                  <p:childTnLst>
                                    <p:set>
                                      <p:cBhvr>
                                        <p:cTn id="147" dur="1" fill="hold">
                                          <p:stCondLst>
                                            <p:cond delay="0"/>
                                          </p:stCondLst>
                                        </p:cTn>
                                        <p:tgtEl>
                                          <p:spTgt spid="177"/>
                                        </p:tgtEl>
                                        <p:attrNameLst>
                                          <p:attrName>style.visibility</p:attrName>
                                        </p:attrNameLst>
                                      </p:cBhvr>
                                      <p:to>
                                        <p:strVal val="visible"/>
                                      </p:to>
                                    </p:set>
                                    <p:animEffect transition="in" filter="fade">
                                      <p:cBhvr>
                                        <p:cTn id="148" dur="5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4" grpId="0"/>
      <p:bldP spid="86" grpId="0" animBg="1"/>
      <p:bldP spid="93" grpId="0"/>
      <p:bldP spid="33" grpId="0"/>
      <p:bldP spid="39" grpId="0" animBg="1"/>
      <p:bldP spid="15" grpId="0" animBg="1"/>
      <p:bldP spid="56" grpId="0"/>
      <p:bldP spid="22" grpId="0" animBg="1"/>
      <p:bldP spid="62" grpId="0"/>
      <p:bldP spid="89" grpId="0"/>
      <p:bldP spid="104" grpId="0"/>
      <p:bldP spid="113" grpId="0" animBg="1"/>
      <p:bldP spid="112" grpId="0" animBg="1"/>
      <p:bldP spid="124" grpId="0" animBg="1"/>
      <p:bldP spid="127" grpId="0" animBg="1"/>
      <p:bldP spid="174" grpId="0" animBg="1"/>
      <p:bldP spid="177" grpId="0"/>
      <p:bldP spid="98" grpId="0"/>
      <p:bldP spid="99" grpId="0"/>
      <p:bldP spid="1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131840" y="1052736"/>
            <a:ext cx="4572000" cy="864096"/>
          </a:xfrm>
        </p:spPr>
        <p:txBody>
          <a:bodyPr>
            <a:noAutofit/>
          </a:bodyPr>
          <a:lstStyle/>
          <a:p>
            <a:r>
              <a:rPr lang="en-US" dirty="0"/>
              <a:t>THANK YOU</a:t>
            </a:r>
            <a:endParaRPr lang="hu-HU" dirty="0"/>
          </a:p>
        </p:txBody>
      </p:sp>
      <p:sp>
        <p:nvSpPr>
          <p:cNvPr id="6" name="Alcím 2"/>
          <p:cNvSpPr>
            <a:spLocks noGrp="1"/>
          </p:cNvSpPr>
          <p:nvPr>
            <p:ph type="subTitle" idx="1"/>
          </p:nvPr>
        </p:nvSpPr>
        <p:spPr>
          <a:xfrm>
            <a:off x="251520" y="1700808"/>
            <a:ext cx="6984776" cy="4464496"/>
          </a:xfrm>
        </p:spPr>
        <p:txBody>
          <a:bodyPr>
            <a:normAutofit/>
          </a:bodyPr>
          <a:lstStyle/>
          <a:p>
            <a:r>
              <a:rPr lang="en-GB" sz="2000" b="1" dirty="0">
                <a:solidFill>
                  <a:srgbClr val="FFFFFF"/>
                </a:solidFill>
              </a:rPr>
              <a:t>Marco Colangeli</a:t>
            </a:r>
          </a:p>
          <a:p>
            <a:r>
              <a:rPr lang="en-GB" sz="2000" dirty="0">
                <a:solidFill>
                  <a:srgbClr val="FFFFFF"/>
                </a:solidFill>
              </a:rPr>
              <a:t>Programme Adviser</a:t>
            </a:r>
          </a:p>
          <a:p>
            <a:endParaRPr lang="en-GB" dirty="0">
              <a:solidFill>
                <a:srgbClr val="FFFFFF"/>
              </a:solidFill>
            </a:endParaRPr>
          </a:p>
          <a:p>
            <a:r>
              <a:rPr lang="en-GB" b="1" dirty="0">
                <a:solidFill>
                  <a:srgbClr val="FFFFFF"/>
                </a:solidFill>
              </a:rPr>
              <a:t>Food and Agriculture Organization of the United Nations (FAO)</a:t>
            </a:r>
          </a:p>
          <a:p>
            <a:r>
              <a:rPr lang="en-GB" dirty="0">
                <a:solidFill>
                  <a:srgbClr val="FFFFFF"/>
                </a:solidFill>
              </a:rPr>
              <a:t>Climate and Environment Division (NRC)</a:t>
            </a:r>
          </a:p>
          <a:p>
            <a:r>
              <a:rPr lang="en-GB" dirty="0" err="1">
                <a:solidFill>
                  <a:srgbClr val="FFFFFF"/>
                </a:solidFill>
              </a:rPr>
              <a:t>Viale</a:t>
            </a:r>
            <a:r>
              <a:rPr lang="en-GB" dirty="0">
                <a:solidFill>
                  <a:srgbClr val="FFFFFF"/>
                </a:solidFill>
              </a:rPr>
              <a:t> </a:t>
            </a:r>
            <a:r>
              <a:rPr lang="en-GB" dirty="0" err="1">
                <a:solidFill>
                  <a:srgbClr val="FFFFFF"/>
                </a:solidFill>
              </a:rPr>
              <a:t>delle</a:t>
            </a:r>
            <a:r>
              <a:rPr lang="en-GB" dirty="0">
                <a:solidFill>
                  <a:srgbClr val="FFFFFF"/>
                </a:solidFill>
              </a:rPr>
              <a:t> </a:t>
            </a:r>
            <a:r>
              <a:rPr lang="en-GB" dirty="0" err="1">
                <a:solidFill>
                  <a:srgbClr val="FFFFFF"/>
                </a:solidFill>
              </a:rPr>
              <a:t>Terme</a:t>
            </a:r>
            <a:r>
              <a:rPr lang="en-GB" dirty="0">
                <a:solidFill>
                  <a:srgbClr val="FFFFFF"/>
                </a:solidFill>
              </a:rPr>
              <a:t> di Caracalla 00153 Rome – ITALY</a:t>
            </a:r>
          </a:p>
          <a:p>
            <a:r>
              <a:rPr lang="en-GB" dirty="0">
                <a:solidFill>
                  <a:srgbClr val="FFFFFF"/>
                </a:solidFill>
              </a:rPr>
              <a:t>Tel: +39.06.0754760 </a:t>
            </a:r>
          </a:p>
          <a:p>
            <a:r>
              <a:rPr lang="en-GB" dirty="0">
                <a:solidFill>
                  <a:srgbClr val="FFFFFF"/>
                </a:solidFill>
              </a:rPr>
              <a:t>E-Mail: </a:t>
            </a:r>
            <a:r>
              <a:rPr lang="en-GB" dirty="0">
                <a:solidFill>
                  <a:srgbClr val="FFFFFF"/>
                </a:solidFill>
                <a:hlinkClick r:id="rId2"/>
              </a:rPr>
              <a:t>marco.colangeli@fao.org</a:t>
            </a:r>
            <a:endParaRPr lang="en-GB" dirty="0">
              <a:solidFill>
                <a:srgbClr val="FFFFFF"/>
              </a:solidFill>
            </a:endParaRPr>
          </a:p>
          <a:p>
            <a:r>
              <a:rPr lang="en-GB" dirty="0">
                <a:solidFill>
                  <a:srgbClr val="FFFFFF"/>
                </a:solidFill>
                <a:hlinkClick r:id="rId3"/>
              </a:rPr>
              <a:t>www.fao.org</a:t>
            </a:r>
            <a:r>
              <a:rPr lang="en-GB" dirty="0">
                <a:solidFill>
                  <a:srgbClr val="FFFFFF"/>
                </a:solidFill>
              </a:rPr>
              <a:t> </a:t>
            </a:r>
          </a:p>
          <a:p>
            <a:endParaRPr lang="en-GB" dirty="0"/>
          </a:p>
          <a:p>
            <a:endParaRPr lang="en-GB" dirty="0"/>
          </a:p>
        </p:txBody>
      </p:sp>
      <p:pic>
        <p:nvPicPr>
          <p:cNvPr id="9" name="Immagine 8"/>
          <p:cNvPicPr>
            <a:picLocks noChangeAspect="1"/>
          </p:cNvPicPr>
          <p:nvPr/>
        </p:nvPicPr>
        <p:blipFill rotWithShape="1">
          <a:blip r:embed="rId4" cstate="print"/>
          <a:srcRect l="7507" t="12227" r="5866" b="15004"/>
          <a:stretch/>
        </p:blipFill>
        <p:spPr>
          <a:xfrm>
            <a:off x="323528" y="5085184"/>
            <a:ext cx="1584176" cy="520610"/>
          </a:xfrm>
          <a:prstGeom prst="rect">
            <a:avLst/>
          </a:prstGeom>
        </p:spPr>
      </p:pic>
      <p:pic>
        <p:nvPicPr>
          <p:cNvPr id="11" name="Picture 4" descr="Logos FAO bleu.jpg"/>
          <p:cNvPicPr>
            <a:picLocks noChangeAspect="1"/>
          </p:cNvPicPr>
          <p:nvPr/>
        </p:nvPicPr>
        <p:blipFill>
          <a:blip r:embed="rId5" cstate="print">
            <a:alphaModFix amt="39000"/>
            <a:extLst>
              <a:ext uri="{28A0092B-C50C-407E-A947-70E740481C1C}">
                <a14:useLocalDpi xmlns:a14="http://schemas.microsoft.com/office/drawing/2010/main" val="0"/>
              </a:ext>
            </a:extLst>
          </a:blip>
          <a:srcRect/>
          <a:stretch>
            <a:fillRect/>
          </a:stretch>
        </p:blipFill>
        <p:spPr bwMode="auto">
          <a:xfrm>
            <a:off x="7462340" y="5085184"/>
            <a:ext cx="1646164" cy="1646164"/>
          </a:xfrm>
          <a:prstGeom prst="rect">
            <a:avLst/>
          </a:prstGeom>
          <a:noFill/>
          <a:ln w="9525">
            <a:noFill/>
            <a:miter lim="800000"/>
            <a:headEnd/>
            <a:tailEnd/>
          </a:ln>
        </p:spPr>
      </p:pic>
    </p:spTree>
    <p:extLst>
      <p:ext uri="{BB962C8B-B14F-4D97-AF65-F5344CB8AC3E}">
        <p14:creationId xmlns:p14="http://schemas.microsoft.com/office/powerpoint/2010/main" val="104193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46795" y="927907"/>
            <a:ext cx="7272808" cy="4980533"/>
          </a:xfrm>
        </p:spPr>
        <p:txBody>
          <a:bodyPr>
            <a:normAutofit fontScale="90000"/>
          </a:bodyPr>
          <a:lstStyle/>
          <a:p>
            <a:r>
              <a:rPr lang="en-US" sz="4400" dirty="0"/>
              <a:t>TASK 4.2: Background research on the economic and non-economic barriers to the market uptake of the selected sustainable bioenergy</a:t>
            </a:r>
            <a:br>
              <a:rPr lang="en-US" dirty="0"/>
            </a:br>
            <a:br>
              <a:rPr lang="en-US" dirty="0"/>
            </a:br>
            <a:r>
              <a:rPr lang="en-US" sz="3100" dirty="0"/>
              <a:t>Led by FAO</a:t>
            </a:r>
            <a:endParaRPr lang="hu-HU" sz="3100" dirty="0"/>
          </a:p>
        </p:txBody>
      </p:sp>
      <p:sp>
        <p:nvSpPr>
          <p:cNvPr id="5" name="Szöveg helye 4"/>
          <p:cNvSpPr>
            <a:spLocks noGrp="1"/>
          </p:cNvSpPr>
          <p:nvPr>
            <p:ph type="body" idx="1"/>
          </p:nvPr>
        </p:nvSpPr>
        <p:spPr>
          <a:xfrm>
            <a:off x="346795" y="20985"/>
            <a:ext cx="8352928" cy="887735"/>
          </a:xfrm>
        </p:spPr>
        <p:txBody>
          <a:bodyPr/>
          <a:lstStyle/>
          <a:p>
            <a:r>
              <a:rPr lang="it-IT" dirty="0"/>
              <a:t>FORBIO</a:t>
            </a:r>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64034" y="1268760"/>
            <a:ext cx="7560840" cy="4032448"/>
          </a:xfrm>
        </p:spPr>
        <p:txBody>
          <a:bodyPr>
            <a:noAutofit/>
          </a:bodyPr>
          <a:lstStyle/>
          <a:p>
            <a:pPr marL="342900" lvl="0" indent="-342900">
              <a:buFont typeface="Arial" panose="020B0604020202020204" pitchFamily="34" charset="0"/>
              <a:buChar char="•"/>
            </a:pPr>
            <a:r>
              <a:rPr lang="en-US" sz="2000" dirty="0"/>
              <a:t>Air quality (pollutants and GHG considerations)</a:t>
            </a:r>
          </a:p>
          <a:p>
            <a:pPr marL="342900" lvl="0" indent="-342900">
              <a:buFont typeface="Arial" panose="020B0604020202020204" pitchFamily="34" charset="0"/>
              <a:buChar char="•"/>
            </a:pPr>
            <a:r>
              <a:rPr lang="fr-FR" sz="2000" dirty="0" err="1"/>
              <a:t>Soil</a:t>
            </a:r>
            <a:r>
              <a:rPr lang="fr-FR" sz="2000" dirty="0"/>
              <a:t> </a:t>
            </a:r>
            <a:r>
              <a:rPr lang="fr-FR" sz="2000" dirty="0" err="1"/>
              <a:t>quality</a:t>
            </a:r>
            <a:r>
              <a:rPr lang="fr-FR" sz="2000" dirty="0"/>
              <a:t> (</a:t>
            </a:r>
            <a:r>
              <a:rPr lang="fr-FR" sz="2000" dirty="0" err="1"/>
              <a:t>soil</a:t>
            </a:r>
            <a:r>
              <a:rPr lang="fr-FR" sz="2000" dirty="0"/>
              <a:t> </a:t>
            </a:r>
            <a:r>
              <a:rPr lang="fr-FR" sz="2000" dirty="0" err="1"/>
              <a:t>properties</a:t>
            </a:r>
            <a:r>
              <a:rPr lang="fr-FR" sz="2000" dirty="0"/>
              <a:t>, </a:t>
            </a:r>
            <a:r>
              <a:rPr lang="fr-FR" sz="2000" dirty="0" err="1"/>
              <a:t>soil</a:t>
            </a:r>
            <a:r>
              <a:rPr lang="fr-FR" sz="2000" dirty="0"/>
              <a:t> contaminants and </a:t>
            </a:r>
            <a:r>
              <a:rPr lang="fr-FR" sz="2000" dirty="0" err="1"/>
              <a:t>pollutants</a:t>
            </a:r>
            <a:r>
              <a:rPr lang="fr-FR" sz="2000" dirty="0"/>
              <a:t>, etc.)</a:t>
            </a:r>
            <a:endParaRPr lang="en-US" sz="2000" dirty="0"/>
          </a:p>
          <a:p>
            <a:pPr marL="342900" lvl="0" indent="-342900">
              <a:buFont typeface="Arial" panose="020B0604020202020204" pitchFamily="34" charset="0"/>
              <a:buChar char="•"/>
            </a:pPr>
            <a:r>
              <a:rPr lang="en-US" sz="2000" dirty="0"/>
              <a:t>Water quality (leaching of chemicals, both pollutants and contaminants, fertilizers and pesticides into aquifers, ground and surface waters)</a:t>
            </a:r>
          </a:p>
          <a:p>
            <a:pPr marL="342900" lvl="0" indent="-342900">
              <a:buFont typeface="Arial" panose="020B0604020202020204" pitchFamily="34" charset="0"/>
              <a:buChar char="•"/>
            </a:pPr>
            <a:r>
              <a:rPr lang="en-US" sz="2000" dirty="0"/>
              <a:t>Water availability/stress (irrigation facilities, needs, stresses and competition)</a:t>
            </a:r>
          </a:p>
          <a:p>
            <a:pPr marL="342900" lvl="0" indent="-342900">
              <a:buFont typeface="Arial" panose="020B0604020202020204" pitchFamily="34" charset="0"/>
              <a:buChar char="•"/>
            </a:pPr>
            <a:r>
              <a:rPr lang="en-US" sz="2000" dirty="0"/>
              <a:t>Species Invasiveness and biodiversity (bioenergy feedstocks’ invasiveness and control measures, biodiversity status and perspectives in the study area, etc.)</a:t>
            </a:r>
          </a:p>
          <a:p>
            <a:pPr marL="342900" indent="-342900">
              <a:buFont typeface="Arial" panose="020B0604020202020204" pitchFamily="34" charset="0"/>
              <a:buChar char="•"/>
            </a:pPr>
            <a:r>
              <a:rPr lang="en-US" sz="2000" dirty="0"/>
              <a:t>Landscape (restrictions and limitations to changes of original patterns)</a:t>
            </a:r>
            <a:endParaRPr lang="en-US" sz="1900" dirty="0">
              <a:latin typeface="Calibri Light"/>
              <a:cs typeface="Calibri Light"/>
            </a:endParaRPr>
          </a:p>
          <a:p>
            <a:endParaRPr lang="en-US" sz="1900" dirty="0">
              <a:latin typeface="Calibri Light"/>
              <a:cs typeface="Calibri Light"/>
            </a:endParaRPr>
          </a:p>
          <a:p>
            <a:pPr marL="0" indent="0"/>
            <a:endParaRPr lang="en-US" sz="1900" dirty="0">
              <a:latin typeface="Calibri Light"/>
              <a:cs typeface="Calibri Light"/>
            </a:endParaRPr>
          </a:p>
        </p:txBody>
      </p:sp>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1. Environmental barriers</a:t>
            </a:r>
            <a:endParaRPr lang="it-IT"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3984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64034" y="1268760"/>
            <a:ext cx="7560840" cy="4032448"/>
          </a:xfrm>
        </p:spPr>
        <p:txBody>
          <a:bodyPr>
            <a:noAutofit/>
          </a:bodyPr>
          <a:lstStyle/>
          <a:p>
            <a:pPr marL="342900" lvl="0" indent="-342900">
              <a:buFont typeface="Arial" panose="020B0604020202020204" pitchFamily="34" charset="0"/>
              <a:buChar char="•"/>
            </a:pPr>
            <a:r>
              <a:rPr lang="en-US" sz="2000" dirty="0"/>
              <a:t>Land tenure (land ownership in the study area: is land owned by the farmers, municipalities, region, etc.)</a:t>
            </a:r>
          </a:p>
          <a:p>
            <a:pPr marL="342900" lvl="0" indent="-342900">
              <a:buFont typeface="Arial" panose="020B0604020202020204" pitchFamily="34" charset="0"/>
              <a:buChar char="•"/>
            </a:pPr>
            <a:r>
              <a:rPr lang="en-US" sz="2000" dirty="0"/>
              <a:t>Employment in agriculture (what is the average age of farmers, their wage, what are market trends in agriculture in the specific area, etc.)</a:t>
            </a:r>
          </a:p>
          <a:p>
            <a:pPr marL="342900" lvl="0" indent="-342900">
              <a:buFont typeface="Arial" panose="020B0604020202020204" pitchFamily="34" charset="0"/>
              <a:buChar char="•"/>
            </a:pPr>
            <a:r>
              <a:rPr lang="en-US" sz="2000" dirty="0"/>
              <a:t>Income generation </a:t>
            </a:r>
          </a:p>
          <a:p>
            <a:pPr marL="342900" lvl="0" indent="-342900">
              <a:buFont typeface="Arial" panose="020B0604020202020204" pitchFamily="34" charset="0"/>
              <a:buChar char="•"/>
            </a:pPr>
            <a:r>
              <a:rPr lang="en-US" sz="2000" dirty="0"/>
              <a:t>Health conditions and implications; health safety </a:t>
            </a:r>
          </a:p>
          <a:p>
            <a:pPr marL="342900" indent="-342900">
              <a:buFont typeface="Arial" panose="020B0604020202020204" pitchFamily="34" charset="0"/>
              <a:buChar char="•"/>
            </a:pPr>
            <a:r>
              <a:rPr lang="en-US" sz="2000" dirty="0"/>
              <a:t>Novelty acceptance and stakeholder’s buy-in and ownership, confidence level (new value chains)</a:t>
            </a:r>
          </a:p>
          <a:p>
            <a:pPr marL="342900" indent="-342900">
              <a:buFont typeface="Arial" panose="020B0604020202020204" pitchFamily="34" charset="0"/>
              <a:buChar char="•"/>
            </a:pPr>
            <a:r>
              <a:rPr lang="en-US" sz="2000" dirty="0"/>
              <a:t>Financial Security (long term vs short term contracts) </a:t>
            </a:r>
          </a:p>
          <a:p>
            <a:pPr marL="0" indent="0"/>
            <a:endParaRPr lang="en-US" sz="1900" dirty="0">
              <a:latin typeface="Calibri Light"/>
              <a:cs typeface="Calibri Light"/>
            </a:endParaRPr>
          </a:p>
        </p:txBody>
      </p:sp>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2. Social barriers</a:t>
            </a:r>
            <a:endParaRPr lang="it-IT"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889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64034" y="1268760"/>
            <a:ext cx="7560840" cy="4032448"/>
          </a:xfrm>
        </p:spPr>
        <p:txBody>
          <a:bodyPr>
            <a:noAutofit/>
          </a:bodyPr>
          <a:lstStyle/>
          <a:p>
            <a:pPr marL="342900" lvl="0" indent="-342900">
              <a:buFont typeface="Arial" panose="020B0604020202020204" pitchFamily="34" charset="0"/>
              <a:buChar char="•"/>
            </a:pPr>
            <a:r>
              <a:rPr lang="en-US" sz="2000" dirty="0"/>
              <a:t>Profitability (market conditions for biomass production, </a:t>
            </a:r>
            <a:r>
              <a:rPr lang="en-US" sz="2000" dirty="0" err="1"/>
              <a:t>avg</a:t>
            </a:r>
            <a:r>
              <a:rPr lang="en-US" sz="2000" dirty="0"/>
              <a:t> costs &amp; revenue analyses, etc.) </a:t>
            </a:r>
          </a:p>
          <a:p>
            <a:pPr marL="342900" lvl="0" indent="-342900">
              <a:buFont typeface="Arial" panose="020B0604020202020204" pitchFamily="34" charset="0"/>
              <a:buChar char="•"/>
            </a:pPr>
            <a:r>
              <a:rPr lang="en-US" sz="2000" dirty="0"/>
              <a:t>Access to credit (loans, microloans, equity, other forms of financing for this kind of value chains)</a:t>
            </a:r>
          </a:p>
          <a:p>
            <a:pPr marL="342900" lvl="0" indent="-342900">
              <a:buFont typeface="Arial" panose="020B0604020202020204" pitchFamily="34" charset="0"/>
              <a:buChar char="•"/>
            </a:pPr>
            <a:r>
              <a:rPr lang="en-US" sz="2000" dirty="0"/>
              <a:t>Incentives (tax breaks, tariffs, etc.)</a:t>
            </a:r>
          </a:p>
          <a:p>
            <a:pPr marL="342900" lvl="0" indent="-342900">
              <a:buFont typeface="Arial" panose="020B0604020202020204" pitchFamily="34" charset="0"/>
              <a:buChar char="•"/>
            </a:pPr>
            <a:r>
              <a:rPr lang="en-US" sz="2000" dirty="0"/>
              <a:t>Capacity development (human and institutional)</a:t>
            </a:r>
          </a:p>
          <a:p>
            <a:pPr marL="342900" indent="-342900">
              <a:buFont typeface="Arial" panose="020B0604020202020204" pitchFamily="34" charset="0"/>
              <a:buChar char="•"/>
            </a:pPr>
            <a:r>
              <a:rPr lang="en-US" sz="2000" dirty="0"/>
              <a:t>Agronomic needs (materials, inputs, techniques, equipment, training) </a:t>
            </a:r>
            <a:endParaRPr lang="en-US" sz="1900" dirty="0">
              <a:latin typeface="Calibri Light"/>
              <a:cs typeface="Calibri Light"/>
            </a:endParaRPr>
          </a:p>
        </p:txBody>
      </p:sp>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3. Techno-economic barriers</a:t>
            </a:r>
            <a:endParaRPr lang="it-IT"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980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16335" y="1556792"/>
            <a:ext cx="7272808" cy="4536504"/>
          </a:xfrm>
        </p:spPr>
        <p:txBody>
          <a:bodyPr>
            <a:normAutofit fontScale="90000"/>
          </a:bodyPr>
          <a:lstStyle/>
          <a:p>
            <a:r>
              <a:rPr lang="en-US" b="1" dirty="0">
                <a:solidFill>
                  <a:schemeClr val="bg2"/>
                </a:solidFill>
              </a:rPr>
              <a:t>TASK 4.3</a:t>
            </a:r>
            <a:r>
              <a:rPr lang="en-US" b="1" dirty="0"/>
              <a:t>: Discussions with relevant economic actors and stakeholders on the economic and non-economic barriers to the market uptake of sustainable bioenergy (case of </a:t>
            </a:r>
            <a:r>
              <a:rPr lang="en-US" b="1" dirty="0" err="1"/>
              <a:t>ukraine</a:t>
            </a:r>
            <a:r>
              <a:rPr lang="en-US" b="1" dirty="0"/>
              <a:t>)</a:t>
            </a:r>
            <a:br>
              <a:rPr lang="en-US" b="1" dirty="0"/>
            </a:br>
            <a:br>
              <a:rPr lang="en-US" b="1" dirty="0"/>
            </a:br>
            <a:r>
              <a:rPr lang="en-US" sz="2700" b="1" dirty="0"/>
              <a:t>Led by </a:t>
            </a:r>
            <a:r>
              <a:rPr lang="en-US" sz="2700" b="1" dirty="0" err="1"/>
              <a:t>fao</a:t>
            </a:r>
            <a:endParaRPr lang="hu-HU" sz="2000" dirty="0"/>
          </a:p>
        </p:txBody>
      </p:sp>
      <p:sp>
        <p:nvSpPr>
          <p:cNvPr id="5" name="Szöveg helye 4"/>
          <p:cNvSpPr>
            <a:spLocks noGrp="1"/>
          </p:cNvSpPr>
          <p:nvPr>
            <p:ph type="body" idx="1"/>
          </p:nvPr>
        </p:nvSpPr>
        <p:spPr>
          <a:xfrm>
            <a:off x="318989" y="332656"/>
            <a:ext cx="8352928" cy="1140147"/>
          </a:xfrm>
        </p:spPr>
        <p:txBody>
          <a:bodyPr/>
          <a:lstStyle/>
          <a:p>
            <a:r>
              <a:rPr lang="it-IT" dirty="0"/>
              <a:t>FORBIO</a:t>
            </a:r>
            <a:endParaRPr lang="hu-HU" dirty="0"/>
          </a:p>
        </p:txBody>
      </p:sp>
    </p:spTree>
    <p:extLst>
      <p:ext uri="{BB962C8B-B14F-4D97-AF65-F5344CB8AC3E}">
        <p14:creationId xmlns:p14="http://schemas.microsoft.com/office/powerpoint/2010/main" val="3338247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7416824" cy="1368152"/>
          </a:xfrm>
        </p:spPr>
        <p:txBody>
          <a:bodyPr>
            <a:noAutofit/>
          </a:bodyPr>
          <a:lstStyle/>
          <a:p>
            <a:pPr lvl="0"/>
            <a:r>
              <a:rPr lang="en-US" sz="2400" b="1" dirty="0">
                <a:effectLst>
                  <a:outerShdw blurRad="38100" dist="38100" dir="2700000" algn="tl">
                    <a:srgbClr val="000000">
                      <a:alpha val="43137"/>
                    </a:srgbClr>
                  </a:outerShdw>
                </a:effectLst>
              </a:rPr>
              <a:t>Task 4.3: Process and requirements</a:t>
            </a:r>
            <a:endParaRPr lang="it-IT" sz="2400" b="1" dirty="0">
              <a:effectLst>
                <a:outerShdw blurRad="38100" dist="38100" dir="2700000" algn="tl">
                  <a:srgbClr val="000000">
                    <a:alpha val="43137"/>
                  </a:srgbClr>
                </a:outerShdw>
              </a:effectLst>
            </a:endParaRPr>
          </a:p>
        </p:txBody>
      </p:sp>
      <p:sp>
        <p:nvSpPr>
          <p:cNvPr id="7" name="Tartalom helye 2"/>
          <p:cNvSpPr>
            <a:spLocks noGrp="1"/>
          </p:cNvSpPr>
          <p:nvPr>
            <p:ph idx="1"/>
          </p:nvPr>
        </p:nvSpPr>
        <p:spPr>
          <a:xfrm>
            <a:off x="564034" y="1268760"/>
            <a:ext cx="7560840" cy="4392488"/>
          </a:xfrm>
        </p:spPr>
        <p:txBody>
          <a:bodyPr>
            <a:noAutofit/>
          </a:bodyPr>
          <a:lstStyle/>
          <a:p>
            <a:r>
              <a:rPr lang="en-US" sz="2000" dirty="0"/>
              <a:t>According to project document:</a:t>
            </a:r>
          </a:p>
          <a:p>
            <a:endParaRPr lang="en-US" sz="2000" dirty="0"/>
          </a:p>
          <a:p>
            <a:r>
              <a:rPr lang="en-US" sz="2000" dirty="0"/>
              <a:t>“A 2-day workshop will be organized in each of the case study sites, with at least </a:t>
            </a:r>
            <a:r>
              <a:rPr lang="en-US" sz="2000" b="1" dirty="0"/>
              <a:t>20 participants </a:t>
            </a:r>
            <a:r>
              <a:rPr lang="en-US" sz="2000" dirty="0"/>
              <a:t>from the following stakeholder groups: </a:t>
            </a:r>
          </a:p>
          <a:p>
            <a:pPr marL="342900" indent="-342900">
              <a:buFont typeface="Arial" panose="020B0604020202020204" pitchFamily="34" charset="0"/>
              <a:buChar char="•"/>
            </a:pPr>
            <a:r>
              <a:rPr lang="en-US" sz="2000" b="1" dirty="0"/>
              <a:t>National and local governmental bodies; </a:t>
            </a:r>
          </a:p>
          <a:p>
            <a:pPr marL="342900" indent="-342900">
              <a:buFont typeface="Arial" panose="020B0604020202020204" pitchFamily="34" charset="0"/>
              <a:buChar char="•"/>
            </a:pPr>
            <a:r>
              <a:rPr lang="en-US" sz="2000" b="1" dirty="0"/>
              <a:t>Farmers and farmers’ associations; </a:t>
            </a:r>
          </a:p>
          <a:p>
            <a:pPr marL="342900" indent="-342900">
              <a:buFont typeface="Arial" panose="020B0604020202020204" pitchFamily="34" charset="0"/>
              <a:buChar char="•"/>
            </a:pPr>
            <a:r>
              <a:rPr lang="en-US" sz="2000" b="1" dirty="0"/>
              <a:t>Industry associations; and </a:t>
            </a:r>
          </a:p>
          <a:p>
            <a:pPr marL="342900" indent="-342900">
              <a:buFont typeface="Arial" panose="020B0604020202020204" pitchFamily="34" charset="0"/>
              <a:buChar char="•"/>
            </a:pPr>
            <a:r>
              <a:rPr lang="en-US" sz="2000" b="1" dirty="0"/>
              <a:t>Civil society organizations. </a:t>
            </a:r>
            <a:r>
              <a:rPr lang="en-US" sz="2000" dirty="0"/>
              <a:t>“</a:t>
            </a:r>
          </a:p>
          <a:p>
            <a:r>
              <a:rPr lang="en-US" sz="2000" dirty="0"/>
              <a:t>	</a:t>
            </a:r>
          </a:p>
        </p:txBody>
      </p:sp>
    </p:spTree>
    <p:extLst>
      <p:ext uri="{BB962C8B-B14F-4D97-AF65-F5344CB8AC3E}">
        <p14:creationId xmlns:p14="http://schemas.microsoft.com/office/powerpoint/2010/main" val="3255383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 name="table">
            <a:extLst>
              <a:ext uri="{FF2B5EF4-FFF2-40B4-BE49-F238E27FC236}">
                <a16:creationId xmlns:a16="http://schemas.microsoft.com/office/drawing/2014/main" id="{56932C84-D00F-4774-9BEA-5DA8AE3795CB}"/>
              </a:ext>
            </a:extLst>
          </p:cNvPr>
          <p:cNvPicPr/>
          <p:nvPr/>
        </p:nvPicPr>
        <p:blipFill>
          <a:blip r:embed="rId2"/>
          <a:stretch>
            <a:fillRect/>
          </a:stretch>
        </p:blipFill>
        <p:spPr>
          <a:xfrm>
            <a:off x="1442085" y="566420"/>
            <a:ext cx="6259830" cy="5725160"/>
          </a:xfrm>
          <a:prstGeom prst="rect">
            <a:avLst/>
          </a:prstGeom>
        </p:spPr>
      </p:pic>
      <p:sp>
        <p:nvSpPr>
          <p:cNvPr id="134" name="Oval 133">
            <a:extLst>
              <a:ext uri="{FF2B5EF4-FFF2-40B4-BE49-F238E27FC236}">
                <a16:creationId xmlns:a16="http://schemas.microsoft.com/office/drawing/2014/main" id="{42623D3C-CA3C-4B9C-BF19-D66F481CA98B}"/>
              </a:ext>
            </a:extLst>
          </p:cNvPr>
          <p:cNvSpPr/>
          <p:nvPr/>
        </p:nvSpPr>
        <p:spPr>
          <a:xfrm>
            <a:off x="4823460" y="98552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35" name="Oval 134">
            <a:extLst>
              <a:ext uri="{FF2B5EF4-FFF2-40B4-BE49-F238E27FC236}">
                <a16:creationId xmlns:a16="http://schemas.microsoft.com/office/drawing/2014/main" id="{EA1C289E-C3BD-4122-B0E6-15FFA87B62EC}"/>
              </a:ext>
            </a:extLst>
          </p:cNvPr>
          <p:cNvSpPr/>
          <p:nvPr/>
        </p:nvSpPr>
        <p:spPr>
          <a:xfrm>
            <a:off x="6126480" y="99250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36" name="Oval 135">
            <a:extLst>
              <a:ext uri="{FF2B5EF4-FFF2-40B4-BE49-F238E27FC236}">
                <a16:creationId xmlns:a16="http://schemas.microsoft.com/office/drawing/2014/main" id="{F2891451-99DA-4C3E-9BD6-26EC03E43797}"/>
              </a:ext>
            </a:extLst>
          </p:cNvPr>
          <p:cNvSpPr/>
          <p:nvPr/>
        </p:nvSpPr>
        <p:spPr>
          <a:xfrm>
            <a:off x="7289165" y="100266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37" name="Oval 136">
            <a:extLst>
              <a:ext uri="{FF2B5EF4-FFF2-40B4-BE49-F238E27FC236}">
                <a16:creationId xmlns:a16="http://schemas.microsoft.com/office/drawing/2014/main" id="{6B868991-96EB-488F-98C9-FCD764338719}"/>
              </a:ext>
            </a:extLst>
          </p:cNvPr>
          <p:cNvSpPr/>
          <p:nvPr/>
        </p:nvSpPr>
        <p:spPr>
          <a:xfrm>
            <a:off x="4829810" y="129984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38" name="Oval 137">
            <a:extLst>
              <a:ext uri="{FF2B5EF4-FFF2-40B4-BE49-F238E27FC236}">
                <a16:creationId xmlns:a16="http://schemas.microsoft.com/office/drawing/2014/main" id="{33C2AC37-73EB-4BDD-8419-E8298B70F70D}"/>
              </a:ext>
            </a:extLst>
          </p:cNvPr>
          <p:cNvSpPr/>
          <p:nvPr/>
        </p:nvSpPr>
        <p:spPr>
          <a:xfrm>
            <a:off x="6126480" y="1884680"/>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39" name="Oval 138">
            <a:extLst>
              <a:ext uri="{FF2B5EF4-FFF2-40B4-BE49-F238E27FC236}">
                <a16:creationId xmlns:a16="http://schemas.microsoft.com/office/drawing/2014/main" id="{BE45EAC8-269F-4CF5-8D6F-92DFB7559BD8}"/>
              </a:ext>
            </a:extLst>
          </p:cNvPr>
          <p:cNvSpPr/>
          <p:nvPr/>
        </p:nvSpPr>
        <p:spPr>
          <a:xfrm>
            <a:off x="6126480" y="129349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0" name="Oval 139">
            <a:extLst>
              <a:ext uri="{FF2B5EF4-FFF2-40B4-BE49-F238E27FC236}">
                <a16:creationId xmlns:a16="http://schemas.microsoft.com/office/drawing/2014/main" id="{4FC198FE-E2B8-4A8B-8F27-A6D9EC3786D9}"/>
              </a:ext>
            </a:extLst>
          </p:cNvPr>
          <p:cNvSpPr/>
          <p:nvPr/>
        </p:nvSpPr>
        <p:spPr>
          <a:xfrm>
            <a:off x="4829810" y="158432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1" name="Oval 140">
            <a:extLst>
              <a:ext uri="{FF2B5EF4-FFF2-40B4-BE49-F238E27FC236}">
                <a16:creationId xmlns:a16="http://schemas.microsoft.com/office/drawing/2014/main" id="{A7C62E3F-9281-4655-AFDE-14C3C3EDBBA3}"/>
              </a:ext>
            </a:extLst>
          </p:cNvPr>
          <p:cNvSpPr/>
          <p:nvPr/>
        </p:nvSpPr>
        <p:spPr>
          <a:xfrm>
            <a:off x="6132830" y="158750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2" name="Oval 141">
            <a:extLst>
              <a:ext uri="{FF2B5EF4-FFF2-40B4-BE49-F238E27FC236}">
                <a16:creationId xmlns:a16="http://schemas.microsoft.com/office/drawing/2014/main" id="{FF47DD65-AC8F-455D-BCC2-841BFF15E30D}"/>
              </a:ext>
            </a:extLst>
          </p:cNvPr>
          <p:cNvSpPr/>
          <p:nvPr/>
        </p:nvSpPr>
        <p:spPr>
          <a:xfrm>
            <a:off x="7296150" y="159004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3" name="Oval 142">
            <a:extLst>
              <a:ext uri="{FF2B5EF4-FFF2-40B4-BE49-F238E27FC236}">
                <a16:creationId xmlns:a16="http://schemas.microsoft.com/office/drawing/2014/main" id="{1DC1C865-EFB3-49B6-90CB-5DF2D0E777F3}"/>
              </a:ext>
            </a:extLst>
          </p:cNvPr>
          <p:cNvSpPr/>
          <p:nvPr/>
        </p:nvSpPr>
        <p:spPr>
          <a:xfrm>
            <a:off x="4829810" y="186436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4" name="Oval 143">
            <a:extLst>
              <a:ext uri="{FF2B5EF4-FFF2-40B4-BE49-F238E27FC236}">
                <a16:creationId xmlns:a16="http://schemas.microsoft.com/office/drawing/2014/main" id="{02D57765-16D5-4AA1-85CC-4234CC95ABD8}"/>
              </a:ext>
            </a:extLst>
          </p:cNvPr>
          <p:cNvSpPr/>
          <p:nvPr/>
        </p:nvSpPr>
        <p:spPr>
          <a:xfrm>
            <a:off x="7302500" y="186372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5" name="Oval 144">
            <a:extLst>
              <a:ext uri="{FF2B5EF4-FFF2-40B4-BE49-F238E27FC236}">
                <a16:creationId xmlns:a16="http://schemas.microsoft.com/office/drawing/2014/main" id="{DAB51947-E58D-459C-A760-79DF275AFB36}"/>
              </a:ext>
            </a:extLst>
          </p:cNvPr>
          <p:cNvSpPr/>
          <p:nvPr/>
        </p:nvSpPr>
        <p:spPr>
          <a:xfrm>
            <a:off x="7305040" y="215455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6" name="Oval 145">
            <a:extLst>
              <a:ext uri="{FF2B5EF4-FFF2-40B4-BE49-F238E27FC236}">
                <a16:creationId xmlns:a16="http://schemas.microsoft.com/office/drawing/2014/main" id="{7E623930-750B-424D-BA28-A7B4EE6626E7}"/>
              </a:ext>
            </a:extLst>
          </p:cNvPr>
          <p:cNvSpPr/>
          <p:nvPr/>
        </p:nvSpPr>
        <p:spPr>
          <a:xfrm>
            <a:off x="7296150" y="272097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7" name="Oval 146">
            <a:extLst>
              <a:ext uri="{FF2B5EF4-FFF2-40B4-BE49-F238E27FC236}">
                <a16:creationId xmlns:a16="http://schemas.microsoft.com/office/drawing/2014/main" id="{71FC7D45-7225-4F90-A30B-4CA07DF4C4B0}"/>
              </a:ext>
            </a:extLst>
          </p:cNvPr>
          <p:cNvSpPr/>
          <p:nvPr/>
        </p:nvSpPr>
        <p:spPr>
          <a:xfrm>
            <a:off x="7296150" y="417258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8" name="Oval 147">
            <a:extLst>
              <a:ext uri="{FF2B5EF4-FFF2-40B4-BE49-F238E27FC236}">
                <a16:creationId xmlns:a16="http://schemas.microsoft.com/office/drawing/2014/main" id="{D0446289-AD9D-4281-B8A9-5E65737BAAF2}"/>
              </a:ext>
            </a:extLst>
          </p:cNvPr>
          <p:cNvSpPr/>
          <p:nvPr/>
        </p:nvSpPr>
        <p:spPr>
          <a:xfrm>
            <a:off x="7296150" y="301244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49" name="Oval 148">
            <a:extLst>
              <a:ext uri="{FF2B5EF4-FFF2-40B4-BE49-F238E27FC236}">
                <a16:creationId xmlns:a16="http://schemas.microsoft.com/office/drawing/2014/main" id="{9CEC17E6-B198-416E-85A4-DD4BF8AF067F}"/>
              </a:ext>
            </a:extLst>
          </p:cNvPr>
          <p:cNvSpPr/>
          <p:nvPr/>
        </p:nvSpPr>
        <p:spPr>
          <a:xfrm>
            <a:off x="7296150" y="3303270"/>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0" name="Oval 149">
            <a:extLst>
              <a:ext uri="{FF2B5EF4-FFF2-40B4-BE49-F238E27FC236}">
                <a16:creationId xmlns:a16="http://schemas.microsoft.com/office/drawing/2014/main" id="{19808ED5-E74A-4E1E-A766-337ADAB47F23}"/>
              </a:ext>
            </a:extLst>
          </p:cNvPr>
          <p:cNvSpPr/>
          <p:nvPr/>
        </p:nvSpPr>
        <p:spPr>
          <a:xfrm>
            <a:off x="7289165" y="360108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1" name="Oval 150">
            <a:extLst>
              <a:ext uri="{FF2B5EF4-FFF2-40B4-BE49-F238E27FC236}">
                <a16:creationId xmlns:a16="http://schemas.microsoft.com/office/drawing/2014/main" id="{9C48F1D8-5BAB-4CFB-9DE5-554C1AD09CA3}"/>
              </a:ext>
            </a:extLst>
          </p:cNvPr>
          <p:cNvSpPr/>
          <p:nvPr/>
        </p:nvSpPr>
        <p:spPr>
          <a:xfrm>
            <a:off x="7296150" y="387540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2" name="Minus 31">
            <a:extLst>
              <a:ext uri="{FF2B5EF4-FFF2-40B4-BE49-F238E27FC236}">
                <a16:creationId xmlns:a16="http://schemas.microsoft.com/office/drawing/2014/main" id="{CC543E32-392A-4A3E-80C8-93626575724E}"/>
              </a:ext>
            </a:extLst>
          </p:cNvPr>
          <p:cNvSpPr/>
          <p:nvPr/>
        </p:nvSpPr>
        <p:spPr>
          <a:xfrm flipV="1">
            <a:off x="7278370" y="4539615"/>
            <a:ext cx="287655" cy="117475"/>
          </a:xfrm>
          <a:prstGeom prst="mathMinus">
            <a:avLst/>
          </a:prstGeom>
          <a:solidFill>
            <a:srgbClr val="0070C0"/>
          </a:solidFill>
          <a:ln>
            <a:solidFill>
              <a:srgbClr val="0070C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it-IT"/>
          </a:p>
        </p:txBody>
      </p:sp>
      <p:sp>
        <p:nvSpPr>
          <p:cNvPr id="153" name="Minus 32">
            <a:extLst>
              <a:ext uri="{FF2B5EF4-FFF2-40B4-BE49-F238E27FC236}">
                <a16:creationId xmlns:a16="http://schemas.microsoft.com/office/drawing/2014/main" id="{EC095170-BD9B-4591-BA5A-0FA93E01CC68}"/>
              </a:ext>
            </a:extLst>
          </p:cNvPr>
          <p:cNvSpPr/>
          <p:nvPr/>
        </p:nvSpPr>
        <p:spPr>
          <a:xfrm flipV="1">
            <a:off x="6126480" y="4539615"/>
            <a:ext cx="287655" cy="117475"/>
          </a:xfrm>
          <a:prstGeom prst="mathMinus">
            <a:avLst/>
          </a:prstGeom>
          <a:solidFill>
            <a:srgbClr val="0070C0"/>
          </a:solidFill>
          <a:ln>
            <a:solidFill>
              <a:srgbClr val="0070C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it-IT"/>
          </a:p>
        </p:txBody>
      </p:sp>
      <p:sp>
        <p:nvSpPr>
          <p:cNvPr id="154" name="Oval 153">
            <a:extLst>
              <a:ext uri="{FF2B5EF4-FFF2-40B4-BE49-F238E27FC236}">
                <a16:creationId xmlns:a16="http://schemas.microsoft.com/office/drawing/2014/main" id="{9594D101-DA8C-4673-8CA3-8D6DB0C7FB30}"/>
              </a:ext>
            </a:extLst>
          </p:cNvPr>
          <p:cNvSpPr/>
          <p:nvPr/>
        </p:nvSpPr>
        <p:spPr>
          <a:xfrm>
            <a:off x="7296150" y="474154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5" name="Oval 154">
            <a:extLst>
              <a:ext uri="{FF2B5EF4-FFF2-40B4-BE49-F238E27FC236}">
                <a16:creationId xmlns:a16="http://schemas.microsoft.com/office/drawing/2014/main" id="{86579EA7-633D-489A-95A8-B2DC11F8D829}"/>
              </a:ext>
            </a:extLst>
          </p:cNvPr>
          <p:cNvSpPr/>
          <p:nvPr/>
        </p:nvSpPr>
        <p:spPr>
          <a:xfrm>
            <a:off x="7296150" y="533336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6" name="Oval 155">
            <a:extLst>
              <a:ext uri="{FF2B5EF4-FFF2-40B4-BE49-F238E27FC236}">
                <a16:creationId xmlns:a16="http://schemas.microsoft.com/office/drawing/2014/main" id="{918400F5-2AB1-476F-8835-1B2BEC7C1FC3}"/>
              </a:ext>
            </a:extLst>
          </p:cNvPr>
          <p:cNvSpPr/>
          <p:nvPr/>
        </p:nvSpPr>
        <p:spPr>
          <a:xfrm>
            <a:off x="7296150" y="503618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7" name="Oval 156">
            <a:extLst>
              <a:ext uri="{FF2B5EF4-FFF2-40B4-BE49-F238E27FC236}">
                <a16:creationId xmlns:a16="http://schemas.microsoft.com/office/drawing/2014/main" id="{B0C2E1B5-C7CA-4033-8349-D8880F5DC0E1}"/>
              </a:ext>
            </a:extLst>
          </p:cNvPr>
          <p:cNvSpPr/>
          <p:nvPr/>
        </p:nvSpPr>
        <p:spPr>
          <a:xfrm>
            <a:off x="7289800" y="562673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8" name="Oval 157">
            <a:extLst>
              <a:ext uri="{FF2B5EF4-FFF2-40B4-BE49-F238E27FC236}">
                <a16:creationId xmlns:a16="http://schemas.microsoft.com/office/drawing/2014/main" id="{2666E5BC-7533-460B-B7C0-95EB66314DB7}"/>
              </a:ext>
            </a:extLst>
          </p:cNvPr>
          <p:cNvSpPr/>
          <p:nvPr/>
        </p:nvSpPr>
        <p:spPr>
          <a:xfrm>
            <a:off x="7296150" y="591629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59" name="Oval 158">
            <a:extLst>
              <a:ext uri="{FF2B5EF4-FFF2-40B4-BE49-F238E27FC236}">
                <a16:creationId xmlns:a16="http://schemas.microsoft.com/office/drawing/2014/main" id="{8B297DA8-46AE-49D4-A97A-ACDC4E83E061}"/>
              </a:ext>
            </a:extLst>
          </p:cNvPr>
          <p:cNvSpPr/>
          <p:nvPr/>
        </p:nvSpPr>
        <p:spPr>
          <a:xfrm>
            <a:off x="4829810" y="301244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0" name="Oval 159">
            <a:extLst>
              <a:ext uri="{FF2B5EF4-FFF2-40B4-BE49-F238E27FC236}">
                <a16:creationId xmlns:a16="http://schemas.microsoft.com/office/drawing/2014/main" id="{ECCEA2AE-E7D5-4A48-9C1D-40FB06A2EFDA}"/>
              </a:ext>
            </a:extLst>
          </p:cNvPr>
          <p:cNvSpPr/>
          <p:nvPr/>
        </p:nvSpPr>
        <p:spPr>
          <a:xfrm>
            <a:off x="4836160" y="215836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1" name="Oval 160">
            <a:extLst>
              <a:ext uri="{FF2B5EF4-FFF2-40B4-BE49-F238E27FC236}">
                <a16:creationId xmlns:a16="http://schemas.microsoft.com/office/drawing/2014/main" id="{A81A4633-051B-4095-9FC2-5F82088A2F39}"/>
              </a:ext>
            </a:extLst>
          </p:cNvPr>
          <p:cNvSpPr/>
          <p:nvPr/>
        </p:nvSpPr>
        <p:spPr>
          <a:xfrm>
            <a:off x="4829810" y="243903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2" name="Oval 161">
            <a:extLst>
              <a:ext uri="{FF2B5EF4-FFF2-40B4-BE49-F238E27FC236}">
                <a16:creationId xmlns:a16="http://schemas.microsoft.com/office/drawing/2014/main" id="{6D693621-CDEB-401E-9067-5A8DCEA1071C}"/>
              </a:ext>
            </a:extLst>
          </p:cNvPr>
          <p:cNvSpPr/>
          <p:nvPr/>
        </p:nvSpPr>
        <p:spPr>
          <a:xfrm>
            <a:off x="4822825" y="273558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3" name="Oval 162">
            <a:extLst>
              <a:ext uri="{FF2B5EF4-FFF2-40B4-BE49-F238E27FC236}">
                <a16:creationId xmlns:a16="http://schemas.microsoft.com/office/drawing/2014/main" id="{36F870DA-B7A3-4848-B177-5DBDDCD1B2E9}"/>
              </a:ext>
            </a:extLst>
          </p:cNvPr>
          <p:cNvSpPr/>
          <p:nvPr/>
        </p:nvSpPr>
        <p:spPr>
          <a:xfrm>
            <a:off x="4829810" y="331914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4" name="Oval 163">
            <a:extLst>
              <a:ext uri="{FF2B5EF4-FFF2-40B4-BE49-F238E27FC236}">
                <a16:creationId xmlns:a16="http://schemas.microsoft.com/office/drawing/2014/main" id="{8DD92B56-8A89-44BD-971D-2A25807CAD66}"/>
              </a:ext>
            </a:extLst>
          </p:cNvPr>
          <p:cNvSpPr/>
          <p:nvPr/>
        </p:nvSpPr>
        <p:spPr>
          <a:xfrm>
            <a:off x="4831080" y="360870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5" name="Oval 164">
            <a:extLst>
              <a:ext uri="{FF2B5EF4-FFF2-40B4-BE49-F238E27FC236}">
                <a16:creationId xmlns:a16="http://schemas.microsoft.com/office/drawing/2014/main" id="{EC004332-1BAF-4F27-B0D1-6D2945EEEFC8}"/>
              </a:ext>
            </a:extLst>
          </p:cNvPr>
          <p:cNvSpPr/>
          <p:nvPr/>
        </p:nvSpPr>
        <p:spPr>
          <a:xfrm>
            <a:off x="4829810" y="387540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6" name="Oval 165">
            <a:extLst>
              <a:ext uri="{FF2B5EF4-FFF2-40B4-BE49-F238E27FC236}">
                <a16:creationId xmlns:a16="http://schemas.microsoft.com/office/drawing/2014/main" id="{CE94A0D8-31C2-4D65-8A68-5DE2A083FB0E}"/>
              </a:ext>
            </a:extLst>
          </p:cNvPr>
          <p:cNvSpPr/>
          <p:nvPr/>
        </p:nvSpPr>
        <p:spPr>
          <a:xfrm>
            <a:off x="4829810" y="416623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7" name="Oval 166">
            <a:extLst>
              <a:ext uri="{FF2B5EF4-FFF2-40B4-BE49-F238E27FC236}">
                <a16:creationId xmlns:a16="http://schemas.microsoft.com/office/drawing/2014/main" id="{9B308100-71FC-46E9-8709-A1B00947835D}"/>
              </a:ext>
            </a:extLst>
          </p:cNvPr>
          <p:cNvSpPr/>
          <p:nvPr/>
        </p:nvSpPr>
        <p:spPr>
          <a:xfrm>
            <a:off x="4829810" y="444817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8" name="Oval 167">
            <a:extLst>
              <a:ext uri="{FF2B5EF4-FFF2-40B4-BE49-F238E27FC236}">
                <a16:creationId xmlns:a16="http://schemas.microsoft.com/office/drawing/2014/main" id="{B110E98B-45F8-4961-B998-46C5CB7C6368}"/>
              </a:ext>
            </a:extLst>
          </p:cNvPr>
          <p:cNvSpPr/>
          <p:nvPr/>
        </p:nvSpPr>
        <p:spPr>
          <a:xfrm>
            <a:off x="4829810" y="474027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69" name="Oval 168">
            <a:extLst>
              <a:ext uri="{FF2B5EF4-FFF2-40B4-BE49-F238E27FC236}">
                <a16:creationId xmlns:a16="http://schemas.microsoft.com/office/drawing/2014/main" id="{4053BA3C-EDE5-44EB-BB4E-1BEE28CB8AF7}"/>
              </a:ext>
            </a:extLst>
          </p:cNvPr>
          <p:cNvSpPr/>
          <p:nvPr/>
        </p:nvSpPr>
        <p:spPr>
          <a:xfrm>
            <a:off x="4831080" y="503491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0" name="Oval 169">
            <a:extLst>
              <a:ext uri="{FF2B5EF4-FFF2-40B4-BE49-F238E27FC236}">
                <a16:creationId xmlns:a16="http://schemas.microsoft.com/office/drawing/2014/main" id="{7BD37CA3-59C8-4830-AAC9-B2E11DEE684F}"/>
              </a:ext>
            </a:extLst>
          </p:cNvPr>
          <p:cNvSpPr/>
          <p:nvPr/>
        </p:nvSpPr>
        <p:spPr>
          <a:xfrm>
            <a:off x="4829810" y="533336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1" name="Oval 170">
            <a:extLst>
              <a:ext uri="{FF2B5EF4-FFF2-40B4-BE49-F238E27FC236}">
                <a16:creationId xmlns:a16="http://schemas.microsoft.com/office/drawing/2014/main" id="{055BCAEA-43DE-4B61-B8A7-847C4617E2A8}"/>
              </a:ext>
            </a:extLst>
          </p:cNvPr>
          <p:cNvSpPr/>
          <p:nvPr/>
        </p:nvSpPr>
        <p:spPr>
          <a:xfrm>
            <a:off x="4829810" y="562165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2" name="Oval 171">
            <a:extLst>
              <a:ext uri="{FF2B5EF4-FFF2-40B4-BE49-F238E27FC236}">
                <a16:creationId xmlns:a16="http://schemas.microsoft.com/office/drawing/2014/main" id="{506DE005-EDD2-4667-979E-C3DE204DC3B5}"/>
              </a:ext>
            </a:extLst>
          </p:cNvPr>
          <p:cNvSpPr/>
          <p:nvPr/>
        </p:nvSpPr>
        <p:spPr>
          <a:xfrm>
            <a:off x="4829810" y="591693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3" name="Oval 172">
            <a:extLst>
              <a:ext uri="{FF2B5EF4-FFF2-40B4-BE49-F238E27FC236}">
                <a16:creationId xmlns:a16="http://schemas.microsoft.com/office/drawing/2014/main" id="{C64FDBE1-91F8-46B2-8DC4-D6BC92400FAF}"/>
              </a:ext>
            </a:extLst>
          </p:cNvPr>
          <p:cNvSpPr/>
          <p:nvPr/>
        </p:nvSpPr>
        <p:spPr>
          <a:xfrm>
            <a:off x="6119495" y="245935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4" name="Oval 173">
            <a:extLst>
              <a:ext uri="{FF2B5EF4-FFF2-40B4-BE49-F238E27FC236}">
                <a16:creationId xmlns:a16="http://schemas.microsoft.com/office/drawing/2014/main" id="{A588929F-3195-4745-AC9C-3FF5BDCACCE2}"/>
              </a:ext>
            </a:extLst>
          </p:cNvPr>
          <p:cNvSpPr/>
          <p:nvPr/>
        </p:nvSpPr>
        <p:spPr>
          <a:xfrm>
            <a:off x="6119495" y="2157730"/>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5" name="Oval 174">
            <a:extLst>
              <a:ext uri="{FF2B5EF4-FFF2-40B4-BE49-F238E27FC236}">
                <a16:creationId xmlns:a16="http://schemas.microsoft.com/office/drawing/2014/main" id="{9A55FB99-F262-4088-8C20-9CC17B1A9659}"/>
              </a:ext>
            </a:extLst>
          </p:cNvPr>
          <p:cNvSpPr/>
          <p:nvPr/>
        </p:nvSpPr>
        <p:spPr>
          <a:xfrm>
            <a:off x="6119495" y="272224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6" name="Oval 175">
            <a:extLst>
              <a:ext uri="{FF2B5EF4-FFF2-40B4-BE49-F238E27FC236}">
                <a16:creationId xmlns:a16="http://schemas.microsoft.com/office/drawing/2014/main" id="{D0170BE3-B904-4249-9738-D1D3B0C8E2A5}"/>
              </a:ext>
            </a:extLst>
          </p:cNvPr>
          <p:cNvSpPr/>
          <p:nvPr/>
        </p:nvSpPr>
        <p:spPr>
          <a:xfrm>
            <a:off x="6119495" y="300926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7" name="Oval 176">
            <a:extLst>
              <a:ext uri="{FF2B5EF4-FFF2-40B4-BE49-F238E27FC236}">
                <a16:creationId xmlns:a16="http://schemas.microsoft.com/office/drawing/2014/main" id="{7E379ED1-E6DC-4745-99E0-C1C26EF31582}"/>
              </a:ext>
            </a:extLst>
          </p:cNvPr>
          <p:cNvSpPr/>
          <p:nvPr/>
        </p:nvSpPr>
        <p:spPr>
          <a:xfrm>
            <a:off x="6126480" y="3312160"/>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8" name="Oval 177">
            <a:extLst>
              <a:ext uri="{FF2B5EF4-FFF2-40B4-BE49-F238E27FC236}">
                <a16:creationId xmlns:a16="http://schemas.microsoft.com/office/drawing/2014/main" id="{B9F3890C-D706-4ACA-A924-88FADA0AEE13}"/>
              </a:ext>
            </a:extLst>
          </p:cNvPr>
          <p:cNvSpPr/>
          <p:nvPr/>
        </p:nvSpPr>
        <p:spPr>
          <a:xfrm>
            <a:off x="6132830" y="360616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79" name="Oval 178">
            <a:extLst>
              <a:ext uri="{FF2B5EF4-FFF2-40B4-BE49-F238E27FC236}">
                <a16:creationId xmlns:a16="http://schemas.microsoft.com/office/drawing/2014/main" id="{E1CC6A82-9353-4DF9-87F6-2E5010101C59}"/>
              </a:ext>
            </a:extLst>
          </p:cNvPr>
          <p:cNvSpPr/>
          <p:nvPr/>
        </p:nvSpPr>
        <p:spPr>
          <a:xfrm>
            <a:off x="6126480" y="388048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0" name="Oval 179">
            <a:extLst>
              <a:ext uri="{FF2B5EF4-FFF2-40B4-BE49-F238E27FC236}">
                <a16:creationId xmlns:a16="http://schemas.microsoft.com/office/drawing/2014/main" id="{DF08BB26-4485-4990-93B7-2EE3A970FC39}"/>
              </a:ext>
            </a:extLst>
          </p:cNvPr>
          <p:cNvSpPr/>
          <p:nvPr/>
        </p:nvSpPr>
        <p:spPr>
          <a:xfrm>
            <a:off x="6126480" y="416623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1" name="Oval 180">
            <a:extLst>
              <a:ext uri="{FF2B5EF4-FFF2-40B4-BE49-F238E27FC236}">
                <a16:creationId xmlns:a16="http://schemas.microsoft.com/office/drawing/2014/main" id="{520A4C08-2CCB-473B-95B5-749BB21FEB58}"/>
              </a:ext>
            </a:extLst>
          </p:cNvPr>
          <p:cNvSpPr/>
          <p:nvPr/>
        </p:nvSpPr>
        <p:spPr>
          <a:xfrm>
            <a:off x="6126480" y="474027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2" name="Oval 181">
            <a:extLst>
              <a:ext uri="{FF2B5EF4-FFF2-40B4-BE49-F238E27FC236}">
                <a16:creationId xmlns:a16="http://schemas.microsoft.com/office/drawing/2014/main" id="{646DEF84-B809-433A-8316-FB75FA151B44}"/>
              </a:ext>
            </a:extLst>
          </p:cNvPr>
          <p:cNvSpPr/>
          <p:nvPr/>
        </p:nvSpPr>
        <p:spPr>
          <a:xfrm>
            <a:off x="6126480" y="504126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3" name="Oval 182">
            <a:extLst>
              <a:ext uri="{FF2B5EF4-FFF2-40B4-BE49-F238E27FC236}">
                <a16:creationId xmlns:a16="http://schemas.microsoft.com/office/drawing/2014/main" id="{30D2EE42-9713-4FF2-82E0-F7C85C8BE37D}"/>
              </a:ext>
            </a:extLst>
          </p:cNvPr>
          <p:cNvSpPr/>
          <p:nvPr/>
        </p:nvSpPr>
        <p:spPr>
          <a:xfrm>
            <a:off x="6126480" y="5333365"/>
            <a:ext cx="251460" cy="245745"/>
          </a:xfrm>
          <a:prstGeom prst="ellipse">
            <a:avLst/>
          </a:prstGeom>
          <a:solidFill>
            <a:srgbClr val="FF00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4" name="Oval 183">
            <a:extLst>
              <a:ext uri="{FF2B5EF4-FFF2-40B4-BE49-F238E27FC236}">
                <a16:creationId xmlns:a16="http://schemas.microsoft.com/office/drawing/2014/main" id="{F74FF338-1275-49FF-8D16-7CC52BBC20CE}"/>
              </a:ext>
            </a:extLst>
          </p:cNvPr>
          <p:cNvSpPr/>
          <p:nvPr/>
        </p:nvSpPr>
        <p:spPr>
          <a:xfrm>
            <a:off x="6126480" y="5634355"/>
            <a:ext cx="251460" cy="245745"/>
          </a:xfrm>
          <a:prstGeom prst="ellipse">
            <a:avLst/>
          </a:prstGeom>
          <a:solidFill>
            <a:srgbClr val="FFFF0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5" name="Oval 184">
            <a:extLst>
              <a:ext uri="{FF2B5EF4-FFF2-40B4-BE49-F238E27FC236}">
                <a16:creationId xmlns:a16="http://schemas.microsoft.com/office/drawing/2014/main" id="{D3F63A42-4125-4F2B-AD24-097411C271FB}"/>
              </a:ext>
            </a:extLst>
          </p:cNvPr>
          <p:cNvSpPr/>
          <p:nvPr/>
        </p:nvSpPr>
        <p:spPr>
          <a:xfrm>
            <a:off x="6126480" y="5916295"/>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6" name="Oval 185">
            <a:extLst>
              <a:ext uri="{FF2B5EF4-FFF2-40B4-BE49-F238E27FC236}">
                <a16:creationId xmlns:a16="http://schemas.microsoft.com/office/drawing/2014/main" id="{E376C23B-CE66-4AF5-8CF3-2EFE9377F89A}"/>
              </a:ext>
            </a:extLst>
          </p:cNvPr>
          <p:cNvSpPr/>
          <p:nvPr/>
        </p:nvSpPr>
        <p:spPr>
          <a:xfrm>
            <a:off x="7296785" y="129413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
        <p:nvSpPr>
          <p:cNvPr id="187" name="Oval 186">
            <a:extLst>
              <a:ext uri="{FF2B5EF4-FFF2-40B4-BE49-F238E27FC236}">
                <a16:creationId xmlns:a16="http://schemas.microsoft.com/office/drawing/2014/main" id="{51B3F8B4-0960-40AE-92F5-B30255263DD1}"/>
              </a:ext>
            </a:extLst>
          </p:cNvPr>
          <p:cNvSpPr/>
          <p:nvPr/>
        </p:nvSpPr>
        <p:spPr>
          <a:xfrm>
            <a:off x="7304405" y="2442210"/>
            <a:ext cx="251460" cy="245745"/>
          </a:xfrm>
          <a:prstGeom prst="ellipse">
            <a:avLst/>
          </a:prstGeom>
          <a:solidFill>
            <a:srgbClr val="92D050"/>
          </a:solidFill>
          <a:ln w="317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a:p>
        </p:txBody>
      </p:sp>
    </p:spTree>
    <p:extLst>
      <p:ext uri="{BB962C8B-B14F-4D97-AF65-F5344CB8AC3E}">
        <p14:creationId xmlns:p14="http://schemas.microsoft.com/office/powerpoint/2010/main" val="3059552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ORBIO_PPTtemplate">
  <a:themeElements>
    <a:clrScheme name="Egyéni 28. séma">
      <a:dk1>
        <a:srgbClr val="595854"/>
      </a:dk1>
      <a:lt1>
        <a:sysClr val="window" lastClr="FFFFFF"/>
      </a:lt1>
      <a:dk2>
        <a:srgbClr val="88BD0D"/>
      </a:dk2>
      <a:lt2>
        <a:srgbClr val="FFFFFF"/>
      </a:lt2>
      <a:accent1>
        <a:srgbClr val="EDF2D4"/>
      </a:accent1>
      <a:accent2>
        <a:srgbClr val="D9E6AB"/>
      </a:accent2>
      <a:accent3>
        <a:srgbClr val="98C11E"/>
      </a:accent3>
      <a:accent4>
        <a:srgbClr val="9BAD6A"/>
      </a:accent4>
      <a:accent5>
        <a:srgbClr val="4C6110"/>
      </a:accent5>
      <a:accent6>
        <a:srgbClr val="263108"/>
      </a:accent6>
      <a:hlink>
        <a:srgbClr val="FF6C2C"/>
      </a:hlink>
      <a:folHlink>
        <a:srgbClr val="5B4D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FORBIO_PPTtemplate</Template>
  <TotalTime>404</TotalTime>
  <Words>1749</Words>
  <Application>Microsoft Office PowerPoint</Application>
  <PresentationFormat>On-screen Show (4:3)</PresentationFormat>
  <Paragraphs>218</Paragraphs>
  <Slides>25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Calibri Light</vt:lpstr>
      <vt:lpstr>Trebuchet MS</vt:lpstr>
      <vt:lpstr>Wingdings 3</vt:lpstr>
      <vt:lpstr>FORBIO_PPTtemplate</vt:lpstr>
      <vt:lpstr>Facet</vt:lpstr>
      <vt:lpstr>WP4: Identification and removal of barriers to the market uptake of bioenergy in the case study sites</vt:lpstr>
      <vt:lpstr>Analysis of the economic and non-economic barriers to the market uptake of the selected sustainable bioenergy technologies in the case study sites;</vt:lpstr>
      <vt:lpstr>TASK 4.2: Background research on the economic and non-economic barriers to the market uptake of the selected sustainable bioenergy  Led by FAO</vt:lpstr>
      <vt:lpstr>1. Environmental barriers</vt:lpstr>
      <vt:lpstr>2. Social barriers</vt:lpstr>
      <vt:lpstr>3. Techno-economic barriers</vt:lpstr>
      <vt:lpstr>TASK 4.3: Discussions with relevant economic actors and stakeholders on the economic and non-economic barriers to the market uptake of sustainable bioenergy (case of ukraine)  Led by fao</vt:lpstr>
      <vt:lpstr>Task 4.3: Process and requirements</vt:lpstr>
      <vt:lpstr>PowerPoint Presentation</vt:lpstr>
      <vt:lpstr>TASK 4.4: Identification of actions for removing the main economic and non-economic barriers and definition of roles and responsibilities of relevant stakeholders for removing such barriers.  </vt:lpstr>
      <vt:lpstr>EU-Level</vt:lpstr>
      <vt:lpstr>EU-Level</vt:lpstr>
      <vt:lpstr>MS-level: Italy</vt:lpstr>
      <vt:lpstr>MS-level: Italy</vt:lpstr>
      <vt:lpstr>MS-level: Italy</vt:lpstr>
      <vt:lpstr>Regional-level: Italy</vt:lpstr>
      <vt:lpstr>Regional-level: Italy – Reorganization of the AG activities in the area </vt:lpstr>
      <vt:lpstr>Regional-level: Italy – Reorganization of the AG activities in the area </vt:lpstr>
      <vt:lpstr>Value chain-level: Italy</vt:lpstr>
      <vt:lpstr>Value chain-level: Italy</vt:lpstr>
      <vt:lpstr>The roadmap  Italy</vt:lpstr>
      <vt:lpstr>PowerPoint Presentation</vt:lpstr>
      <vt:lpstr>The roadmap  UKRAINE</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User</dc:creator>
  <cp:lastModifiedBy>User</cp:lastModifiedBy>
  <cp:revision>188</cp:revision>
  <dcterms:created xsi:type="dcterms:W3CDTF">2016-05-13T13:59:17Z</dcterms:created>
  <dcterms:modified xsi:type="dcterms:W3CDTF">2018-11-25T18:38:36Z</dcterms:modified>
</cp:coreProperties>
</file>