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4" r:id="rId3"/>
    <p:sldId id="389" r:id="rId4"/>
    <p:sldId id="391" r:id="rId5"/>
    <p:sldId id="395" r:id="rId6"/>
    <p:sldId id="394" r:id="rId7"/>
    <p:sldId id="396" r:id="rId8"/>
    <p:sldId id="397" r:id="rId9"/>
    <p:sldId id="400" r:id="rId10"/>
    <p:sldId id="260" r:id="rId11"/>
  </p:sldIdLst>
  <p:sldSz cx="9144000" cy="6858000" type="screen4x3"/>
  <p:notesSz cx="6797675" cy="9874250"/>
  <p:custDataLst>
    <p:tags r:id="rId13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D0D"/>
    <a:srgbClr val="EFF4E7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87307" autoAdjust="0"/>
  </p:normalViewPr>
  <p:slideViewPr>
    <p:cSldViewPr showGuides="1">
      <p:cViewPr varScale="1">
        <p:scale>
          <a:sx n="100" d="100"/>
          <a:sy n="100" d="100"/>
        </p:scale>
        <p:origin x="19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-1116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63836824696802"/>
          <c:y val="7.1388314860041324E-2"/>
          <c:w val="0.7640573318632855"/>
          <c:h val="0.599823082419037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CB-43AE-8A19-DAA993F7DF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CB-43AE-8A19-DAA993F7DF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CB-43AE-8A19-DAA993F7DF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CB-43AE-8A19-DAA993F7DF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ECB-43AE-8A19-DAA993F7DFD3}"/>
              </c:ext>
            </c:extLst>
          </c:dPt>
          <c:dLbls>
            <c:dLbl>
              <c:idx val="3"/>
              <c:layout>
                <c:manualLayout>
                  <c:x val="8.1387372058095819E-2"/>
                  <c:y val="-3.25066824847157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CB-43AE-8A19-DAA993F7DFD3}"/>
                </c:ext>
              </c:extLst>
            </c:dLbl>
            <c:dLbl>
              <c:idx val="4"/>
              <c:layout>
                <c:manualLayout>
                  <c:x val="-0.13909348982975805"/>
                  <c:y val="0.119522914228995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CB-43AE-8A19-DAA993F7D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'AIR EMISSIONS'!$I$190:$I$194</c:f>
              <c:strCache>
                <c:ptCount val="5"/>
                <c:pt idx="0">
                  <c:v>FSTK PRODUCTION</c:v>
                </c:pt>
                <c:pt idx="1">
                  <c:v>INPUTS</c:v>
                </c:pt>
                <c:pt idx="2">
                  <c:v>FSTK TRANSPORT</c:v>
                </c:pt>
                <c:pt idx="3">
                  <c:v>LEAKAGE</c:v>
                </c:pt>
                <c:pt idx="4">
                  <c:v>FUEL TRANSPORT</c:v>
                </c:pt>
              </c:strCache>
            </c:strRef>
          </c:cat>
          <c:val>
            <c:numRef>
              <c:f>'AIR EMISSIONS'!$K$190:$K$194</c:f>
              <c:numCache>
                <c:formatCode>0.00%</c:formatCode>
                <c:ptCount val="5"/>
                <c:pt idx="0">
                  <c:v>1.0517435402547357E-2</c:v>
                </c:pt>
                <c:pt idx="1">
                  <c:v>0</c:v>
                </c:pt>
                <c:pt idx="2">
                  <c:v>3.3884785827963939E-4</c:v>
                </c:pt>
                <c:pt idx="3">
                  <c:v>0.78898712545630767</c:v>
                </c:pt>
                <c:pt idx="4">
                  <c:v>0.20015659128286542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CB-43AE-8A19-DAA993F7D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24346907449772"/>
          <c:y val="0.82321458550502657"/>
          <c:w val="0.80680718746938618"/>
          <c:h val="0.15845780633442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80748663101605E-3"/>
          <c:y val="0.12341365030298966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76-4A11-BEB3-E8CA039A56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76-4A11-BEB3-E8CA039A56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76-4A11-BEB3-E8CA039A56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76-4A11-BEB3-E8CA039A56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076-4A11-BEB3-E8CA039A561F}"/>
              </c:ext>
            </c:extLst>
          </c:dPt>
          <c:dLbls>
            <c:dLbl>
              <c:idx val="0"/>
              <c:layout>
                <c:manualLayout>
                  <c:x val="-6.561747870253419E-2"/>
                  <c:y val="-5.3004755524151397E-2"/>
                </c:manualLayout>
              </c:layout>
              <c:tx>
                <c:rich>
                  <a:bodyPr/>
                  <a:lstStyle/>
                  <a:p>
                    <a:fld id="{F874C042-069E-432B-B4BB-62F40A14992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98609A35-DBDF-40E4-9405-5002858DE9D2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76-4A11-BEB3-E8CA039A561F}"/>
                </c:ext>
              </c:extLst>
            </c:dLbl>
            <c:dLbl>
              <c:idx val="1"/>
              <c:layout>
                <c:manualLayout>
                  <c:x val="2.9579264196071053E-2"/>
                  <c:y val="-6.5716874719207188E-2"/>
                </c:manualLayout>
              </c:layout>
              <c:tx>
                <c:rich>
                  <a:bodyPr/>
                  <a:lstStyle/>
                  <a:p>
                    <a:fld id="{ED181F24-115C-4446-BB5D-BF40050D50B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7AC9EBA2-77C7-43B5-8542-06174A11325C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76-4A11-BEB3-E8CA039A561F}"/>
                </c:ext>
              </c:extLst>
            </c:dLbl>
            <c:dLbl>
              <c:idx val="2"/>
              <c:layout>
                <c:manualLayout>
                  <c:x val="0.10638531616994974"/>
                  <c:y val="2.5331548863004077E-2"/>
                </c:manualLayout>
              </c:layout>
              <c:tx>
                <c:rich>
                  <a:bodyPr/>
                  <a:lstStyle/>
                  <a:p>
                    <a:fld id="{F5354601-1070-43DF-95DC-4121AF0D7EE4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3FE1C9DE-7D5C-4B87-B510-E2200096BFC9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76-4A11-BEB3-E8CA039A561F}"/>
                </c:ext>
              </c:extLst>
            </c:dLbl>
            <c:dLbl>
              <c:idx val="3"/>
              <c:layout>
                <c:manualLayout>
                  <c:x val="3.9500820390835932E-2"/>
                  <c:y val="-3.49743718070791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75125B-B06D-48C2-AE07-9E376BD3FBA3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3B50921B-B29B-45B8-B270-E59744B230DA}" type="VALUE">
                      <a:rPr lang="en-US" baseline="0"/>
                      <a:pPr>
                        <a:defRPr/>
                      </a:pPr>
                      <a:t>[VALUE]</a:t>
                    </a:fld>
                    <a:r>
                      <a:rPr lang="en-US" baseline="0"/>
                      <a:t>, 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76-4A11-BEB3-E8CA039A561F}"/>
                </c:ext>
              </c:extLst>
            </c:dLbl>
            <c:dLbl>
              <c:idx val="4"/>
              <c:layout>
                <c:manualLayout>
                  <c:x val="-0.1009335411571847"/>
                  <c:y val="-1.7301169804850473E-2"/>
                </c:manualLayout>
              </c:layout>
              <c:tx>
                <c:rich>
                  <a:bodyPr/>
                  <a:lstStyle/>
                  <a:p>
                    <a:fld id="{E6F44D22-DA8D-450A-BDE4-1991C5E3A5A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36E13C44-5C0B-4B19-90DA-6F27933AAF9A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,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76-4A11-BEB3-E8CA039A561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'AIR EMISSIONS'!$I$189:$I$193</c:f>
              <c:strCache>
                <c:ptCount val="5"/>
                <c:pt idx="0">
                  <c:v>FSTK PRODUCTION</c:v>
                </c:pt>
                <c:pt idx="1">
                  <c:v>INPUTS</c:v>
                </c:pt>
                <c:pt idx="2">
                  <c:v>FSTK TRANSPORT</c:v>
                </c:pt>
                <c:pt idx="3">
                  <c:v>LEAKAGE</c:v>
                </c:pt>
                <c:pt idx="4">
                  <c:v>FUEL TRANSPORT</c:v>
                </c:pt>
              </c:strCache>
            </c:strRef>
          </c:cat>
          <c:val>
            <c:numRef>
              <c:f>'AIR EMISSIONS'!$J$189:$J$193</c:f>
              <c:numCache>
                <c:formatCode>0.00%</c:formatCode>
                <c:ptCount val="5"/>
                <c:pt idx="0">
                  <c:v>4.6989506670335406E-2</c:v>
                </c:pt>
                <c:pt idx="1">
                  <c:v>3.8209985355862841E-2</c:v>
                </c:pt>
                <c:pt idx="2">
                  <c:v>3.5999654534099174E-3</c:v>
                </c:pt>
                <c:pt idx="3">
                  <c:v>0.72681035830459739</c:v>
                </c:pt>
                <c:pt idx="4">
                  <c:v>0.18439018421579445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76-4A11-BEB3-E8CA039A5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1235981865902E-2"/>
          <c:y val="0.8362544278287809"/>
          <c:w val="0.9298354176316197"/>
          <c:h val="0.14322398451131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5E15-F8AD-42FE-A15D-BA2C450BF6D2}" type="datetimeFigureOut">
              <a:rPr lang="hu-HU" smtClean="0"/>
              <a:pPr/>
              <a:t>2018.11.25.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6B64B-C644-4021-B2F7-8434CB0E8EB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841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infographic_ppt800_600-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252520" cy="69434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95536" y="1700808"/>
            <a:ext cx="5832648" cy="3096344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105400"/>
            <a:ext cx="7920880" cy="113191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hu-HU" dirty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7" name="Kép 16" descr="flag_2color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infographic_ppt800_600_2-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" y="0"/>
            <a:ext cx="9138627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417019"/>
            <a:ext cx="8352928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352928" cy="114014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1" name="Kép 10" descr="flag_2color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Szövegdoboz 7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latin typeface="Calibri Light" pitchFamily="34" charset="0"/>
            </a:endParaRPr>
          </a:p>
          <a:p>
            <a:r>
              <a:rPr lang="en-US" sz="1000" dirty="0">
                <a:latin typeface="Calibri Light" pitchFamily="34" charset="0"/>
              </a:rPr>
              <a:t>research and innovation </a:t>
            </a:r>
            <a:r>
              <a:rPr lang="en-US" sz="1000" dirty="0" err="1">
                <a:latin typeface="Calibri Light" pitchFamily="34" charset="0"/>
              </a:rPr>
              <a:t>programme</a:t>
            </a:r>
            <a:r>
              <a:rPr lang="en-US" sz="1000" dirty="0">
                <a:latin typeface="Calibri Light" pitchFamily="34" charset="0"/>
              </a:rPr>
              <a:t> under grant agreement No691846.</a:t>
            </a:r>
            <a:endParaRPr lang="hu-HU" sz="1000" dirty="0">
              <a:latin typeface="Calibri Light" pitchFamily="34" charset="0"/>
            </a:endParaRPr>
          </a:p>
        </p:txBody>
      </p:sp>
      <p:pic>
        <p:nvPicPr>
          <p:cNvPr id="9" name="Kép 8" descr="forbio_logo-01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42961"/>
            <a:ext cx="1739922" cy="549735"/>
          </a:xfrm>
          <a:prstGeom prst="rect">
            <a:avLst/>
          </a:prstGeom>
        </p:spPr>
      </p:pic>
      <p:pic>
        <p:nvPicPr>
          <p:cNvPr id="7" name="Kép 6" descr="flag_2colors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Calibri Light" pitchFamily="34" charset="0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Tx/>
        <a:buNone/>
        <a:defRPr lang="hu-HU" sz="2800" kern="1200" dirty="0" smtClean="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»"/>
        <a:defRPr sz="28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6624736" cy="3096344"/>
          </a:xfrm>
        </p:spPr>
        <p:txBody>
          <a:bodyPr>
            <a:normAutofit/>
          </a:bodyPr>
          <a:lstStyle/>
          <a:p>
            <a:r>
              <a:rPr lang="en-GB" i="1" dirty="0"/>
              <a:t>Sustainability assessment: German Case Study</a:t>
            </a:r>
            <a:endParaRPr lang="en-US" sz="2400" dirty="0"/>
          </a:p>
        </p:txBody>
      </p:sp>
      <p:sp>
        <p:nvSpPr>
          <p:cNvPr id="7" name="Alcím 2"/>
          <p:cNvSpPr>
            <a:spLocks noGrp="1"/>
          </p:cNvSpPr>
          <p:nvPr/>
        </p:nvSpPr>
        <p:spPr>
          <a:xfrm>
            <a:off x="251520" y="3789040"/>
            <a:ext cx="7272808" cy="99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it-IT" sz="1400" dirty="0">
                <a:solidFill>
                  <a:srgbClr val="88BD0D"/>
                </a:solidFill>
              </a:rPr>
              <a:t>Marco Colangeli</a:t>
            </a:r>
          </a:p>
          <a:p>
            <a:pPr algn="ctr">
              <a:spcBef>
                <a:spcPts val="600"/>
              </a:spcBef>
            </a:pPr>
            <a:r>
              <a:rPr lang="it-IT" sz="1400" i="1" dirty="0">
                <a:solidFill>
                  <a:srgbClr val="88BD0D"/>
                </a:solidFill>
              </a:rPr>
              <a:t>Programme Adviser </a:t>
            </a:r>
          </a:p>
          <a:p>
            <a:pPr algn="ctr">
              <a:spcBef>
                <a:spcPts val="600"/>
              </a:spcBef>
            </a:pPr>
            <a:r>
              <a:rPr lang="it-IT" sz="1400" i="1" dirty="0">
                <a:solidFill>
                  <a:srgbClr val="88BD0D"/>
                </a:solidFill>
              </a:rPr>
              <a:t>Food and Agriculture Organization of the United Nations</a:t>
            </a:r>
          </a:p>
          <a:p>
            <a:pPr algn="ctr">
              <a:spcBef>
                <a:spcPts val="600"/>
              </a:spcBef>
            </a:pPr>
            <a:endParaRPr lang="hu-HU" sz="1200" i="1" dirty="0">
              <a:solidFill>
                <a:srgbClr val="88BD0D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267744" y="4961929"/>
            <a:ext cx="3240360" cy="111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  <a:p>
            <a:pPr algn="ctr"/>
            <a:r>
              <a:rPr lang="en-US" sz="1400" dirty="0"/>
              <a:t>Tuesday, 27 November 2018</a:t>
            </a:r>
          </a:p>
          <a:p>
            <a:pPr algn="ctr"/>
            <a:r>
              <a:rPr lang="en-US" sz="1400" dirty="0"/>
              <a:t>FAO Headquarters </a:t>
            </a:r>
          </a:p>
          <a:p>
            <a:pPr algn="ctr"/>
            <a:r>
              <a:rPr lang="en-US" sz="1400" dirty="0"/>
              <a:t>Rome, Italy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4"/>
          <p:cNvSpPr txBox="1">
            <a:spLocks/>
          </p:cNvSpPr>
          <p:nvPr/>
        </p:nvSpPr>
        <p:spPr>
          <a:xfrm>
            <a:off x="1223628" y="836712"/>
            <a:ext cx="5724636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2624931"/>
            <a:ext cx="7272808" cy="23882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FULL results AVAILABLE: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https://forbio-project.eu/documents</a:t>
            </a:r>
            <a:endParaRPr lang="hu-HU" sz="31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352928" cy="1140147"/>
          </a:xfrm>
        </p:spPr>
        <p:txBody>
          <a:bodyPr/>
          <a:lstStyle/>
          <a:p>
            <a:r>
              <a:rPr lang="it-IT" dirty="0"/>
              <a:t>FORBIO</a:t>
            </a:r>
            <a:endParaRPr lang="hu-HU" dirty="0"/>
          </a:p>
        </p:txBody>
      </p:sp>
      <p:pic>
        <p:nvPicPr>
          <p:cNvPr id="9" name="Picture 4" descr="Logos FAO bleu.jpg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3" y="5877272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97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 (GHG + NON-GHG Emissions)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gos FAO bleu.jpg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3" y="5877272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0E0DC4F0-91EC-4D56-A2DB-F4C290B1889E}"/>
              </a:ext>
            </a:extLst>
          </p:cNvPr>
          <p:cNvSpPr txBox="1">
            <a:spLocks/>
          </p:cNvSpPr>
          <p:nvPr/>
        </p:nvSpPr>
        <p:spPr>
          <a:xfrm>
            <a:off x="423739" y="1628801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GB" sz="1900" b="1" dirty="0"/>
              <a:t>In the </a:t>
            </a:r>
            <a:r>
              <a:rPr lang="en-GB" sz="1900" b="1" u="sng" dirty="0"/>
              <a:t>baseline scenario </a:t>
            </a:r>
            <a:r>
              <a:rPr lang="en-GB" sz="1900" b="1" dirty="0"/>
              <a:t>the reference fuel used is natural gas. The emission intensity of natural gas is 56 gCO</a:t>
            </a:r>
            <a:r>
              <a:rPr lang="en-GB" sz="1900" b="1" baseline="-25000" dirty="0"/>
              <a:t>2eq</a:t>
            </a:r>
            <a:r>
              <a:rPr lang="en-GB" sz="1900" b="1" dirty="0"/>
              <a:t>/MJ (</a:t>
            </a:r>
            <a:r>
              <a:rPr lang="en-GB" sz="1900" b="1" dirty="0" err="1"/>
              <a:t>Biograce</a:t>
            </a:r>
            <a:r>
              <a:rPr lang="en-GB" sz="1900" b="1" dirty="0"/>
              <a:t>, 2014). </a:t>
            </a:r>
            <a:endParaRPr lang="it-IT" sz="1900" b="1" dirty="0"/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8C34BACC-7B5E-478A-BA5C-17319158F356}"/>
              </a:ext>
            </a:extLst>
          </p:cNvPr>
          <p:cNvSpPr txBox="1">
            <a:spLocks/>
          </p:cNvSpPr>
          <p:nvPr/>
        </p:nvSpPr>
        <p:spPr>
          <a:xfrm>
            <a:off x="423739" y="287426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GB" sz="1900" b="1" dirty="0"/>
              <a:t>Conventionally, biomethane is a substitute of natural gas for transport or residential uses </a:t>
            </a:r>
            <a:endParaRPr lang="it-IT" sz="1900" b="1" dirty="0"/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BA1724AB-C21E-499D-9CE4-46B12F66A30A}"/>
              </a:ext>
            </a:extLst>
          </p:cNvPr>
          <p:cNvSpPr txBox="1">
            <a:spLocks/>
          </p:cNvSpPr>
          <p:nvPr/>
        </p:nvSpPr>
        <p:spPr>
          <a:xfrm>
            <a:off x="457200" y="4031938"/>
            <a:ext cx="8229600" cy="1845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The technology employed for the production of biomethane starts for the anaerobic digestion of biomass and the subsequent upgrading of the biogas to biomethane. Biomethane is a co-product in the case of the sewage fields and the main and only product in the case of the lignite reclamation sites. </a:t>
            </a:r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endParaRPr lang="en-GB" sz="1900" b="1" dirty="0"/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endParaRPr lang="en-GB" sz="1900" b="1" dirty="0"/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endParaRPr lang="en-GB" sz="1900" b="1" dirty="0"/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endParaRPr lang="en-GB" sz="1900" b="1" dirty="0"/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endParaRPr lang="it-IT" sz="1900" b="1" dirty="0"/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endParaRPr lang="it-IT" sz="1900" b="1" dirty="0"/>
          </a:p>
        </p:txBody>
      </p:sp>
    </p:spTree>
    <p:extLst>
      <p:ext uri="{BB962C8B-B14F-4D97-AF65-F5344CB8AC3E}">
        <p14:creationId xmlns:p14="http://schemas.microsoft.com/office/powerpoint/2010/main" val="386192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 (GHG + NON-GHG Emissions)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gos FAO bleu.jpg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3" y="5877272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0E0DC4F0-91EC-4D56-A2DB-F4C290B1889E}"/>
              </a:ext>
            </a:extLst>
          </p:cNvPr>
          <p:cNvSpPr txBox="1">
            <a:spLocks/>
          </p:cNvSpPr>
          <p:nvPr/>
        </p:nvSpPr>
        <p:spPr>
          <a:xfrm>
            <a:off x="423739" y="1628800"/>
            <a:ext cx="8229600" cy="424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/>
              <a:t>Target G-L): biomethane from grass cake – no leakage</a:t>
            </a:r>
            <a:endParaRPr lang="it-IT" sz="1900" dirty="0"/>
          </a:p>
          <a:p>
            <a:r>
              <a:rPr lang="en-GB" sz="1900" b="1" dirty="0"/>
              <a:t>Emission intensity of biomethane (</a:t>
            </a:r>
            <a:r>
              <a:rPr lang="en-GB" sz="1900" b="1" u="sng" dirty="0"/>
              <a:t>no leakage assumed</a:t>
            </a:r>
            <a:r>
              <a:rPr lang="en-GB" sz="1900" b="1" dirty="0"/>
              <a:t>): 8.93 gCO</a:t>
            </a:r>
            <a:r>
              <a:rPr lang="en-GB" sz="1900" b="1" baseline="-25000" dirty="0"/>
              <a:t>2eq</a:t>
            </a:r>
            <a:r>
              <a:rPr lang="en-GB" sz="1900" b="1" dirty="0"/>
              <a:t>/MJ</a:t>
            </a:r>
            <a:endParaRPr lang="it-IT" sz="1900" b="1" dirty="0"/>
          </a:p>
          <a:p>
            <a:r>
              <a:rPr lang="en-GB" sz="1900" b="1" dirty="0"/>
              <a:t>Emission reduction compared to baseline: 84.05%  </a:t>
            </a:r>
            <a:endParaRPr lang="it-IT" sz="1900" b="1" dirty="0"/>
          </a:p>
          <a:p>
            <a:endParaRPr lang="it-IT" sz="1900" dirty="0"/>
          </a:p>
          <a:p>
            <a:r>
              <a:rPr lang="en-GB" sz="1900" b="1" dirty="0"/>
              <a:t>Target G+L): biomethane from grass cake – factoring leakage</a:t>
            </a:r>
            <a:endParaRPr lang="it-IT" sz="1900" dirty="0"/>
          </a:p>
          <a:p>
            <a:r>
              <a:rPr lang="en-GB" sz="1900" b="1" dirty="0"/>
              <a:t>Emission intensity of biomethane (</a:t>
            </a:r>
            <a:r>
              <a:rPr lang="en-GB" sz="1900" b="1" u="sng" dirty="0"/>
              <a:t>1.1% leakage assumed</a:t>
            </a:r>
            <a:r>
              <a:rPr lang="en-GB" sz="1900" b="1" dirty="0"/>
              <a:t>): 46.47 gCO</a:t>
            </a:r>
            <a:r>
              <a:rPr lang="en-GB" sz="1900" b="1" baseline="-25000" dirty="0"/>
              <a:t>2eq</a:t>
            </a:r>
            <a:r>
              <a:rPr lang="en-GB" sz="1900" b="1" dirty="0"/>
              <a:t>/MJ</a:t>
            </a:r>
            <a:endParaRPr lang="it-IT" sz="1900" b="1" dirty="0"/>
          </a:p>
          <a:p>
            <a:r>
              <a:rPr lang="en-GB" sz="1900" b="1" dirty="0"/>
              <a:t>Emission reduction compared to baseline: 17%  </a:t>
            </a:r>
            <a:endParaRPr lang="it-IT" sz="19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78509F-4C87-459B-B29A-E1784ECCA110}"/>
              </a:ext>
            </a:extLst>
          </p:cNvPr>
          <p:cNvGraphicFramePr/>
          <p:nvPr>
            <p:extLst/>
          </p:nvPr>
        </p:nvGraphicFramePr>
        <p:xfrm>
          <a:off x="1043608" y="1628800"/>
          <a:ext cx="6840760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21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 (GHG + NON-GHG Emissions)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gos FAO bleu.jpg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3" y="5877272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0E0DC4F0-91EC-4D56-A2DB-F4C290B1889E}"/>
              </a:ext>
            </a:extLst>
          </p:cNvPr>
          <p:cNvSpPr txBox="1">
            <a:spLocks/>
          </p:cNvSpPr>
          <p:nvPr/>
        </p:nvSpPr>
        <p:spPr>
          <a:xfrm>
            <a:off x="423739" y="1628800"/>
            <a:ext cx="8229600" cy="424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/>
              <a:t>In the L+S scenario (lignite mining site), the carbon intensity of the system would be 12.55 gCO2eq/MJ without considering the leaking of methane, and more realistically 45.95 gCO2eq/MJ when leaking (1.1%) is factored. </a:t>
            </a:r>
          </a:p>
          <a:p>
            <a:endParaRPr lang="en-US" sz="1900" b="1" dirty="0"/>
          </a:p>
          <a:p>
            <a:r>
              <a:rPr lang="en-US" sz="1900" b="1" dirty="0"/>
              <a:t>This would give an emission reduction of 18% if compared to the use of the same amount of energy in the form of natural gas.</a:t>
            </a:r>
            <a:endParaRPr lang="en-GB" sz="19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/>
          <p:nvPr>
            <p:extLst/>
          </p:nvPr>
        </p:nvGraphicFramePr>
        <p:xfrm>
          <a:off x="490660" y="1772816"/>
          <a:ext cx="796977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0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QUALITY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gos FAO bleu.jpg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3" y="5877272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0E0DC4F0-91EC-4D56-A2DB-F4C290B1889E}"/>
              </a:ext>
            </a:extLst>
          </p:cNvPr>
          <p:cNvSpPr txBox="1">
            <a:spLocks/>
          </p:cNvSpPr>
          <p:nvPr/>
        </p:nvSpPr>
        <p:spPr>
          <a:xfrm>
            <a:off x="423739" y="1628801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GB" sz="1900" b="1" dirty="0"/>
              <a:t>Minimal or No changes in soil quality would be observed in the sewage fields because the native vegetation would only be harvested.</a:t>
            </a:r>
            <a:endParaRPr lang="it-IT" sz="1900" b="1" dirty="0"/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8C34BACC-7B5E-478A-BA5C-17319158F356}"/>
              </a:ext>
            </a:extLst>
          </p:cNvPr>
          <p:cNvSpPr txBox="1">
            <a:spLocks/>
          </p:cNvSpPr>
          <p:nvPr/>
        </p:nvSpPr>
        <p:spPr>
          <a:xfrm>
            <a:off x="435968" y="2564905"/>
            <a:ext cx="8229600" cy="1562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GB" sz="1900" b="1" dirty="0"/>
              <a:t>The cultivation of alfalfa and sorghum would have effects on soil quality. These have been estimated starting from information provided by FIB and WIP.</a:t>
            </a:r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GB" sz="1900" b="1" dirty="0"/>
              <a:t>The L1 scenario would add 6 tons of manure/ha which would contribute to fixing 23 kg of SOM per ha per year. </a:t>
            </a:r>
            <a:endParaRPr lang="it-IT" sz="1900" b="1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30037CB6-8511-4016-A86B-C779CDD6A3A9}"/>
              </a:ext>
            </a:extLst>
          </p:cNvPr>
          <p:cNvSpPr txBox="1">
            <a:spLocks/>
          </p:cNvSpPr>
          <p:nvPr/>
        </p:nvSpPr>
        <p:spPr>
          <a:xfrm>
            <a:off x="457200" y="4333081"/>
            <a:ext cx="8229600" cy="170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In scenario S1, the considerable demand for manure (17,000 kg/ha/</a:t>
            </a:r>
            <a:r>
              <a:rPr lang="en-US" sz="1900" b="1" dirty="0" err="1"/>
              <a:t>yr</a:t>
            </a:r>
            <a:r>
              <a:rPr lang="en-US" sz="1900" b="1" dirty="0"/>
              <a:t>) translates into higher accumulation rates of SOM in the soils, equal to about 2,397 kg ha-1 yr-1. 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54674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gos FAO bleu.jpg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3" y="5877272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0E0DC4F0-91EC-4D56-A2DB-F4C290B1889E}"/>
              </a:ext>
            </a:extLst>
          </p:cNvPr>
          <p:cNvSpPr txBox="1">
            <a:spLocks/>
          </p:cNvSpPr>
          <p:nvPr/>
        </p:nvSpPr>
        <p:spPr>
          <a:xfrm>
            <a:off x="423739" y="1268760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GB" sz="1900" b="1" dirty="0"/>
              <a:t>Minimal to no effects would be observed in the case of biomethane from sewage fields because the native vegetation would only be harvested and transported to an already existing biorefinery/biomethane plant.</a:t>
            </a:r>
            <a:endParaRPr lang="it-IT" sz="1900" b="1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30037CB6-8511-4016-A86B-C779CDD6A3A9}"/>
              </a:ext>
            </a:extLst>
          </p:cNvPr>
          <p:cNvSpPr txBox="1">
            <a:spLocks/>
          </p:cNvSpPr>
          <p:nvPr/>
        </p:nvSpPr>
        <p:spPr>
          <a:xfrm>
            <a:off x="423739" y="2780928"/>
            <a:ext cx="8229600" cy="2943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In the lignite mining:</a:t>
            </a:r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Lucerne and sorghum require 2.07 ours of work per ha per year. </a:t>
            </a:r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The cumulative surface of 7,295 ha = 15,100 working hours/year or 107 Person Months = total of 9 full time jobs (or the equivalent additional part time or seasonal jobs). </a:t>
            </a:r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Jobs created at the biomethane plant = 4 full time permanent jobs.</a:t>
            </a:r>
          </a:p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Total : </a:t>
            </a:r>
            <a:r>
              <a:rPr lang="en-US" sz="1900" b="1" u="sng" dirty="0"/>
              <a:t>23 new full time year-round jobs</a:t>
            </a:r>
            <a:r>
              <a:rPr lang="en-US" sz="1900" b="1" dirty="0"/>
              <a:t>. 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53944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BALANCE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gos FAO bleu.jpg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3" y="5877272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0E0DC4F0-91EC-4D56-A2DB-F4C290B1889E}"/>
              </a:ext>
            </a:extLst>
          </p:cNvPr>
          <p:cNvSpPr txBox="1">
            <a:spLocks/>
          </p:cNvSpPr>
          <p:nvPr/>
        </p:nvSpPr>
        <p:spPr>
          <a:xfrm>
            <a:off x="423739" y="1268760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This indicator calculates the difference in energy inputs necessary to produce the biomass, transport it to the biorefinery/bioenergy plant, process it into advanced biofuel and, lastly, distribute the fuel. </a:t>
            </a:r>
            <a:endParaRPr lang="it-IT" sz="1900" b="1" dirty="0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3F947172-D980-4A56-949D-D93F0E2094BB}"/>
              </a:ext>
            </a:extLst>
          </p:cNvPr>
          <p:cNvSpPr txBox="1">
            <a:spLocks/>
          </p:cNvSpPr>
          <p:nvPr/>
        </p:nvSpPr>
        <p:spPr>
          <a:xfrm>
            <a:off x="457200" y="5538752"/>
            <a:ext cx="8229599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In the case of spontaneous grass for biomethane the final EO/EI ratio is 6.34. </a:t>
            </a:r>
            <a:endParaRPr lang="it-IT" sz="19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4A695-FA76-4D89-B56E-0029419E5313}"/>
              </a:ext>
            </a:extLst>
          </p:cNvPr>
          <p:cNvPicPr/>
          <p:nvPr/>
        </p:nvPicPr>
        <p:blipFill rotWithShape="1">
          <a:blip r:embed="rId3"/>
          <a:srcRect l="1433" t="20383" r="35722" b="5920"/>
          <a:stretch/>
        </p:blipFill>
        <p:spPr bwMode="auto">
          <a:xfrm>
            <a:off x="1403648" y="1124744"/>
            <a:ext cx="6624736" cy="4320480"/>
          </a:xfrm>
          <a:prstGeom prst="rect">
            <a:avLst/>
          </a:prstGeom>
          <a:ln w="31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D307EF-E07B-4882-95C0-C5993854502C}"/>
              </a:ext>
            </a:extLst>
          </p:cNvPr>
          <p:cNvSpPr/>
          <p:nvPr/>
        </p:nvSpPr>
        <p:spPr>
          <a:xfrm>
            <a:off x="4326260" y="472514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68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BALANCE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gos FAO bleu.jpg"/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3" y="5877272"/>
            <a:ext cx="854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0E0DC4F0-91EC-4D56-A2DB-F4C290B1889E}"/>
              </a:ext>
            </a:extLst>
          </p:cNvPr>
          <p:cNvSpPr txBox="1">
            <a:spLocks/>
          </p:cNvSpPr>
          <p:nvPr/>
        </p:nvSpPr>
        <p:spPr>
          <a:xfrm>
            <a:off x="423739" y="1268760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spcBef>
                <a:spcPct val="20000"/>
              </a:spcBef>
              <a:buFontTx/>
              <a:buNone/>
              <a:defRPr lang="hu-HU" sz="24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1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170"/>
              </a:spcAft>
            </a:pPr>
            <a:r>
              <a:rPr lang="en-US" sz="1900" b="1" dirty="0"/>
              <a:t>the net energy ration of the system would be  5.15 for Lucerne biomethane and 5.71 for sorghum (Figure 72), considering that the share produced is 53% from Lucerne and 47% from sorghum, the weighted average TFO/TFI would be 5.41. </a:t>
            </a:r>
            <a:endParaRPr lang="it-IT" sz="19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690BD-6798-4684-BD79-2F52B414A673}"/>
              </a:ext>
            </a:extLst>
          </p:cNvPr>
          <p:cNvPicPr/>
          <p:nvPr/>
        </p:nvPicPr>
        <p:blipFill rotWithShape="1">
          <a:blip r:embed="rId3"/>
          <a:srcRect l="1323" t="49051" r="39471" b="6116"/>
          <a:stretch/>
        </p:blipFill>
        <p:spPr bwMode="auto">
          <a:xfrm>
            <a:off x="611560" y="2411760"/>
            <a:ext cx="7498853" cy="3681536"/>
          </a:xfrm>
          <a:prstGeom prst="rect">
            <a:avLst/>
          </a:prstGeom>
          <a:ln w="31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45DFA04-ABFC-4B81-BC51-81328528DEBA}"/>
              </a:ext>
            </a:extLst>
          </p:cNvPr>
          <p:cNvSpPr/>
          <p:nvPr/>
        </p:nvSpPr>
        <p:spPr>
          <a:xfrm>
            <a:off x="4067944" y="5085184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1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-téma">
  <a:themeElements>
    <a:clrScheme name="Egyéni 28. séma">
      <a:dk1>
        <a:srgbClr val="595854"/>
      </a:dk1>
      <a:lt1>
        <a:sysClr val="window" lastClr="FFFFFF"/>
      </a:lt1>
      <a:dk2>
        <a:srgbClr val="88BD0D"/>
      </a:dk2>
      <a:lt2>
        <a:srgbClr val="FFFFFF"/>
      </a:lt2>
      <a:accent1>
        <a:srgbClr val="EDF2D4"/>
      </a:accent1>
      <a:accent2>
        <a:srgbClr val="D9E6AB"/>
      </a:accent2>
      <a:accent3>
        <a:srgbClr val="98C11E"/>
      </a:accent3>
      <a:accent4>
        <a:srgbClr val="9BAD6A"/>
      </a:accent4>
      <a:accent5>
        <a:srgbClr val="4C6110"/>
      </a:accent5>
      <a:accent6>
        <a:srgbClr val="263108"/>
      </a:accent6>
      <a:hlink>
        <a:srgbClr val="FF6C2C"/>
      </a:hlink>
      <a:folHlink>
        <a:srgbClr val="5B4D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FORBIO_2017-09-06_Finsterwalde</Template>
  <TotalTime>959</TotalTime>
  <Words>635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Sustainability assessment: German Case Study</vt:lpstr>
      <vt:lpstr>FULL results AVAILABLE: https://forbio-project.eu/documents</vt:lpstr>
      <vt:lpstr>AIR QUALITY (GHG + NON-GHG Emissions)</vt:lpstr>
      <vt:lpstr>AIR QUALITY (GHG + NON-GHG Emissions)</vt:lpstr>
      <vt:lpstr>AIR QUALITY (GHG + NON-GHG Emissions)</vt:lpstr>
      <vt:lpstr>SOIL QUALITY</vt:lpstr>
      <vt:lpstr>EMPLOYMENT</vt:lpstr>
      <vt:lpstr>ENERGY BALANCE</vt:lpstr>
      <vt:lpstr>ENERGY BALANCE</vt:lpstr>
      <vt:lpstr>PowerPoint Presentation</vt:lpstr>
    </vt:vector>
  </TitlesOfParts>
  <Company>FIB 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Ehemalige Rieselfelder und  Rekultivierungsflächen des Braunkohlenbergbaus für nachwachsende Rohstoffe  Former sewage irrigation fields and  recultivation area of lignite mining  for bioenergy</dc:title>
  <dc:creator>koehler</dc:creator>
  <cp:lastModifiedBy>User</cp:lastModifiedBy>
  <cp:revision>507</cp:revision>
  <cp:lastPrinted>2017-09-04T08:20:39Z</cp:lastPrinted>
  <dcterms:created xsi:type="dcterms:W3CDTF">2017-08-30T12:25:02Z</dcterms:created>
  <dcterms:modified xsi:type="dcterms:W3CDTF">2018-11-25T18:52:27Z</dcterms:modified>
</cp:coreProperties>
</file>