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1" r:id="rId3"/>
    <p:sldId id="282" r:id="rId4"/>
    <p:sldId id="283" r:id="rId5"/>
    <p:sldId id="285" r:id="rId6"/>
    <p:sldId id="257" r:id="rId7"/>
    <p:sldId id="286" r:id="rId8"/>
    <p:sldId id="274" r:id="rId9"/>
    <p:sldId id="287" r:id="rId10"/>
    <p:sldId id="268" r:id="rId11"/>
    <p:sldId id="288" r:id="rId12"/>
    <p:sldId id="273" r:id="rId13"/>
    <p:sldId id="359" r:id="rId14"/>
    <p:sldId id="260" r:id="rId15"/>
  </p:sldIdLst>
  <p:sldSz cx="9144000" cy="6858000" type="screen4x3"/>
  <p:notesSz cx="6669088" cy="9926638"/>
  <p:custDataLst>
    <p:tags r:id="rId18"/>
  </p:custDataLst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9A14"/>
    <a:srgbClr val="201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7" autoAdjust="0"/>
    <p:restoredTop sz="92665" autoAdjust="0"/>
  </p:normalViewPr>
  <p:slideViewPr>
    <p:cSldViewPr showGuides="1">
      <p:cViewPr varScale="1">
        <p:scale>
          <a:sx n="106" d="100"/>
          <a:sy n="106" d="100"/>
        </p:scale>
        <p:origin x="17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02" d="100"/>
          <a:sy n="102" d="100"/>
        </p:scale>
        <p:origin x="-1116" y="-10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Data.intern.hhwip2k\european\00_01_Ongoing%20Projects\2018_FORBIO_2016-2018_Horizon2020\3-Implementation\WP5%20Knowledge%20transfer\Task%205.2%20Info%20days\D5.2_Report%20on%20info%20days\Participants%20of%203%20target%20countri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Data.intern.hhwip2k\european\00_01_Ongoing%20Projects\2018_FORBIO_2016-2018_Horizon2020\3-Implementation\WP5%20Knowledge%20transfer\Task%205.2%20Info%20days\D5.2_Report%20on%20info%20days\Participants%20of%203%20target%20countri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Participants number of Info days in Target countries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Tabelle1!$A$4</c:f>
              <c:strCache>
                <c:ptCount val="1"/>
                <c:pt idx="0">
                  <c:v>Expected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Tabelle1!$B$3:$D$3</c:f>
              <c:strCache>
                <c:ptCount val="3"/>
                <c:pt idx="0">
                  <c:v>Italy</c:v>
                </c:pt>
                <c:pt idx="1">
                  <c:v>Ukraine</c:v>
                </c:pt>
                <c:pt idx="2">
                  <c:v>Germany</c:v>
                </c:pt>
              </c:strCache>
            </c:strRef>
          </c:cat>
          <c:val>
            <c:numRef>
              <c:f>Tabelle1!$B$4:$D$4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4E-43D4-9918-AECEFCA13159}"/>
            </c:ext>
          </c:extLst>
        </c:ser>
        <c:ser>
          <c:idx val="1"/>
          <c:order val="1"/>
          <c:tx>
            <c:strRef>
              <c:f>Tabelle1!$A$5</c:f>
              <c:strCache>
                <c:ptCount val="1"/>
                <c:pt idx="0">
                  <c:v>Info day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Tabelle1!$B$3:$D$3</c:f>
              <c:strCache>
                <c:ptCount val="3"/>
                <c:pt idx="0">
                  <c:v>Italy</c:v>
                </c:pt>
                <c:pt idx="1">
                  <c:v>Ukraine</c:v>
                </c:pt>
                <c:pt idx="2">
                  <c:v>Germany</c:v>
                </c:pt>
              </c:strCache>
            </c:strRef>
          </c:cat>
          <c:val>
            <c:numRef>
              <c:f>Tabelle1!$B$5:$D$5</c:f>
              <c:numCache>
                <c:formatCode>General</c:formatCode>
                <c:ptCount val="3"/>
                <c:pt idx="0">
                  <c:v>75</c:v>
                </c:pt>
                <c:pt idx="1">
                  <c:v>72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4E-43D4-9918-AECEFCA13159}"/>
            </c:ext>
          </c:extLst>
        </c:ser>
        <c:ser>
          <c:idx val="2"/>
          <c:order val="2"/>
          <c:tx>
            <c:strRef>
              <c:f>Tabelle1!$A$6</c:f>
              <c:strCache>
                <c:ptCount val="1"/>
                <c:pt idx="0">
                  <c:v>Info day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Tabelle1!$B$3:$D$3</c:f>
              <c:strCache>
                <c:ptCount val="3"/>
                <c:pt idx="0">
                  <c:v>Italy</c:v>
                </c:pt>
                <c:pt idx="1">
                  <c:v>Ukraine</c:v>
                </c:pt>
                <c:pt idx="2">
                  <c:v>Germany</c:v>
                </c:pt>
              </c:strCache>
            </c:strRef>
          </c:cat>
          <c:val>
            <c:numRef>
              <c:f>Tabelle1!$B$6:$D$6</c:f>
              <c:numCache>
                <c:formatCode>General</c:formatCode>
                <c:ptCount val="3"/>
                <c:pt idx="0">
                  <c:v>20</c:v>
                </c:pt>
                <c:pt idx="1">
                  <c:v>42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4E-43D4-9918-AECEFCA13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1003576"/>
        <c:axId val="491003904"/>
      </c:barChart>
      <c:catAx>
        <c:axId val="491003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003904"/>
        <c:crosses val="autoZero"/>
        <c:auto val="1"/>
        <c:lblAlgn val="ctr"/>
        <c:lblOffset val="100"/>
        <c:noMultiLvlLbl val="0"/>
      </c:catAx>
      <c:valAx>
        <c:axId val="49100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003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>
                <a:effectLst/>
              </a:rPr>
              <a:t>Participants number of capacity building events in Target countries</a:t>
            </a:r>
            <a:endParaRPr lang="en-US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'Capacity building'!$A$4</c:f>
              <c:strCache>
                <c:ptCount val="1"/>
                <c:pt idx="0">
                  <c:v>Expected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'Capacity building'!$B$3:$D$3</c:f>
              <c:strCache>
                <c:ptCount val="3"/>
                <c:pt idx="0">
                  <c:v>Italy</c:v>
                </c:pt>
                <c:pt idx="1">
                  <c:v>Ukraine</c:v>
                </c:pt>
                <c:pt idx="2">
                  <c:v>Germany</c:v>
                </c:pt>
              </c:strCache>
            </c:strRef>
          </c:cat>
          <c:val>
            <c:numRef>
              <c:f>'Capacity building'!$B$4:$D$4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10-4567-BF57-975B80F2B94C}"/>
            </c:ext>
          </c:extLst>
        </c:ser>
        <c:ser>
          <c:idx val="1"/>
          <c:order val="1"/>
          <c:tx>
            <c:strRef>
              <c:f>'Capacity building'!$A$5</c:f>
              <c:strCache>
                <c:ptCount val="1"/>
                <c:pt idx="0">
                  <c:v>Event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'Capacity building'!$B$3:$D$3</c:f>
              <c:strCache>
                <c:ptCount val="3"/>
                <c:pt idx="0">
                  <c:v>Italy</c:v>
                </c:pt>
                <c:pt idx="1">
                  <c:v>Ukraine</c:v>
                </c:pt>
                <c:pt idx="2">
                  <c:v>Germany</c:v>
                </c:pt>
              </c:strCache>
            </c:strRef>
          </c:cat>
          <c:val>
            <c:numRef>
              <c:f>'Capacity building'!$B$5:$D$5</c:f>
              <c:numCache>
                <c:formatCode>General</c:formatCode>
                <c:ptCount val="3"/>
                <c:pt idx="0">
                  <c:v>30</c:v>
                </c:pt>
                <c:pt idx="1">
                  <c:v>100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10-4567-BF57-975B80F2B94C}"/>
            </c:ext>
          </c:extLst>
        </c:ser>
        <c:ser>
          <c:idx val="2"/>
          <c:order val="2"/>
          <c:tx>
            <c:strRef>
              <c:f>'Capacity building'!$A$6</c:f>
              <c:strCache>
                <c:ptCount val="1"/>
                <c:pt idx="0">
                  <c:v>Event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'Capacity building'!$B$3:$D$3</c:f>
              <c:strCache>
                <c:ptCount val="3"/>
                <c:pt idx="0">
                  <c:v>Italy</c:v>
                </c:pt>
                <c:pt idx="1">
                  <c:v>Ukraine</c:v>
                </c:pt>
                <c:pt idx="2">
                  <c:v>Germany</c:v>
                </c:pt>
              </c:strCache>
            </c:strRef>
          </c:cat>
          <c:val>
            <c:numRef>
              <c:f>'Capacity building'!$B$6:$D$6</c:f>
              <c:numCache>
                <c:formatCode>General</c:formatCode>
                <c:ptCount val="3"/>
                <c:pt idx="0">
                  <c:v>14</c:v>
                </c:pt>
                <c:pt idx="1">
                  <c:v>23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10-4567-BF57-975B80F2B94C}"/>
            </c:ext>
          </c:extLst>
        </c:ser>
        <c:ser>
          <c:idx val="3"/>
          <c:order val="3"/>
          <c:tx>
            <c:strRef>
              <c:f>'Capacity building'!$A$7</c:f>
              <c:strCache>
                <c:ptCount val="1"/>
                <c:pt idx="0">
                  <c:v>Study tour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'Capacity building'!$B$3:$D$3</c:f>
              <c:strCache>
                <c:ptCount val="3"/>
                <c:pt idx="0">
                  <c:v>Italy</c:v>
                </c:pt>
                <c:pt idx="1">
                  <c:v>Ukraine</c:v>
                </c:pt>
                <c:pt idx="2">
                  <c:v>Germany</c:v>
                </c:pt>
              </c:strCache>
            </c:strRef>
          </c:cat>
          <c:val>
            <c:numRef>
              <c:f>'Capacity building'!$B$7:$D$7</c:f>
              <c:numCache>
                <c:formatCode>General</c:formatCode>
                <c:ptCount val="3"/>
                <c:pt idx="0">
                  <c:v>30</c:v>
                </c:pt>
                <c:pt idx="1">
                  <c:v>38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10-4567-BF57-975B80F2B9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1003576"/>
        <c:axId val="491003904"/>
      </c:barChart>
      <c:catAx>
        <c:axId val="491003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003904"/>
        <c:crosses val="autoZero"/>
        <c:auto val="1"/>
        <c:lblAlgn val="ctr"/>
        <c:lblOffset val="100"/>
        <c:noMultiLvlLbl val="0"/>
      </c:catAx>
      <c:valAx>
        <c:axId val="49100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003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Participants number of events in outreach countries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'Capacity building'!$J$4</c:f>
              <c:strCache>
                <c:ptCount val="1"/>
                <c:pt idx="0">
                  <c:v>Expected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'Capacity building'!$K$3:$P$3</c:f>
              <c:strCache>
                <c:ptCount val="6"/>
                <c:pt idx="0">
                  <c:v>Expected</c:v>
                </c:pt>
                <c:pt idx="1">
                  <c:v>Belgium</c:v>
                </c:pt>
                <c:pt idx="2">
                  <c:v>Poland</c:v>
                </c:pt>
                <c:pt idx="3">
                  <c:v>Romania</c:v>
                </c:pt>
                <c:pt idx="4">
                  <c:v>Hungary</c:v>
                </c:pt>
                <c:pt idx="5">
                  <c:v>UK</c:v>
                </c:pt>
              </c:strCache>
            </c:strRef>
          </c:cat>
          <c:val>
            <c:numRef>
              <c:f>'Capacity building'!$K$4:$P$4</c:f>
              <c:numCache>
                <c:formatCode>General</c:formatCode>
                <c:ptCount val="6"/>
                <c:pt idx="0">
                  <c:v>20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86-4E85-B754-50DCD5C2A226}"/>
            </c:ext>
          </c:extLst>
        </c:ser>
        <c:ser>
          <c:idx val="0"/>
          <c:order val="1"/>
          <c:tx>
            <c:strRef>
              <c:f>'Capacity building'!$J$5</c:f>
              <c:strCache>
                <c:ptCount val="1"/>
                <c:pt idx="0">
                  <c:v>Event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'Capacity building'!$K$3:$P$3</c:f>
              <c:strCache>
                <c:ptCount val="6"/>
                <c:pt idx="0">
                  <c:v>Expected</c:v>
                </c:pt>
                <c:pt idx="1">
                  <c:v>Belgium</c:v>
                </c:pt>
                <c:pt idx="2">
                  <c:v>Poland</c:v>
                </c:pt>
                <c:pt idx="3">
                  <c:v>Romania</c:v>
                </c:pt>
                <c:pt idx="4">
                  <c:v>Hungary</c:v>
                </c:pt>
                <c:pt idx="5">
                  <c:v>UK</c:v>
                </c:pt>
              </c:strCache>
            </c:strRef>
          </c:cat>
          <c:val>
            <c:numRef>
              <c:f>'Capacity building'!$K$5:$P$5</c:f>
              <c:numCache>
                <c:formatCode>General</c:formatCode>
                <c:ptCount val="6"/>
                <c:pt idx="0">
                  <c:v>0</c:v>
                </c:pt>
                <c:pt idx="1">
                  <c:v>23</c:v>
                </c:pt>
                <c:pt idx="2">
                  <c:v>30</c:v>
                </c:pt>
                <c:pt idx="3">
                  <c:v>25</c:v>
                </c:pt>
                <c:pt idx="4">
                  <c:v>15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86-4E85-B754-50DCD5C2A226}"/>
            </c:ext>
          </c:extLst>
        </c:ser>
        <c:ser>
          <c:idx val="2"/>
          <c:order val="2"/>
          <c:tx>
            <c:strRef>
              <c:f>'Capacity building'!$J$6</c:f>
              <c:strCache>
                <c:ptCount val="1"/>
                <c:pt idx="0">
                  <c:v>Event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'Capacity building'!$K$3:$P$3</c:f>
              <c:strCache>
                <c:ptCount val="6"/>
                <c:pt idx="0">
                  <c:v>Expected</c:v>
                </c:pt>
                <c:pt idx="1">
                  <c:v>Belgium</c:v>
                </c:pt>
                <c:pt idx="2">
                  <c:v>Poland</c:v>
                </c:pt>
                <c:pt idx="3">
                  <c:v>Romania</c:v>
                </c:pt>
                <c:pt idx="4">
                  <c:v>Hungary</c:v>
                </c:pt>
                <c:pt idx="5">
                  <c:v>UK</c:v>
                </c:pt>
              </c:strCache>
            </c:strRef>
          </c:cat>
          <c:val>
            <c:numRef>
              <c:f>'Capacity building'!$K$6:$P$6</c:f>
              <c:numCache>
                <c:formatCode>General</c:formatCode>
                <c:ptCount val="6"/>
                <c:pt idx="0">
                  <c:v>0</c:v>
                </c:pt>
                <c:pt idx="1">
                  <c:v>24</c:v>
                </c:pt>
                <c:pt idx="2">
                  <c:v>50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86-4E85-B754-50DCD5C2A2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1003576"/>
        <c:axId val="491003904"/>
      </c:barChart>
      <c:catAx>
        <c:axId val="491003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003904"/>
        <c:crosses val="autoZero"/>
        <c:auto val="1"/>
        <c:lblAlgn val="ctr"/>
        <c:lblOffset val="100"/>
        <c:noMultiLvlLbl val="0"/>
      </c:catAx>
      <c:valAx>
        <c:axId val="49100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003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EE04398-4A4D-4273-918F-A7E10DC0EA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5B78BE-1C4B-49AF-920E-5531FBE929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4E90B-7176-406E-990A-D0A9A84C30FA}" type="datetimeFigureOut">
              <a:rPr lang="de-DE" smtClean="0"/>
              <a:t>21.11.2018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040E2A3-A0CA-481D-BD16-A4433F6B57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3DB097D-6212-4923-8F3D-5ABAD58ED6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8D629-D07F-453B-816F-FFBA0ED65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671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B5E15-F8AD-42FE-A15D-BA2C450BF6D2}" type="datetimeFigureOut">
              <a:rPr lang="hu-HU" smtClean="0"/>
              <a:pPr/>
              <a:t>2018. 11. 21.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6B64B-C644-4021-B2F7-8434CB0E8EBA}" type="slidenum">
              <a:rPr lang="hu-HU" smtClean="0"/>
              <a:pPr/>
              <a:t>‹Nr.›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7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6B64B-C644-4021-B2F7-8434CB0E8EBA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954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 </a:t>
            </a:r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partners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8 EU MS + 1 </a:t>
            </a:r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partner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Ukraine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coordinator of FORBIO is WIP-Renewable 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Energies (Germany)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Started in January 2016  until December 2018, for a duration of 36 months, the project received funding for 1.9 million 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6B64B-C644-4021-B2F7-8434CB0E8EBA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6312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6B64B-C644-4021-B2F7-8434CB0E8EBA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264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6B64B-C644-4021-B2F7-8434CB0E8EBA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5027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ép 12" descr="infographic_ppt800_600-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80528" y="-27384"/>
            <a:ext cx="9252520" cy="694347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395536" y="1700808"/>
            <a:ext cx="5832648" cy="3096344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5536" y="5105400"/>
            <a:ext cx="7920880" cy="1131912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hu-HU" dirty="0"/>
          </a:p>
        </p:txBody>
      </p:sp>
      <p:sp>
        <p:nvSpPr>
          <p:cNvPr id="16" name="Szövegdoboz 15"/>
          <p:cNvSpPr txBox="1"/>
          <p:nvPr userDrawn="1"/>
        </p:nvSpPr>
        <p:spPr>
          <a:xfrm>
            <a:off x="1115616" y="626925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alibri Light" pitchFamily="34" charset="0"/>
              </a:rPr>
              <a:t>This project has received funding from the European Union's Horizon 2020 </a:t>
            </a:r>
            <a:endParaRPr lang="hu-HU" sz="1000" dirty="0">
              <a:solidFill>
                <a:schemeClr val="bg1"/>
              </a:solidFill>
              <a:latin typeface="Calibri Light" pitchFamily="34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alibri Light" pitchFamily="34" charset="0"/>
              </a:rPr>
              <a:t>research and innovation </a:t>
            </a:r>
            <a:r>
              <a:rPr lang="en-US" sz="1000" dirty="0" err="1">
                <a:solidFill>
                  <a:schemeClr val="bg1"/>
                </a:solidFill>
                <a:latin typeface="Calibri Light" pitchFamily="34" charset="0"/>
              </a:rPr>
              <a:t>programme</a:t>
            </a:r>
            <a:r>
              <a:rPr lang="en-US" sz="1000" dirty="0">
                <a:solidFill>
                  <a:schemeClr val="bg1"/>
                </a:solidFill>
                <a:latin typeface="Calibri Light" pitchFamily="34" charset="0"/>
              </a:rPr>
              <a:t> under grant agreement No691846.</a:t>
            </a:r>
            <a:endParaRPr lang="hu-HU" sz="1000" dirty="0">
              <a:solidFill>
                <a:schemeClr val="bg1"/>
              </a:solidFill>
              <a:latin typeface="Calibri Light" pitchFamily="34" charset="0"/>
            </a:endParaRPr>
          </a:p>
        </p:txBody>
      </p:sp>
      <p:pic>
        <p:nvPicPr>
          <p:cNvPr id="17" name="Kép 16" descr="flag_2colors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67544" y="6285805"/>
            <a:ext cx="576064" cy="3835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 descr="infographic_ppt800_600_2-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686" y="0"/>
            <a:ext cx="9138627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3417019"/>
            <a:ext cx="8352928" cy="1362075"/>
          </a:xfrm>
        </p:spPr>
        <p:txBody>
          <a:bodyPr anchor="t"/>
          <a:lstStyle>
            <a:lvl1pPr algn="l">
              <a:defRPr sz="4000" b="0" cap="all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23528" y="2276872"/>
            <a:ext cx="8352928" cy="114014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0" name="Szövegdoboz 9"/>
          <p:cNvSpPr txBox="1"/>
          <p:nvPr userDrawn="1"/>
        </p:nvSpPr>
        <p:spPr>
          <a:xfrm>
            <a:off x="1115616" y="626925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alibri Light" pitchFamily="34" charset="0"/>
              </a:rPr>
              <a:t>This project has received funding from the European Union's Horizon 2020 </a:t>
            </a:r>
            <a:endParaRPr lang="hu-HU" sz="1000" dirty="0">
              <a:solidFill>
                <a:schemeClr val="bg1"/>
              </a:solidFill>
              <a:latin typeface="Calibri Light" pitchFamily="34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alibri Light" pitchFamily="34" charset="0"/>
              </a:rPr>
              <a:t>research and innovation </a:t>
            </a:r>
            <a:r>
              <a:rPr lang="en-US" sz="1000" dirty="0" err="1">
                <a:solidFill>
                  <a:schemeClr val="bg1"/>
                </a:solidFill>
                <a:latin typeface="Calibri Light" pitchFamily="34" charset="0"/>
              </a:rPr>
              <a:t>programme</a:t>
            </a:r>
            <a:r>
              <a:rPr lang="en-US" sz="1000" dirty="0">
                <a:solidFill>
                  <a:schemeClr val="bg1"/>
                </a:solidFill>
                <a:latin typeface="Calibri Light" pitchFamily="34" charset="0"/>
              </a:rPr>
              <a:t> under grant agreement No691846.</a:t>
            </a:r>
            <a:endParaRPr lang="hu-HU" sz="1000" dirty="0">
              <a:solidFill>
                <a:schemeClr val="bg1"/>
              </a:solidFill>
              <a:latin typeface="Calibri Light" pitchFamily="34" charset="0"/>
            </a:endParaRPr>
          </a:p>
        </p:txBody>
      </p:sp>
      <p:pic>
        <p:nvPicPr>
          <p:cNvPr id="11" name="Kép 10" descr="flag_2colors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67544" y="6285805"/>
            <a:ext cx="576064" cy="38355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1115616" y="626925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libri Light" pitchFamily="34" charset="0"/>
              </a:rPr>
              <a:t>This project has received funding from the European Union's Horizon 2020 </a:t>
            </a:r>
            <a:endParaRPr lang="hu-HU" sz="1000" dirty="0">
              <a:latin typeface="Calibri Light" pitchFamily="34" charset="0"/>
            </a:endParaRPr>
          </a:p>
          <a:p>
            <a:r>
              <a:rPr lang="en-US" sz="1000" dirty="0">
                <a:latin typeface="Calibri Light" pitchFamily="34" charset="0"/>
              </a:rPr>
              <a:t>research and innovation </a:t>
            </a:r>
            <a:r>
              <a:rPr lang="en-US" sz="1000" dirty="0" err="1">
                <a:latin typeface="Calibri Light" pitchFamily="34" charset="0"/>
              </a:rPr>
              <a:t>programme</a:t>
            </a:r>
            <a:r>
              <a:rPr lang="en-US" sz="1000" dirty="0">
                <a:latin typeface="Calibri Light" pitchFamily="34" charset="0"/>
              </a:rPr>
              <a:t> under grant agreement No691846.</a:t>
            </a:r>
            <a:endParaRPr lang="hu-HU" sz="1000" dirty="0">
              <a:latin typeface="Calibri Light" pitchFamily="34" charset="0"/>
            </a:endParaRPr>
          </a:p>
        </p:txBody>
      </p:sp>
      <p:pic>
        <p:nvPicPr>
          <p:cNvPr id="9" name="Kép 8" descr="forbio_logo-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36296" y="142961"/>
            <a:ext cx="1739922" cy="549735"/>
          </a:xfrm>
          <a:prstGeom prst="rect">
            <a:avLst/>
          </a:prstGeom>
        </p:spPr>
      </p:pic>
      <p:pic>
        <p:nvPicPr>
          <p:cNvPr id="7" name="Kép 6" descr="flag_2color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7544" y="6285805"/>
            <a:ext cx="576064" cy="3835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Calibri Light" pitchFamily="34" charset="0"/>
          <a:ea typeface="+mj-ea"/>
          <a:cs typeface="+mj-cs"/>
        </a:defRPr>
      </a:lvl1pPr>
    </p:titleStyle>
    <p:bodyStyle>
      <a:lvl1pPr marL="1588" indent="-1588" algn="l" defTabSz="914400" rtl="0" eaLnBrk="1" latinLnBrk="0" hangingPunct="1">
        <a:spcBef>
          <a:spcPct val="20000"/>
        </a:spcBef>
        <a:buFontTx/>
        <a:buNone/>
        <a:defRPr lang="hu-HU" sz="2800" kern="1200" dirty="0" smtClean="0">
          <a:solidFill>
            <a:schemeClr val="tx1"/>
          </a:solidFill>
          <a:latin typeface="Calibri Ligh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alibri" pitchFamily="34" charset="0"/>
        <a:buChar char="»"/>
        <a:defRPr sz="2800" kern="1200">
          <a:solidFill>
            <a:schemeClr val="tx1"/>
          </a:solidFill>
          <a:latin typeface="Calibri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72008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/>
              <a:t>WP5</a:t>
            </a:r>
            <a:br>
              <a:rPr lang="de-DE" b="1" dirty="0"/>
            </a:br>
            <a:r>
              <a:rPr lang="en-GB" b="1" i="1" dirty="0"/>
              <a:t>Knowledge Transfer and Capacity Development for Innovative Value Chains</a:t>
            </a:r>
            <a:r>
              <a:rPr lang="de-DE" b="1" dirty="0"/>
              <a:t> </a:t>
            </a: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r>
              <a:rPr lang="de-DE" b="1" dirty="0"/>
              <a:t> 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907704" y="3970505"/>
            <a:ext cx="4032448" cy="244614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de-DE" sz="4900" dirty="0"/>
              <a:t>			</a:t>
            </a:r>
            <a:endParaRPr lang="de-DE" sz="4900" i="1" dirty="0"/>
          </a:p>
          <a:p>
            <a:pPr algn="ctr"/>
            <a:endParaRPr lang="de-DE" sz="4900" dirty="0"/>
          </a:p>
          <a:p>
            <a:pPr algn="ctr"/>
            <a:endParaRPr lang="de-DE" sz="4900" dirty="0"/>
          </a:p>
          <a:p>
            <a:pPr algn="ctr"/>
            <a:endParaRPr lang="de-DE" sz="4900" dirty="0"/>
          </a:p>
          <a:p>
            <a:pPr algn="ctr"/>
            <a:r>
              <a:rPr lang="de-DE" sz="4900" dirty="0"/>
              <a:t>Rainer Janssen, Cosette Khawaja</a:t>
            </a:r>
          </a:p>
          <a:p>
            <a:pPr algn="ctr"/>
            <a:r>
              <a:rPr lang="en-GB" sz="4900" dirty="0"/>
              <a:t>WIP Renewable Energies</a:t>
            </a:r>
          </a:p>
          <a:p>
            <a:pPr algn="ctr"/>
            <a:r>
              <a:rPr lang="de-DE" sz="4900" dirty="0"/>
              <a:t>Sylvensteinstr. 2 </a:t>
            </a:r>
          </a:p>
          <a:p>
            <a:pPr algn="ctr"/>
            <a:r>
              <a:rPr lang="de-DE" sz="4900" dirty="0"/>
              <a:t>81369 Munich </a:t>
            </a:r>
          </a:p>
          <a:p>
            <a:pPr algn="ctr"/>
            <a:r>
              <a:rPr lang="de-DE" sz="4900" dirty="0"/>
              <a:t>www.wip-munich.de</a:t>
            </a:r>
          </a:p>
          <a:p>
            <a:pPr algn="ctr"/>
            <a:endParaRPr lang="de-DE" sz="5500" dirty="0"/>
          </a:p>
          <a:p>
            <a:pPr algn="ctr"/>
            <a:r>
              <a:rPr lang="de-DE" sz="5500" dirty="0">
                <a:solidFill>
                  <a:srgbClr val="00B0F0"/>
                </a:solidFill>
              </a:rPr>
              <a:t> </a:t>
            </a:r>
            <a:endParaRPr lang="en-GB" sz="5500" dirty="0">
              <a:solidFill>
                <a:srgbClr val="00B0F0"/>
              </a:solidFill>
            </a:endParaRPr>
          </a:p>
          <a:p>
            <a:pPr algn="ctr"/>
            <a:endParaRPr lang="hu-HU" i="1" dirty="0"/>
          </a:p>
        </p:txBody>
      </p:sp>
      <p:sp>
        <p:nvSpPr>
          <p:cNvPr id="7" name="Alcím 2"/>
          <p:cNvSpPr txBox="1">
            <a:spLocks/>
          </p:cNvSpPr>
          <p:nvPr/>
        </p:nvSpPr>
        <p:spPr>
          <a:xfrm>
            <a:off x="2195736" y="3330103"/>
            <a:ext cx="3240360" cy="1110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lang="hu-HU"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alibri Light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alibri Light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 Light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 Light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1200" dirty="0"/>
          </a:p>
          <a:p>
            <a:pPr algn="ctr"/>
            <a:r>
              <a:rPr lang="de-DE" sz="1200" dirty="0"/>
              <a:t>20th </a:t>
            </a:r>
            <a:r>
              <a:rPr lang="de-DE" sz="1200" dirty="0" err="1"/>
              <a:t>February</a:t>
            </a:r>
            <a:r>
              <a:rPr lang="de-DE" sz="1200" dirty="0"/>
              <a:t>, 2018</a:t>
            </a:r>
          </a:p>
          <a:p>
            <a:pPr algn="ctr"/>
            <a:r>
              <a:rPr lang="de-DE" sz="1200" dirty="0" err="1"/>
              <a:t>Kiev</a:t>
            </a:r>
            <a:r>
              <a:rPr lang="de-DE" sz="1200" dirty="0"/>
              <a:t>, Ukraine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8BED067-00FA-493E-9181-0B3130C3C1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013176"/>
            <a:ext cx="1404384" cy="6800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en-US" b="1" dirty="0"/>
              <a:t>Task 5.5 </a:t>
            </a:r>
            <a:r>
              <a:rPr lang="en-US" altLang="de-DE" b="1" dirty="0"/>
              <a:t>Study tours </a:t>
            </a:r>
            <a:endParaRPr lang="hu-HU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180528" y="1556792"/>
            <a:ext cx="8229600" cy="4277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609600" y="44371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5940152" y="1412776"/>
            <a:ext cx="27363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67543" y="1268760"/>
            <a:ext cx="8424937" cy="468052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altLang="de-DE" sz="1600" b="1" dirty="0"/>
              <a:t>Leader</a:t>
            </a:r>
            <a:r>
              <a:rPr lang="en-US" altLang="de-DE" sz="1600" dirty="0"/>
              <a:t>: WIP, </a:t>
            </a:r>
            <a:r>
              <a:rPr lang="en-US" altLang="de-DE" sz="1600" b="1" dirty="0"/>
              <a:t>contributions</a:t>
            </a:r>
            <a:r>
              <a:rPr lang="en-US" altLang="de-DE" sz="1600" dirty="0"/>
              <a:t>: all partners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1600" b="1" dirty="0"/>
              <a:t>Participants</a:t>
            </a:r>
            <a:r>
              <a:rPr lang="en-US" sz="1600" dirty="0"/>
              <a:t>: stakeholders from target and outreach countries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1600" dirty="0"/>
              <a:t>Conducted in </a:t>
            </a:r>
            <a:r>
              <a:rPr lang="en-US" sz="1600" b="1" dirty="0"/>
              <a:t>national language/English </a:t>
            </a:r>
            <a:r>
              <a:rPr lang="en-US" sz="1600" dirty="0"/>
              <a:t>(one-day event)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1600" dirty="0" err="1"/>
              <a:t>Organisation</a:t>
            </a:r>
            <a:r>
              <a:rPr lang="en-US" sz="1600" dirty="0"/>
              <a:t> of </a:t>
            </a:r>
            <a:r>
              <a:rPr lang="en-US" sz="1600" b="1" dirty="0"/>
              <a:t>3 study tours </a:t>
            </a:r>
            <a:r>
              <a:rPr lang="en-US" sz="1600" dirty="0"/>
              <a:t>(one per target country: IT, DE, UK)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1600" b="1" dirty="0"/>
              <a:t>Aim</a:t>
            </a:r>
            <a:r>
              <a:rPr lang="en-US" sz="1600" dirty="0"/>
              <a:t>: presentation on field activities (planted areas) of target case studies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1600" dirty="0"/>
              <a:t>Integral part of </a:t>
            </a:r>
            <a:r>
              <a:rPr lang="en-US" sz="1600" b="1" dirty="0"/>
              <a:t>training events </a:t>
            </a:r>
            <a:r>
              <a:rPr lang="en-US" sz="1600" dirty="0"/>
              <a:t>(Task 5.3)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altLang="de-DE" sz="1600" b="1" dirty="0"/>
              <a:t>Integrated in: Deliverable D5.3</a:t>
            </a:r>
            <a:r>
              <a:rPr lang="en-US" altLang="de-DE" sz="1600" dirty="0"/>
              <a:t>: Reports on training events in target countries (WIP, M32, August 2018)</a:t>
            </a:r>
          </a:p>
        </p:txBody>
      </p:sp>
    </p:spTree>
    <p:extLst>
      <p:ext uri="{BB962C8B-B14F-4D97-AF65-F5344CB8AC3E}">
        <p14:creationId xmlns:p14="http://schemas.microsoft.com/office/powerpoint/2010/main" val="187079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en-US" b="1" dirty="0"/>
              <a:t>Study </a:t>
            </a:r>
            <a:r>
              <a:rPr lang="de-DE" altLang="en-US" b="1" dirty="0" err="1"/>
              <a:t>tours</a:t>
            </a:r>
            <a:endParaRPr lang="hu-HU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180528" y="1556792"/>
            <a:ext cx="8229600" cy="4277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609600" y="44371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5940152" y="1412776"/>
            <a:ext cx="27363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pic>
        <p:nvPicPr>
          <p:cNvPr id="9" name="Grafik 8" descr="forbio-field-trip-1">
            <a:extLst>
              <a:ext uri="{FF2B5EF4-FFF2-40B4-BE49-F238E27FC236}">
                <a16:creationId xmlns:a16="http://schemas.microsoft.com/office/drawing/2014/main" id="{AB6FA503-9D8A-4CEB-A66C-366A7BAAB72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69" y="1642221"/>
            <a:ext cx="3317163" cy="2105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9" descr="forbio-field-trip-6">
            <a:extLst>
              <a:ext uri="{FF2B5EF4-FFF2-40B4-BE49-F238E27FC236}">
                <a16:creationId xmlns:a16="http://schemas.microsoft.com/office/drawing/2014/main" id="{68E62DAA-30B3-4B7F-BC3A-736673C5666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47883"/>
            <a:ext cx="3317163" cy="2164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rafik 11" descr="Miscanthus-Feldtag_Goßmar_(20180407_1)_034">
            <a:extLst>
              <a:ext uri="{FF2B5EF4-FFF2-40B4-BE49-F238E27FC236}">
                <a16:creationId xmlns:a16="http://schemas.microsoft.com/office/drawing/2014/main" id="{0E32BD58-D907-492E-9270-CE6B720AA00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906192"/>
            <a:ext cx="3742766" cy="22048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565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altLang="en-US" b="1" dirty="0"/>
              <a:t>Task 5.6 </a:t>
            </a:r>
            <a:r>
              <a:rPr lang="en-US" altLang="de-DE" b="1" dirty="0"/>
              <a:t>Capacity building </a:t>
            </a:r>
            <a:r>
              <a:rPr lang="en-US" altLang="de-DE" dirty="0"/>
              <a:t>– </a:t>
            </a:r>
            <a:r>
              <a:rPr lang="en-US" altLang="de-DE" b="1" dirty="0"/>
              <a:t>sustainability assessment</a:t>
            </a:r>
            <a:endParaRPr lang="hu-HU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251520" y="1556792"/>
            <a:ext cx="8424937" cy="468052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de-DE" sz="1800" b="1" dirty="0"/>
              <a:t>Leader</a:t>
            </a:r>
            <a:r>
              <a:rPr lang="en-US" altLang="de-DE" sz="1800" dirty="0"/>
              <a:t>: FAO, </a:t>
            </a:r>
            <a:r>
              <a:rPr lang="en-US" altLang="de-DE" sz="1800" b="1" dirty="0"/>
              <a:t>contributions</a:t>
            </a:r>
            <a:r>
              <a:rPr lang="en-US" altLang="de-DE" sz="1800" dirty="0"/>
              <a:t>: all partners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Participants</a:t>
            </a:r>
            <a:r>
              <a:rPr lang="en-US" sz="1800" dirty="0"/>
              <a:t>: farmers, local administrators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3 webinars for target countries </a:t>
            </a:r>
            <a:r>
              <a:rPr lang="en-US" sz="1800" dirty="0"/>
              <a:t>(one per target country: IT, DE, UK)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3 webinars for outreach countries </a:t>
            </a:r>
            <a:r>
              <a:rPr lang="en-US" sz="1800" dirty="0"/>
              <a:t>(</a:t>
            </a:r>
            <a:r>
              <a:rPr lang="en-US" sz="1800" b="1" dirty="0"/>
              <a:t>ENERO, POLBIOM, FIB</a:t>
            </a:r>
            <a:r>
              <a:rPr lang="en-US" sz="1800" dirty="0"/>
              <a:t>)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Aim</a:t>
            </a:r>
            <a:r>
              <a:rPr lang="en-US" sz="1800" dirty="0"/>
              <a:t>: train relevant local institutions and experts to implement FORBIO sustainability assessment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Content</a:t>
            </a:r>
            <a:r>
              <a:rPr lang="en-US" sz="1800" dirty="0"/>
              <a:t>: methodological and practical issues of the adapted GBEP sustainability indicators for monitoring the impacts of modern bioenergy and their application to local sites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altLang="de-DE" sz="1800" b="1" dirty="0"/>
              <a:t>Deliverable D5.5</a:t>
            </a:r>
            <a:r>
              <a:rPr lang="en-US" altLang="de-DE" sz="1800" dirty="0"/>
              <a:t>: Reports on webinars (FAO, M33, September 2018)</a:t>
            </a:r>
          </a:p>
        </p:txBody>
      </p:sp>
    </p:spTree>
    <p:extLst>
      <p:ext uri="{BB962C8B-B14F-4D97-AF65-F5344CB8AC3E}">
        <p14:creationId xmlns:p14="http://schemas.microsoft.com/office/powerpoint/2010/main" val="1209941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784371-DD26-4DE0-8C79-C5F09DC63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dirty="0"/>
              <a:t>FAO provided advice on the selection of an adequate webinar platform and coordinated the action of partners who requested further information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/>
              <a:t>FAO prepared a guided questionnaire to backstop participant’s perceptions on most relevant aspects of sustainability in advanced bioenergy value chains on underutilized land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/>
              <a:t>FORBIO partners delivered the presentations during the webinars and led the discussions concerning perceived barriers to the sustainable uptake of the proposed value chains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/>
              <a:t>Each responsible Partner compiled a mini-report on the activities and feedbacks received from the webinar participants and shared it with FAO for the final compilation of the report</a:t>
            </a:r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F78DDE1D-9F36-445A-9D45-6DD53934A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DE" altLang="en-US" b="1" dirty="0"/>
              <a:t>Task 5.6 </a:t>
            </a:r>
            <a:r>
              <a:rPr lang="en-US" altLang="de-DE" b="1" dirty="0"/>
              <a:t>Capacity building </a:t>
            </a:r>
            <a:r>
              <a:rPr lang="en-US" altLang="de-DE" dirty="0"/>
              <a:t>– </a:t>
            </a:r>
            <a:r>
              <a:rPr lang="en-US" altLang="de-DE" b="1" dirty="0"/>
              <a:t>sustainability assessment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963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1223628" y="560661"/>
            <a:ext cx="8352928" cy="1140147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tx1"/>
                </a:solidFill>
              </a:rPr>
              <a:t>Thank you for your attention!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3" name="Alcím 2"/>
          <p:cNvSpPr txBox="1">
            <a:spLocks/>
          </p:cNvSpPr>
          <p:nvPr/>
        </p:nvSpPr>
        <p:spPr>
          <a:xfrm>
            <a:off x="1907704" y="2060848"/>
            <a:ext cx="4032448" cy="23042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lang="hu-HU"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 Light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Calibri Light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Calibri Light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Calibri Light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4900" dirty="0"/>
              <a:t>			</a:t>
            </a:r>
            <a:endParaRPr lang="de-DE" sz="4900" i="1" dirty="0"/>
          </a:p>
          <a:p>
            <a:pPr algn="ctr"/>
            <a:endParaRPr lang="de-DE" sz="4900" dirty="0"/>
          </a:p>
          <a:p>
            <a:pPr algn="ctr"/>
            <a:endParaRPr lang="de-DE" sz="4900" dirty="0"/>
          </a:p>
          <a:p>
            <a:pPr algn="ctr"/>
            <a:endParaRPr lang="de-DE" sz="4900" dirty="0"/>
          </a:p>
          <a:p>
            <a:pPr algn="ctr"/>
            <a:endParaRPr lang="de-DE" sz="4900" dirty="0"/>
          </a:p>
          <a:p>
            <a:pPr algn="ctr"/>
            <a:endParaRPr lang="de-DE" sz="4900" dirty="0"/>
          </a:p>
          <a:p>
            <a:pPr algn="ctr"/>
            <a:r>
              <a:rPr lang="de-DE" sz="4800" dirty="0">
                <a:solidFill>
                  <a:schemeClr val="tx1"/>
                </a:solidFill>
              </a:rPr>
              <a:t>Rainer Janssen, Cosette Khawaja</a:t>
            </a:r>
          </a:p>
          <a:p>
            <a:pPr algn="ctr"/>
            <a:r>
              <a:rPr lang="de-DE" sz="4800" dirty="0">
                <a:solidFill>
                  <a:schemeClr val="tx1"/>
                </a:solidFill>
              </a:rPr>
              <a:t>WIP Renewable Energies</a:t>
            </a:r>
          </a:p>
          <a:p>
            <a:pPr algn="ctr"/>
            <a:r>
              <a:rPr lang="de-DE" sz="4800" dirty="0">
                <a:solidFill>
                  <a:schemeClr val="tx1"/>
                </a:solidFill>
              </a:rPr>
              <a:t>Sylvensteinstr. 2 </a:t>
            </a:r>
          </a:p>
          <a:p>
            <a:pPr algn="ctr"/>
            <a:r>
              <a:rPr lang="de-DE" sz="4800" dirty="0">
                <a:solidFill>
                  <a:schemeClr val="tx1"/>
                </a:solidFill>
              </a:rPr>
              <a:t>81369 Munich </a:t>
            </a:r>
          </a:p>
          <a:p>
            <a:pPr algn="ctr"/>
            <a:r>
              <a:rPr lang="de-DE" sz="4800" dirty="0">
                <a:solidFill>
                  <a:schemeClr val="tx1"/>
                </a:solidFill>
              </a:rPr>
              <a:t>www.wip-munich.de</a:t>
            </a:r>
          </a:p>
          <a:p>
            <a:pPr algn="ctr"/>
            <a:endParaRPr lang="de-DE" sz="5500" dirty="0"/>
          </a:p>
          <a:p>
            <a:pPr algn="ctr"/>
            <a:r>
              <a:rPr lang="de-DE" sz="5500" dirty="0">
                <a:solidFill>
                  <a:srgbClr val="00B0F0"/>
                </a:solidFill>
              </a:rPr>
              <a:t> </a:t>
            </a:r>
          </a:p>
          <a:p>
            <a:pPr algn="ctr"/>
            <a:endParaRPr lang="de-DE" i="1" dirty="0"/>
          </a:p>
        </p:txBody>
      </p:sp>
      <p:sp>
        <p:nvSpPr>
          <p:cNvPr id="2" name="Rechteck 1"/>
          <p:cNvSpPr/>
          <p:nvPr/>
        </p:nvSpPr>
        <p:spPr>
          <a:xfrm>
            <a:off x="2123728" y="4863197"/>
            <a:ext cx="4138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http://www.forbio-project</a:t>
            </a:r>
            <a:r>
              <a:rPr lang="de-DE"/>
              <a:t>.eu</a:t>
            </a:r>
            <a:r>
              <a:rPr lang="de-DE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en-US" sz="4000" b="1" dirty="0"/>
              <a:t>FORBIO WP5 - </a:t>
            </a:r>
            <a:r>
              <a:rPr lang="de-DE" altLang="en-US" sz="4000" b="1" dirty="0" err="1"/>
              <a:t>Objectives</a:t>
            </a:r>
            <a:endParaRPr lang="hu-HU" sz="4000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180528" y="1556792"/>
            <a:ext cx="8229600" cy="4277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sp>
        <p:nvSpPr>
          <p:cNvPr id="5" name="Rechteck 4"/>
          <p:cNvSpPr/>
          <p:nvPr/>
        </p:nvSpPr>
        <p:spPr>
          <a:xfrm>
            <a:off x="395536" y="1420758"/>
            <a:ext cx="8352928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de-DE" dirty="0"/>
              <a:t>Work Package Leader: </a:t>
            </a:r>
            <a:r>
              <a:rPr lang="en-GB" altLang="de-DE" b="1" dirty="0">
                <a:solidFill>
                  <a:schemeClr val="tx2"/>
                </a:solidFill>
              </a:rPr>
              <a:t>WIP</a:t>
            </a:r>
          </a:p>
          <a:p>
            <a:pPr>
              <a:spcBef>
                <a:spcPct val="0"/>
              </a:spcBef>
            </a:pPr>
            <a:r>
              <a:rPr lang="en-GB" altLang="de-DE" dirty="0"/>
              <a:t>Contribution by all partners</a:t>
            </a:r>
          </a:p>
          <a:p>
            <a:pPr>
              <a:spcBef>
                <a:spcPct val="0"/>
              </a:spcBef>
            </a:pPr>
            <a:r>
              <a:rPr lang="en-GB" altLang="de-DE" dirty="0"/>
              <a:t>Duration: </a:t>
            </a:r>
            <a:r>
              <a:rPr lang="en-GB" altLang="de-DE" b="1" dirty="0">
                <a:solidFill>
                  <a:schemeClr val="tx2"/>
                </a:solidFill>
              </a:rPr>
              <a:t>June 2017 to December 2018 (M18-36)</a:t>
            </a:r>
          </a:p>
          <a:p>
            <a:pPr marL="285750" indent="-285750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en-US" dirty="0"/>
              <a:t>Build capacity for relevant stakeholders </a:t>
            </a:r>
          </a:p>
          <a:p>
            <a:pPr marL="285750" indent="-285750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en-US" dirty="0"/>
              <a:t>Replicate the knowledge gained to other regions or countries</a:t>
            </a:r>
          </a:p>
          <a:p>
            <a:pPr marL="285750" indent="-285750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en-US" dirty="0"/>
              <a:t>Encourage European farmers and owners of contaminated lands in selected sites to start action </a:t>
            </a:r>
          </a:p>
        </p:txBody>
      </p:sp>
    </p:spTree>
    <p:extLst>
      <p:ext uri="{BB962C8B-B14F-4D97-AF65-F5344CB8AC3E}">
        <p14:creationId xmlns:p14="http://schemas.microsoft.com/office/powerpoint/2010/main" val="299882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10952"/>
          </a:xfrm>
        </p:spPr>
        <p:txBody>
          <a:bodyPr>
            <a:noAutofit/>
          </a:bodyPr>
          <a:lstStyle/>
          <a:p>
            <a:pPr algn="ctr"/>
            <a:r>
              <a:rPr lang="en-US" altLang="de-DE" sz="4000" b="1" dirty="0"/>
              <a:t>Task 5.1: Human and institutional capacity assessment</a:t>
            </a:r>
            <a:br>
              <a:rPr lang="en-US" altLang="de-DE" sz="4000" b="1" dirty="0"/>
            </a:b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br>
              <a:rPr lang="en-US" altLang="de-DE" sz="1800" b="1" dirty="0"/>
            </a:br>
            <a:endParaRPr lang="de-DE" b="1" dirty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0" indent="0"/>
            <a:endParaRPr lang="hu-HU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6349" y="1772816"/>
            <a:ext cx="8424937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588" indent="-1588" algn="l" defTabSz="914400" rtl="0" eaLnBrk="1" latinLnBrk="0" hangingPunct="1">
              <a:spcBef>
                <a:spcPct val="20000"/>
              </a:spcBef>
              <a:buFontTx/>
              <a:buNone/>
              <a:defRPr lang="hu-HU" sz="24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alibri" pitchFamily="34" charset="0"/>
              <a:buChar char="»"/>
              <a:defRPr sz="21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</a:pPr>
            <a:r>
              <a:rPr lang="en-US" sz="1800" dirty="0">
                <a:latin typeface="+mn-lt"/>
              </a:rPr>
              <a:t>Leader: FAO, contributions: all partners</a:t>
            </a:r>
          </a:p>
          <a:p>
            <a:pPr marL="285750" indent="-285750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+mn-lt"/>
              </a:rPr>
              <a:t>Capacity assessment at human resource level and institutional level  in selected case studies (Germany, Italy, Ukraine) and outreach countries (Romania, Poland, Hungary, Belgium, Ireland, UK) </a:t>
            </a:r>
          </a:p>
          <a:p>
            <a:pPr marL="285750" indent="-285750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+mn-lt"/>
              </a:rPr>
              <a:t>Characteristics of specific context</a:t>
            </a:r>
          </a:p>
          <a:p>
            <a:pPr marL="285750" indent="-285750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+mn-lt"/>
              </a:rPr>
              <a:t>Identification of target groups (farmers, local administrators, etc.)</a:t>
            </a:r>
          </a:p>
          <a:p>
            <a:pPr marL="285750" indent="-285750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+mn-lt"/>
              </a:rPr>
              <a:t>Assessment of learning needs/objectives for capacity development</a:t>
            </a:r>
          </a:p>
          <a:p>
            <a:pPr marL="285750" indent="-285750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en-US" altLang="de-DE" sz="1800" dirty="0">
                <a:latin typeface="+mn-lt"/>
              </a:rPr>
              <a:t>Deliverable D5.1: Assessment Report (FAO, submitted in April 2018)</a:t>
            </a:r>
          </a:p>
        </p:txBody>
      </p:sp>
    </p:spTree>
    <p:extLst>
      <p:ext uri="{BB962C8B-B14F-4D97-AF65-F5344CB8AC3E}">
        <p14:creationId xmlns:p14="http://schemas.microsoft.com/office/powerpoint/2010/main" val="250442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de-DE" altLang="en-US" b="1" dirty="0"/>
              <a:t>Task 5.2 </a:t>
            </a:r>
            <a:r>
              <a:rPr lang="en-US" altLang="de-DE" b="1" dirty="0" err="1"/>
              <a:t>Organisation</a:t>
            </a:r>
            <a:r>
              <a:rPr lang="en-US" altLang="de-DE" b="1" dirty="0"/>
              <a:t> of info days </a:t>
            </a:r>
            <a:endParaRPr lang="hu-HU" dirty="0"/>
          </a:p>
        </p:txBody>
      </p:sp>
      <p:sp>
        <p:nvSpPr>
          <p:cNvPr id="5" name="Inhaltsplatzhalter 2"/>
          <p:cNvSpPr txBox="1">
            <a:spLocks noGrp="1"/>
          </p:cNvSpPr>
          <p:nvPr>
            <p:ph idx="1"/>
          </p:nvPr>
        </p:nvSpPr>
        <p:spPr bwMode="auto">
          <a:xfrm>
            <a:off x="457200" y="1916833"/>
            <a:ext cx="822960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3000"/>
              </a:spcBef>
              <a:buNone/>
            </a:pPr>
            <a:r>
              <a:rPr lang="en-US" altLang="de-DE" sz="1800" b="1" kern="0" dirty="0"/>
              <a:t>Leader</a:t>
            </a:r>
            <a:r>
              <a:rPr lang="en-US" altLang="de-DE" sz="1800" kern="0" dirty="0"/>
              <a:t>: WIP, </a:t>
            </a:r>
            <a:r>
              <a:rPr lang="en-US" altLang="de-DE" sz="1800" b="1" kern="0" dirty="0"/>
              <a:t>contributions</a:t>
            </a:r>
            <a:r>
              <a:rPr lang="en-US" altLang="de-DE" sz="1800" kern="0" dirty="0"/>
              <a:t>: all partners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kern="0" dirty="0"/>
              <a:t>Participants</a:t>
            </a:r>
            <a:r>
              <a:rPr lang="en-US" sz="1800" kern="0" dirty="0"/>
              <a:t>: land owners, farmers, local actors and supply chain stakeholders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kern="0" dirty="0"/>
              <a:t>Conducted in </a:t>
            </a:r>
            <a:r>
              <a:rPr lang="en-US" sz="1800" b="1" kern="0" dirty="0"/>
              <a:t>national language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kern="0" dirty="0"/>
              <a:t>Presentation of </a:t>
            </a:r>
            <a:r>
              <a:rPr lang="en-US" sz="1800" b="1" kern="0" dirty="0"/>
              <a:t>project results </a:t>
            </a:r>
            <a:r>
              <a:rPr lang="en-US" sz="1800" kern="0" dirty="0"/>
              <a:t>(e.g. feasibility, sustainability, advantages) </a:t>
            </a:r>
            <a:br>
              <a:rPr lang="en-US" sz="1800" kern="0" dirty="0"/>
            </a:br>
            <a:r>
              <a:rPr lang="en-US" sz="1800" kern="0" dirty="0"/>
              <a:t>to initiate the implementation of bioenergy value chains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altLang="de-DE" sz="1800" b="1" kern="0" dirty="0"/>
              <a:t>Deliverable D5.2</a:t>
            </a:r>
            <a:r>
              <a:rPr lang="en-US" altLang="de-DE" sz="1800" kern="0" dirty="0"/>
              <a:t>: Reports on info days in target countries </a:t>
            </a:r>
            <a:br>
              <a:rPr lang="en-US" altLang="de-DE" sz="1800" kern="0" dirty="0"/>
            </a:br>
            <a:r>
              <a:rPr lang="en-US" altLang="de-DE" sz="1800" kern="0" dirty="0"/>
              <a:t>(WIP, M30, June 2018)</a:t>
            </a:r>
          </a:p>
        </p:txBody>
      </p:sp>
    </p:spTree>
    <p:extLst>
      <p:ext uri="{BB962C8B-B14F-4D97-AF65-F5344CB8AC3E}">
        <p14:creationId xmlns:p14="http://schemas.microsoft.com/office/powerpoint/2010/main" val="93059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en-US" b="1" dirty="0"/>
              <a:t>Task 5.2 </a:t>
            </a:r>
            <a:r>
              <a:rPr lang="de-DE" altLang="en-US" b="1" dirty="0" err="1"/>
              <a:t>Result</a:t>
            </a:r>
            <a:r>
              <a:rPr lang="de-DE" altLang="en-US" b="1" dirty="0"/>
              <a:t> </a:t>
            </a:r>
            <a:r>
              <a:rPr lang="de-DE" altLang="en-US" b="1" dirty="0" err="1"/>
              <a:t>status</a:t>
            </a:r>
            <a:endParaRPr lang="hu-HU" dirty="0"/>
          </a:p>
        </p:txBody>
      </p:sp>
      <p:graphicFrame>
        <p:nvGraphicFramePr>
          <p:cNvPr id="8" name="Inhaltsplatzhalter 1">
            <a:extLst>
              <a:ext uri="{FF2B5EF4-FFF2-40B4-BE49-F238E27FC236}">
                <a16:creationId xmlns:a16="http://schemas.microsoft.com/office/drawing/2014/main" id="{E67CDC70-E4C9-44FE-8209-7058B7775D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561846"/>
              </p:ext>
            </p:extLst>
          </p:nvPr>
        </p:nvGraphicFramePr>
        <p:xfrm>
          <a:off x="275850" y="1434501"/>
          <a:ext cx="8424860" cy="158417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23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8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Country</a:t>
                      </a: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de-DE" baseline="0" dirty="0">
                          <a:solidFill>
                            <a:schemeClr val="bg1"/>
                          </a:solidFill>
                        </a:rPr>
                        <a:t>nfo </a:t>
                      </a:r>
                      <a:r>
                        <a:rPr lang="de-DE" baseline="0" dirty="0" err="1">
                          <a:solidFill>
                            <a:schemeClr val="bg1"/>
                          </a:solidFill>
                        </a:rPr>
                        <a:t>days</a:t>
                      </a:r>
                      <a:r>
                        <a:rPr lang="de-DE" baseline="0" dirty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de-DE" baseline="0" dirty="0" err="1">
                          <a:solidFill>
                            <a:schemeClr val="bg1"/>
                          </a:solidFill>
                        </a:rPr>
                        <a:t>target</a:t>
                      </a:r>
                      <a:r>
                        <a:rPr lang="de-DE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baseline="0" dirty="0" err="1">
                          <a:solidFill>
                            <a:schemeClr val="bg1"/>
                          </a:solidFill>
                        </a:rPr>
                        <a:t>region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Replication in </a:t>
                      </a:r>
                      <a:r>
                        <a:rPr lang="de-DE" dirty="0" err="1">
                          <a:solidFill>
                            <a:schemeClr val="bg1"/>
                          </a:solidFill>
                        </a:rPr>
                        <a:t>other</a:t>
                      </a:r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dirty="0" err="1">
                          <a:solidFill>
                            <a:schemeClr val="bg1"/>
                          </a:solidFill>
                        </a:rPr>
                        <a:t>regions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de-DE" dirty="0" err="1"/>
                        <a:t>Italy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13-14 October 2016, </a:t>
                      </a:r>
                      <a:r>
                        <a:rPr lang="en-US" sz="1800" kern="1200" dirty="0" err="1">
                          <a:effectLst/>
                        </a:rPr>
                        <a:t>Carbonia</a:t>
                      </a:r>
                      <a:r>
                        <a:rPr lang="en-US" sz="1800" kern="1200" dirty="0">
                          <a:effectLst/>
                        </a:rPr>
                        <a:t>, Sardinia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20 June 2018, Rome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de-DE" dirty="0"/>
                        <a:t>Ukraine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 </a:t>
                      </a:r>
                      <a:r>
                        <a:rPr lang="de-DE" dirty="0" err="1"/>
                        <a:t>December</a:t>
                      </a:r>
                      <a:r>
                        <a:rPr lang="de-DE" dirty="0"/>
                        <a:t> 2017, </a:t>
                      </a:r>
                      <a:r>
                        <a:rPr lang="de-DE" dirty="0" err="1"/>
                        <a:t>Kiev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16 May 2018, </a:t>
                      </a:r>
                      <a:r>
                        <a:rPr lang="de-DE" dirty="0" err="1"/>
                        <a:t>Cherkasy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de-DE" dirty="0"/>
                        <a:t>Germany</a:t>
                      </a:r>
                      <a:r>
                        <a:rPr lang="de-DE" baseline="0" dirty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6 September 2017, </a:t>
                      </a:r>
                      <a:r>
                        <a:rPr lang="de-DE" sz="1800" kern="1200" dirty="0" err="1">
                          <a:effectLst/>
                        </a:rPr>
                        <a:t>Finterwalde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27 June 2018, Potsdam</a:t>
                      </a:r>
                      <a:endParaRPr lang="de-DE" dirty="0">
                        <a:solidFill>
                          <a:srgbClr val="149A1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A837B62E-2D71-4543-ACDD-E650DE0197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0788243"/>
              </p:ext>
            </p:extLst>
          </p:nvPr>
        </p:nvGraphicFramePr>
        <p:xfrm>
          <a:off x="1828800" y="3140968"/>
          <a:ext cx="5486400" cy="3171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773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2944" y="4137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DE" altLang="en-US" b="1" dirty="0"/>
              <a:t>Task 5.3 </a:t>
            </a:r>
            <a:r>
              <a:rPr lang="en-US" altLang="de-DE" b="1" dirty="0"/>
              <a:t>Capacity building for stakeholders </a:t>
            </a:r>
            <a:endParaRPr lang="hu-HU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180528" y="1556792"/>
            <a:ext cx="8229600" cy="4277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257607" y="1772816"/>
            <a:ext cx="8424937" cy="4277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588" indent="-1588" algn="l" defTabSz="914400" rtl="0" eaLnBrk="1" latinLnBrk="0" hangingPunct="1">
              <a:spcBef>
                <a:spcPct val="20000"/>
              </a:spcBef>
              <a:buFontTx/>
              <a:buNone/>
              <a:defRPr lang="hu-HU" sz="24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alibri" pitchFamily="34" charset="0"/>
              <a:buChar char="»"/>
              <a:defRPr sz="21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Calibri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altLang="de-DE" sz="1800" b="1" dirty="0"/>
              <a:t>Leader</a:t>
            </a:r>
            <a:r>
              <a:rPr lang="en-US" altLang="de-DE" sz="1800" dirty="0"/>
              <a:t>: WIP, </a:t>
            </a:r>
            <a:r>
              <a:rPr lang="en-US" altLang="de-DE" sz="1800" b="1" dirty="0"/>
              <a:t>contributions</a:t>
            </a:r>
            <a:r>
              <a:rPr lang="en-US" altLang="de-DE" sz="1800" dirty="0"/>
              <a:t>: all partners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Participants</a:t>
            </a:r>
            <a:r>
              <a:rPr lang="en-US" sz="1800" dirty="0"/>
              <a:t>: stakeholders who show interest in FORBIO approach during info days and through other dissemination channels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Conducted in </a:t>
            </a:r>
            <a:r>
              <a:rPr lang="en-US" sz="1800" b="1" dirty="0"/>
              <a:t>national language </a:t>
            </a:r>
            <a:r>
              <a:rPr lang="en-US" sz="1800" dirty="0"/>
              <a:t>(one-day event)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Content</a:t>
            </a:r>
            <a:r>
              <a:rPr lang="en-US" sz="1800" dirty="0"/>
              <a:t>: agronomic, techno-economic, sustainability requirements, overcoming existing barriers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Linked</a:t>
            </a:r>
            <a:r>
              <a:rPr lang="en-US" sz="1800" dirty="0"/>
              <a:t> with </a:t>
            </a:r>
            <a:r>
              <a:rPr lang="en-US" sz="1800" b="1" dirty="0"/>
              <a:t>study tours in Task 5.5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altLang="de-DE" sz="1800" b="1" dirty="0"/>
              <a:t>Deliverable D5.3</a:t>
            </a:r>
            <a:r>
              <a:rPr lang="en-US" altLang="de-DE" sz="1800" dirty="0"/>
              <a:t>: Reports on training events in target countries (WIP, M32, August 2018)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en-US" b="1" dirty="0"/>
              <a:t>Task 5.3 </a:t>
            </a:r>
            <a:r>
              <a:rPr lang="en-US" altLang="de-DE" b="1" dirty="0"/>
              <a:t>Result status</a:t>
            </a:r>
            <a:endParaRPr lang="hu-HU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180528" y="1556792"/>
            <a:ext cx="8229600" cy="4277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graphicFrame>
        <p:nvGraphicFramePr>
          <p:cNvPr id="5" name="Inhaltsplatzhalter 1">
            <a:extLst>
              <a:ext uri="{FF2B5EF4-FFF2-40B4-BE49-F238E27FC236}">
                <a16:creationId xmlns:a16="http://schemas.microsoft.com/office/drawing/2014/main" id="{51FB2ED8-3039-49B6-AB78-2128379DB4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712832"/>
              </p:ext>
            </p:extLst>
          </p:nvPr>
        </p:nvGraphicFramePr>
        <p:xfrm>
          <a:off x="275850" y="1434501"/>
          <a:ext cx="8424860" cy="158417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23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8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Country</a:t>
                      </a: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First </a:t>
                      </a:r>
                      <a:r>
                        <a:rPr lang="de-DE" dirty="0" err="1">
                          <a:solidFill>
                            <a:schemeClr val="bg1"/>
                          </a:solidFill>
                        </a:rPr>
                        <a:t>event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Second </a:t>
                      </a:r>
                      <a:r>
                        <a:rPr lang="de-DE" dirty="0" err="1">
                          <a:solidFill>
                            <a:schemeClr val="bg1"/>
                          </a:solidFill>
                        </a:rPr>
                        <a:t>event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de-DE" dirty="0" err="1"/>
                        <a:t>Italy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dirty="0">
                          <a:effectLst/>
                        </a:rPr>
                        <a:t>7 </a:t>
                      </a:r>
                      <a:r>
                        <a:rPr lang="it-IT" sz="1800" kern="1200" dirty="0" err="1">
                          <a:effectLst/>
                        </a:rPr>
                        <a:t>June</a:t>
                      </a:r>
                      <a:r>
                        <a:rPr lang="it-IT" sz="1800" kern="1200" dirty="0">
                          <a:effectLst/>
                        </a:rPr>
                        <a:t> 2018, Cagliari, </a:t>
                      </a:r>
                      <a:r>
                        <a:rPr lang="it-IT" sz="1800" kern="1200" dirty="0" err="1">
                          <a:effectLst/>
                        </a:rPr>
                        <a:t>Sardinia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19 September 2018, Ferrara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de-DE" dirty="0"/>
                        <a:t>Ukraine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21 February 2018, Kiev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17 May 2018, </a:t>
                      </a:r>
                      <a:r>
                        <a:rPr lang="de-DE" dirty="0" err="1"/>
                        <a:t>Cherkasy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de-DE" dirty="0"/>
                        <a:t>Germany</a:t>
                      </a:r>
                      <a:r>
                        <a:rPr lang="de-DE" baseline="0" dirty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7 April 2018, </a:t>
                      </a:r>
                      <a:r>
                        <a:rPr lang="de-DE" sz="1800" kern="1200" dirty="0" err="1">
                          <a:effectLst/>
                        </a:rPr>
                        <a:t>Goßmar</a:t>
                      </a:r>
                      <a:endParaRPr lang="de-DE" sz="1800" kern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12 June 2018, </a:t>
                      </a:r>
                      <a:r>
                        <a:rPr lang="en-US" sz="1800" dirty="0" err="1">
                          <a:effectLst/>
                        </a:rPr>
                        <a:t>Neuperhain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CC379844-A9B7-4347-9E9B-94C17E4D76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5494053"/>
              </p:ext>
            </p:extLst>
          </p:nvPr>
        </p:nvGraphicFramePr>
        <p:xfrm>
          <a:off x="1745080" y="3212976"/>
          <a:ext cx="5486400" cy="3138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1072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DE" altLang="en-US" b="1" dirty="0"/>
              <a:t>Task 5.4 </a:t>
            </a:r>
            <a:r>
              <a:rPr lang="en-US" altLang="de-DE" b="1" dirty="0"/>
              <a:t>Capacity building for stakeholders – outreach countries </a:t>
            </a:r>
            <a:br>
              <a:rPr lang="en-US" altLang="de-DE" b="1" dirty="0"/>
            </a:br>
            <a:endParaRPr lang="hu-HU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180528" y="1556792"/>
            <a:ext cx="8229600" cy="4277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14902" y="2019412"/>
            <a:ext cx="8424937" cy="3681536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de-DE" sz="1800" b="1" dirty="0"/>
              <a:t>Leader</a:t>
            </a:r>
            <a:r>
              <a:rPr lang="en-US" altLang="de-DE" sz="1800" dirty="0"/>
              <a:t>: WIP, </a:t>
            </a:r>
            <a:r>
              <a:rPr lang="en-US" altLang="de-DE" sz="1800" b="1" dirty="0"/>
              <a:t>contributions</a:t>
            </a:r>
            <a:r>
              <a:rPr lang="en-US" altLang="de-DE" sz="1800" dirty="0"/>
              <a:t>: all partners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Participants</a:t>
            </a:r>
            <a:r>
              <a:rPr lang="en-US" sz="1800" dirty="0"/>
              <a:t>: interested supply chain stakeholders 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Conducted in </a:t>
            </a:r>
            <a:r>
              <a:rPr lang="en-US" sz="1800" b="1" dirty="0"/>
              <a:t>national language </a:t>
            </a:r>
            <a:r>
              <a:rPr lang="en-US" sz="1800" dirty="0"/>
              <a:t>(two-days event)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Aim</a:t>
            </a:r>
            <a:r>
              <a:rPr lang="en-US" sz="1800" dirty="0"/>
              <a:t>: inform stakeholders about FORBIO project results</a:t>
            </a: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n-US" sz="1800" b="1" dirty="0"/>
              <a:t>Content</a:t>
            </a:r>
            <a:r>
              <a:rPr lang="en-US" sz="1800" dirty="0"/>
              <a:t>: combination of info days and training events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altLang="de-DE" sz="1800" b="1" dirty="0"/>
              <a:t>Deliverable D5.4</a:t>
            </a:r>
            <a:r>
              <a:rPr lang="en-US" altLang="de-DE" sz="1800" dirty="0"/>
              <a:t>: Reports on training events in outreach countries (WIP, M32, August 2018) </a:t>
            </a:r>
            <a:r>
              <a:rPr lang="en-US" altLang="de-DE" sz="1800" dirty="0">
                <a:solidFill>
                  <a:srgbClr val="FF0000"/>
                </a:solidFill>
              </a:rPr>
              <a:t>was delayed and does not include information about the event in Ireland</a:t>
            </a:r>
          </a:p>
        </p:txBody>
      </p:sp>
    </p:spTree>
    <p:extLst>
      <p:ext uri="{BB962C8B-B14F-4D97-AF65-F5344CB8AC3E}">
        <p14:creationId xmlns:p14="http://schemas.microsoft.com/office/powerpoint/2010/main" val="4216496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DE" altLang="en-US" b="1" dirty="0"/>
              <a:t>Task 5.4 </a:t>
            </a:r>
            <a:r>
              <a:rPr lang="en-US" altLang="de-DE" b="1" dirty="0"/>
              <a:t>Result status</a:t>
            </a:r>
            <a:br>
              <a:rPr lang="en-US" altLang="de-DE" b="1" dirty="0"/>
            </a:br>
            <a:endParaRPr lang="hu-HU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180528" y="1556792"/>
            <a:ext cx="8229600" cy="4277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algn="ctr"/>
            <a:endParaRPr lang="hu-HU" dirty="0"/>
          </a:p>
        </p:txBody>
      </p:sp>
      <p:graphicFrame>
        <p:nvGraphicFramePr>
          <p:cNvPr id="5" name="Inhaltsplatzhalter 1">
            <a:extLst>
              <a:ext uri="{FF2B5EF4-FFF2-40B4-BE49-F238E27FC236}">
                <a16:creationId xmlns:a16="http://schemas.microsoft.com/office/drawing/2014/main" id="{6B16A189-0D9B-42ED-AEBB-5C429B0289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1763354"/>
              </p:ext>
            </p:extLst>
          </p:nvPr>
        </p:nvGraphicFramePr>
        <p:xfrm>
          <a:off x="323528" y="1434501"/>
          <a:ext cx="8377182" cy="237626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6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Country</a:t>
                      </a:r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First </a:t>
                      </a:r>
                      <a:r>
                        <a:rPr lang="de-DE" dirty="0" err="1">
                          <a:solidFill>
                            <a:schemeClr val="bg1"/>
                          </a:solidFill>
                        </a:rPr>
                        <a:t>event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Second </a:t>
                      </a:r>
                      <a:r>
                        <a:rPr lang="de-DE" dirty="0" err="1">
                          <a:solidFill>
                            <a:schemeClr val="bg1"/>
                          </a:solidFill>
                        </a:rPr>
                        <a:t>event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 err="1">
                          <a:effectLst/>
                        </a:rPr>
                        <a:t>Belgium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22 May 2018, Westmalle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28 </a:t>
                      </a:r>
                      <a:r>
                        <a:rPr lang="de-DE" sz="1800" kern="1200" dirty="0" err="1">
                          <a:effectLst/>
                        </a:rPr>
                        <a:t>July</a:t>
                      </a:r>
                      <a:r>
                        <a:rPr lang="de-DE" sz="1800" kern="1200" dirty="0">
                          <a:effectLst/>
                        </a:rPr>
                        <a:t> 2018, </a:t>
                      </a:r>
                      <a:r>
                        <a:rPr lang="de-DE" sz="1800" kern="1200" dirty="0" err="1">
                          <a:effectLst/>
                        </a:rPr>
                        <a:t>Libramont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 err="1">
                          <a:effectLst/>
                        </a:rPr>
                        <a:t>Poland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24 May 2018, </a:t>
                      </a:r>
                      <a:r>
                        <a:rPr lang="de-DE" sz="1800" kern="1200" dirty="0" err="1">
                          <a:effectLst/>
                        </a:rPr>
                        <a:t>Warsaw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04 September 2018, </a:t>
                      </a:r>
                      <a:r>
                        <a:rPr lang="de-DE" sz="1800" kern="1200" dirty="0" err="1">
                          <a:effectLst/>
                        </a:rPr>
                        <a:t>Płońsk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Romania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18 </a:t>
                      </a:r>
                      <a:r>
                        <a:rPr lang="de-DE" sz="1800" kern="1200" dirty="0" err="1">
                          <a:effectLst/>
                        </a:rPr>
                        <a:t>July</a:t>
                      </a:r>
                      <a:r>
                        <a:rPr lang="de-DE" sz="1800" kern="1200" dirty="0">
                          <a:effectLst/>
                        </a:rPr>
                        <a:t> 2018, </a:t>
                      </a:r>
                      <a:r>
                        <a:rPr lang="de-DE" sz="1800" kern="1200" dirty="0" err="1">
                          <a:effectLst/>
                        </a:rPr>
                        <a:t>Bacau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31 August 2018, </a:t>
                      </a:r>
                      <a:r>
                        <a:rPr lang="de-DE" sz="1800" kern="1200" dirty="0" err="1">
                          <a:effectLst/>
                        </a:rPr>
                        <a:t>Targoviste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 err="1">
                          <a:effectLst/>
                        </a:rPr>
                        <a:t>Hungary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6-7 June 2018, </a:t>
                      </a:r>
                      <a:r>
                        <a:rPr lang="de-DE" sz="1800" kern="1200" dirty="0" err="1">
                          <a:effectLst/>
                        </a:rPr>
                        <a:t>Gödöllő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69238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United Kingdom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6-7 June 2018, Lincoln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485" marR="68485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985665"/>
                  </a:ext>
                </a:extLst>
              </a:tr>
            </a:tbl>
          </a:graphicData>
        </a:graphic>
      </p:graphicFrame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7F10DEEB-D76C-40E3-9444-33AB69FA3A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879788"/>
              </p:ext>
            </p:extLst>
          </p:nvPr>
        </p:nvGraphicFramePr>
        <p:xfrm>
          <a:off x="1848098" y="3915624"/>
          <a:ext cx="5324475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57854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FORBIO_Project_RJ">
  <a:themeElements>
    <a:clrScheme name="Egyéni 28. séma">
      <a:dk1>
        <a:srgbClr val="595854"/>
      </a:dk1>
      <a:lt1>
        <a:sysClr val="window" lastClr="FFFFFF"/>
      </a:lt1>
      <a:dk2>
        <a:srgbClr val="88BD0D"/>
      </a:dk2>
      <a:lt2>
        <a:srgbClr val="FFFFFF"/>
      </a:lt2>
      <a:accent1>
        <a:srgbClr val="EDF2D4"/>
      </a:accent1>
      <a:accent2>
        <a:srgbClr val="D9E6AB"/>
      </a:accent2>
      <a:accent3>
        <a:srgbClr val="98C11E"/>
      </a:accent3>
      <a:accent4>
        <a:srgbClr val="9BAD6A"/>
      </a:accent4>
      <a:accent5>
        <a:srgbClr val="4C6110"/>
      </a:accent5>
      <a:accent6>
        <a:srgbClr val="263108"/>
      </a:accent6>
      <a:hlink>
        <a:srgbClr val="FF6C2C"/>
      </a:hlink>
      <a:folHlink>
        <a:srgbClr val="5B4D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FORBIO_Project_RJ</Template>
  <TotalTime>0</TotalTime>
  <Words>880</Words>
  <Application>Microsoft Office PowerPoint</Application>
  <PresentationFormat>Bildschirmpräsentation (4:3)</PresentationFormat>
  <Paragraphs>141</Paragraphs>
  <Slides>14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FORBIO_Project_RJ</vt:lpstr>
      <vt:lpstr>WP5 Knowledge Transfer and Capacity Development for Innovative Value Chains     </vt:lpstr>
      <vt:lpstr>FORBIO WP5 - Objectives</vt:lpstr>
      <vt:lpstr>Task 5.1: Human and institutional capacity assessment </vt:lpstr>
      <vt:lpstr>Task 5.2 Organisation of info days </vt:lpstr>
      <vt:lpstr>Task 5.2 Result status</vt:lpstr>
      <vt:lpstr>Task 5.3 Capacity building for stakeholders </vt:lpstr>
      <vt:lpstr>Task 5.3 Result status</vt:lpstr>
      <vt:lpstr>Task 5.4 Capacity building for stakeholders – outreach countries  </vt:lpstr>
      <vt:lpstr>Task 5.4 Result status </vt:lpstr>
      <vt:lpstr>Task 5.5 Study tours </vt:lpstr>
      <vt:lpstr>Study tours</vt:lpstr>
      <vt:lpstr>Task 5.6 Capacity building – sustainability assessment</vt:lpstr>
      <vt:lpstr>Task 5.6 Capacity building – sustainability assessment</vt:lpstr>
      <vt:lpstr>PowerPoint-Präsentation</vt:lpstr>
    </vt:vector>
  </TitlesOfParts>
  <Company>WIP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FORBIO Project</dc:title>
  <dc:creator>Rita Mergner</dc:creator>
  <cp:lastModifiedBy>Cosette Khawaja</cp:lastModifiedBy>
  <cp:revision>143</cp:revision>
  <cp:lastPrinted>2018-02-15T10:33:09Z</cp:lastPrinted>
  <dcterms:created xsi:type="dcterms:W3CDTF">2016-09-28T13:23:56Z</dcterms:created>
  <dcterms:modified xsi:type="dcterms:W3CDTF">2018-11-21T12:39:37Z</dcterms:modified>
</cp:coreProperties>
</file>