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4"/>
  </p:notesMasterIdLst>
  <p:handoutMasterIdLst>
    <p:handoutMasterId r:id="rId15"/>
  </p:handoutMasterIdLst>
  <p:sldIdLst>
    <p:sldId id="256" r:id="rId2"/>
    <p:sldId id="306" r:id="rId3"/>
    <p:sldId id="307" r:id="rId4"/>
    <p:sldId id="308" r:id="rId5"/>
    <p:sldId id="310" r:id="rId6"/>
    <p:sldId id="309" r:id="rId7"/>
    <p:sldId id="311" r:id="rId8"/>
    <p:sldId id="312" r:id="rId9"/>
    <p:sldId id="314" r:id="rId10"/>
    <p:sldId id="315" r:id="rId11"/>
    <p:sldId id="293" r:id="rId12"/>
    <p:sldId id="276" r:id="rId13"/>
  </p:sldIdLst>
  <p:sldSz cx="9144000" cy="6858000" type="screen4x3"/>
  <p:notesSz cx="6858000" cy="9144000"/>
  <p:custDataLst>
    <p:tags r:id="rId16"/>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4E7"/>
    <a:srgbClr val="6699FF"/>
    <a:srgbClr val="99C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99" autoAdjust="0"/>
  </p:normalViewPr>
  <p:slideViewPr>
    <p:cSldViewPr showGuides="1">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notesViewPr>
    <p:cSldViewPr showGuides="1">
      <p:cViewPr varScale="1">
        <p:scale>
          <a:sx n="102" d="100"/>
          <a:sy n="102" d="100"/>
        </p:scale>
        <p:origin x="-111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60D727-20CD-4F12-80EE-50DA9A932B7A}" type="datetimeFigureOut">
              <a:rPr lang="uk-UA" smtClean="0"/>
              <a:t>26.11.2018</a:t>
            </a:fld>
            <a:endParaRPr lang="uk-UA"/>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9B7766-D708-404A-BF49-5F6AA4D2862B}" type="slidenum">
              <a:rPr lang="uk-UA" smtClean="0"/>
              <a:t>‹#›</a:t>
            </a:fld>
            <a:endParaRPr lang="uk-UA"/>
          </a:p>
        </p:txBody>
      </p:sp>
    </p:spTree>
    <p:extLst>
      <p:ext uri="{BB962C8B-B14F-4D97-AF65-F5344CB8AC3E}">
        <p14:creationId xmlns:p14="http://schemas.microsoft.com/office/powerpoint/2010/main" val="929918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B5E15-F8AD-42FE-A15D-BA2C450BF6D2}" type="datetimeFigureOut">
              <a:rPr lang="hu-HU" smtClean="0"/>
              <a:pPr/>
              <a:t>2018.11.26.</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6B64B-C644-4021-B2F7-8434CB0E8EBA}" type="slidenum">
              <a:rPr lang="hu-HU" smtClean="0"/>
              <a:pPr/>
              <a:t>‹#›</a:t>
            </a:fld>
            <a:endParaRPr lang="hu-HU"/>
          </a:p>
        </p:txBody>
      </p:sp>
    </p:spTree>
    <p:extLst>
      <p:ext uri="{BB962C8B-B14F-4D97-AF65-F5344CB8AC3E}">
        <p14:creationId xmlns:p14="http://schemas.microsoft.com/office/powerpoint/2010/main" val="3079439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906B64B-C644-4021-B2F7-8434CB0E8EBA}" type="slidenum">
              <a:rPr lang="hu-HU" smtClean="0"/>
              <a:pPr/>
              <a:t>1</a:t>
            </a:fld>
            <a:endParaRPr lang="hu-HU"/>
          </a:p>
        </p:txBody>
      </p:sp>
    </p:spTree>
    <p:extLst>
      <p:ext uri="{BB962C8B-B14F-4D97-AF65-F5344CB8AC3E}">
        <p14:creationId xmlns:p14="http://schemas.microsoft.com/office/powerpoint/2010/main" val="202507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dirty="0" smtClean="0"/>
              <a:t>In the Technical and economic</a:t>
            </a:r>
            <a:r>
              <a:rPr lang="en-GB" baseline="0" dirty="0" smtClean="0"/>
              <a:t> feasibility the period of 10 year for the industrial plantation was assumed for the cost model per dry ton of biomass feedstock at a plant gate. </a:t>
            </a:r>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Technical field cost will be 25.2 euro per dry ton and include landowner fee, fertilization costs, costs for harvesting, as well as </a:t>
            </a:r>
            <a:r>
              <a:rPr lang="en-US" sz="1200" i="0" kern="1200" dirty="0" smtClean="0">
                <a:solidFill>
                  <a:schemeClr val="tx1"/>
                </a:solidFill>
                <a:effectLst/>
                <a:latin typeface="+mn-lt"/>
                <a:ea typeface="+mn-ea"/>
                <a:cs typeface="+mn-cs"/>
              </a:rPr>
              <a:t>amortization of installation (year 1) and eradication (year 10) costs with annual</a:t>
            </a:r>
            <a:r>
              <a:rPr lang="en-US" sz="1200" i="0" kern="1200" baseline="0" dirty="0" smtClean="0">
                <a:solidFill>
                  <a:schemeClr val="tx1"/>
                </a:solidFill>
                <a:effectLst/>
                <a:latin typeface="+mn-lt"/>
                <a:ea typeface="+mn-ea"/>
                <a:cs typeface="+mn-cs"/>
              </a:rPr>
              <a:t> capital remuneration of 2.5% a year.</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Biomass handling and transportation will add 3.5 euro /dry ton and the Final cost at a plant gate will be 28,7 euro/dry ton of willow chips.</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The costs do not include irrigation fee and maintenance of an irrigation system, as no irrigation is envisaged for the case study </a:t>
            </a:r>
            <a:r>
              <a:rPr lang="en-US" sz="1200" i="0" kern="1200" baseline="0" smtClean="0">
                <a:solidFill>
                  <a:schemeClr val="tx1"/>
                </a:solidFill>
                <a:effectLst/>
                <a:latin typeface="+mn-lt"/>
                <a:ea typeface="+mn-ea"/>
                <a:cs typeface="+mn-cs"/>
              </a:rPr>
              <a:t>site. </a:t>
            </a:r>
          </a:p>
          <a:p>
            <a:r>
              <a:rPr lang="en-US" sz="1200" i="0" kern="1200" baseline="0" smtClean="0">
                <a:solidFill>
                  <a:schemeClr val="tx1"/>
                </a:solidFill>
                <a:effectLst/>
                <a:latin typeface="+mn-lt"/>
                <a:ea typeface="+mn-ea"/>
                <a:cs typeface="+mn-cs"/>
              </a:rPr>
              <a:t>Also </a:t>
            </a:r>
            <a:r>
              <a:rPr lang="en-US" sz="1200" i="0" kern="1200" baseline="0" dirty="0" smtClean="0">
                <a:solidFill>
                  <a:schemeClr val="tx1"/>
                </a:solidFill>
                <a:effectLst/>
                <a:latin typeface="+mn-lt"/>
                <a:ea typeface="+mn-ea"/>
                <a:cs typeface="+mn-cs"/>
              </a:rPr>
              <a:t>final cost do not include supply chain management.</a:t>
            </a:r>
          </a:p>
        </p:txBody>
      </p:sp>
      <p:sp>
        <p:nvSpPr>
          <p:cNvPr id="4" name="Номер слайда 3"/>
          <p:cNvSpPr>
            <a:spLocks noGrp="1"/>
          </p:cNvSpPr>
          <p:nvPr>
            <p:ph type="sldNum" sz="quarter" idx="10"/>
          </p:nvPr>
        </p:nvSpPr>
        <p:spPr/>
        <p:txBody>
          <a:bodyPr/>
          <a:lstStyle/>
          <a:p>
            <a:fld id="{2906B64B-C644-4021-B2F7-8434CB0E8EBA}" type="slidenum">
              <a:rPr lang="hu-HU" smtClean="0"/>
              <a:pPr/>
              <a:t>10</a:t>
            </a:fld>
            <a:endParaRPr lang="hu-HU"/>
          </a:p>
        </p:txBody>
      </p:sp>
    </p:spTree>
    <p:extLst>
      <p:ext uri="{BB962C8B-B14F-4D97-AF65-F5344CB8AC3E}">
        <p14:creationId xmlns:p14="http://schemas.microsoft.com/office/powerpoint/2010/main" val="2740901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906B64B-C644-4021-B2F7-8434CB0E8EBA}" type="slidenum">
              <a:rPr lang="hu-HU" smtClean="0"/>
              <a:pPr/>
              <a:t>11</a:t>
            </a:fld>
            <a:endParaRPr lang="hu-HU"/>
          </a:p>
        </p:txBody>
      </p:sp>
    </p:spTree>
    <p:extLst>
      <p:ext uri="{BB962C8B-B14F-4D97-AF65-F5344CB8AC3E}">
        <p14:creationId xmlns:p14="http://schemas.microsoft.com/office/powerpoint/2010/main" val="3794255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2906B64B-C644-4021-B2F7-8434CB0E8EBA}" type="slidenum">
              <a:rPr lang="hu-HU" smtClean="0"/>
              <a:pPr/>
              <a:t>12</a:t>
            </a:fld>
            <a:endParaRPr lang="hu-HU"/>
          </a:p>
        </p:txBody>
      </p:sp>
    </p:spTree>
    <p:extLst>
      <p:ext uri="{BB962C8B-B14F-4D97-AF65-F5344CB8AC3E}">
        <p14:creationId xmlns:p14="http://schemas.microsoft.com/office/powerpoint/2010/main" val="402453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Case study site is located</a:t>
            </a:r>
            <a:r>
              <a:rPr lang="en-US" baseline="0" dirty="0" smtClean="0"/>
              <a:t> in Kyiv oblast, Ivankiv region in the north part of Ukraine. </a:t>
            </a:r>
            <a:r>
              <a:rPr lang="en-US" sz="1200" dirty="0" smtClean="0">
                <a:ea typeface="SimSun" panose="02010600030101010101" pitchFamily="2" charset="-122"/>
              </a:rPr>
              <a:t>At zone of mixed </a:t>
            </a:r>
            <a:r>
              <a:rPr lang="uk-UA" sz="1200" b="1" kern="1200" dirty="0" err="1" smtClean="0">
                <a:solidFill>
                  <a:schemeClr val="tx1"/>
                </a:solidFill>
                <a:effectLst/>
                <a:latin typeface="+mn-lt"/>
                <a:ea typeface="+mn-ea"/>
                <a:cs typeface="+mn-cs"/>
              </a:rPr>
              <a:t>coniferous-deciduous</a:t>
            </a:r>
            <a:r>
              <a:rPr lang="uk-UA" sz="1200" kern="1200" dirty="0" smtClean="0">
                <a:solidFill>
                  <a:schemeClr val="tx1"/>
                </a:solidFill>
                <a:effectLst/>
                <a:latin typeface="+mn-lt"/>
                <a:ea typeface="+mn-ea"/>
                <a:cs typeface="+mn-cs"/>
              </a:rPr>
              <a:t> </a:t>
            </a:r>
            <a:r>
              <a:rPr lang="en-US" sz="1200" dirty="0" smtClean="0">
                <a:ea typeface="SimSun" panose="02010600030101010101" pitchFamily="2" charset="-122"/>
              </a:rPr>
              <a:t>forests called Polissia and is characterized by moderately continental climate </a:t>
            </a:r>
            <a:r>
              <a:rPr lang="en-US" sz="1200" i="0" kern="1200" dirty="0" smtClean="0">
                <a:solidFill>
                  <a:schemeClr val="tx1"/>
                </a:solidFill>
                <a:effectLst/>
                <a:latin typeface="+mn-lt"/>
                <a:ea typeface="+mn-ea"/>
                <a:cs typeface="+mn-cs"/>
              </a:rPr>
              <a:t>characterized with relatively mild winters and warm summers. The temperature ranges from -6 degrees Celsius in January to +19.5 degrees Celsius in July.</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forest coverage of the area ranges from </a:t>
            </a:r>
            <a:r>
              <a:rPr lang="en-GB" sz="1200" b="1" kern="1200" dirty="0" smtClean="0">
                <a:solidFill>
                  <a:schemeClr val="tx1"/>
                </a:solidFill>
                <a:effectLst/>
                <a:latin typeface="+mn-lt"/>
                <a:ea typeface="+mn-ea"/>
                <a:cs typeface="+mn-cs"/>
              </a:rPr>
              <a:t>10 to 60% (30% in average</a:t>
            </a:r>
            <a:r>
              <a:rPr lang="en-GB" sz="1200" kern="1200" dirty="0" smtClean="0">
                <a:solidFill>
                  <a:schemeClr val="tx1"/>
                </a:solidFill>
                <a:effectLst/>
                <a:latin typeface="+mn-lt"/>
                <a:ea typeface="+mn-ea"/>
                <a:cs typeface="+mn-cs"/>
              </a:rPr>
              <a:t>). </a:t>
            </a:r>
            <a:r>
              <a:rPr lang="en-US" sz="1200" dirty="0" smtClean="0">
                <a:ea typeface="SimSun" panose="02010600030101010101" pitchFamily="2" charset="-122"/>
              </a:rPr>
              <a:t>Annual rainfall amount is between </a:t>
            </a:r>
            <a:r>
              <a:rPr lang="en-US" sz="1200" b="1" dirty="0" smtClean="0">
                <a:ea typeface="SimSun" panose="02010600030101010101" pitchFamily="2" charset="-122"/>
              </a:rPr>
              <a:t>500 - 600 mm</a:t>
            </a:r>
            <a:r>
              <a:rPr lang="en-US" sz="1200" dirty="0" smtClean="0">
                <a:ea typeface="SimSun" panose="02010600030101010101" pitchFamily="2" charset="-122"/>
              </a:rPr>
              <a:t>. </a:t>
            </a:r>
            <a:r>
              <a:rPr lang="en-GB" sz="1200" kern="1200" dirty="0" smtClean="0">
                <a:solidFill>
                  <a:schemeClr val="tx1"/>
                </a:solidFill>
                <a:effectLst/>
                <a:latin typeface="+mn-lt"/>
                <a:ea typeface="+mn-ea"/>
                <a:cs typeface="+mn-cs"/>
              </a:rPr>
              <a:t>Relief is flat. The snow cover lasts </a:t>
            </a:r>
            <a:r>
              <a:rPr lang="en-GB" sz="1200" b="1" kern="1200" dirty="0" smtClean="0">
                <a:solidFill>
                  <a:schemeClr val="tx1"/>
                </a:solidFill>
                <a:effectLst/>
                <a:latin typeface="+mn-lt"/>
                <a:ea typeface="+mn-ea"/>
                <a:cs typeface="+mn-cs"/>
              </a:rPr>
              <a:t>for 90-100 days. </a:t>
            </a:r>
            <a:r>
              <a:rPr lang="en-GB" sz="1200" kern="1200" dirty="0" smtClean="0">
                <a:solidFill>
                  <a:schemeClr val="tx1"/>
                </a:solidFill>
                <a:effectLst/>
                <a:latin typeface="+mn-lt"/>
                <a:ea typeface="+mn-ea"/>
                <a:cs typeface="+mn-cs"/>
              </a:rPr>
              <a:t>Vegetation period lasts from the </a:t>
            </a:r>
            <a:r>
              <a:rPr lang="en-GB" sz="1200" b="1" kern="1200" dirty="0" smtClean="0">
                <a:solidFill>
                  <a:schemeClr val="tx1"/>
                </a:solidFill>
                <a:effectLst/>
                <a:latin typeface="+mn-lt"/>
                <a:ea typeface="+mn-ea"/>
                <a:cs typeface="+mn-cs"/>
              </a:rPr>
              <a:t>second decade of April until the third decade of October</a:t>
            </a:r>
            <a:r>
              <a:rPr lang="en-GB" sz="1200" kern="1200" dirty="0" smtClean="0">
                <a:solidFill>
                  <a:schemeClr val="tx1"/>
                </a:solidFill>
                <a:effectLst/>
                <a:latin typeface="+mn-lt"/>
                <a:ea typeface="+mn-ea"/>
                <a:cs typeface="+mn-cs"/>
              </a:rPr>
              <a:t>. Natural conditions of Kyiv </a:t>
            </a:r>
            <a:r>
              <a:rPr lang="en-GB" sz="1200" kern="1200" dirty="0" err="1" smtClean="0">
                <a:solidFill>
                  <a:schemeClr val="tx1"/>
                </a:solidFill>
                <a:effectLst/>
                <a:latin typeface="+mn-lt"/>
                <a:ea typeface="+mn-ea"/>
                <a:cs typeface="+mn-cs"/>
              </a:rPr>
              <a:t>Polissia</a:t>
            </a:r>
            <a:r>
              <a:rPr lang="en-GB" sz="1200" kern="1200" dirty="0" smtClean="0">
                <a:solidFill>
                  <a:schemeClr val="tx1"/>
                </a:solidFill>
                <a:effectLst/>
                <a:latin typeface="+mn-lt"/>
                <a:ea typeface="+mn-ea"/>
                <a:cs typeface="+mn-cs"/>
              </a:rPr>
              <a:t> are favourable for agriculture and forestry use, recreation, environmental objects.</a:t>
            </a:r>
            <a:r>
              <a:rPr lang="en-GB" sz="1200" kern="1200" baseline="0" dirty="0" smtClean="0">
                <a:solidFill>
                  <a:schemeClr val="tx1"/>
                </a:solidFill>
                <a:effectLst/>
                <a:latin typeface="+mn-lt"/>
                <a:ea typeface="+mn-ea"/>
                <a:cs typeface="+mn-cs"/>
              </a:rPr>
              <a:t> </a:t>
            </a:r>
            <a:r>
              <a:rPr lang="en-GB" sz="1200" dirty="0" smtClean="0">
                <a:latin typeface="Open Sans"/>
                <a:ea typeface="Calibri" panose="020F0502020204030204" pitchFamily="34" charset="0"/>
              </a:rPr>
              <a:t>Population of the Ivankiv region is 30 </a:t>
            </a:r>
            <a:r>
              <a:rPr lang="en-GB" sz="1200" dirty="0" err="1" smtClean="0">
                <a:latin typeface="Open Sans"/>
                <a:ea typeface="Calibri" panose="020F0502020204030204" pitchFamily="34" charset="0"/>
              </a:rPr>
              <a:t>th</a:t>
            </a:r>
            <a:r>
              <a:rPr lang="en-GB" sz="1200" dirty="0" smtClean="0">
                <a:latin typeface="Open Sans"/>
                <a:ea typeface="Calibri" panose="020F0502020204030204" pitchFamily="34" charset="0"/>
              </a:rPr>
              <a:t> people (in the Ivankiv town – 10</a:t>
            </a:r>
            <a:r>
              <a:rPr lang="en-GB" sz="1200" baseline="0" dirty="0" smtClean="0">
                <a:latin typeface="Open Sans"/>
                <a:ea typeface="Calibri" panose="020F0502020204030204" pitchFamily="34" charset="0"/>
              </a:rPr>
              <a:t> </a:t>
            </a:r>
            <a:r>
              <a:rPr lang="en-GB" sz="1200" dirty="0" err="1" smtClean="0">
                <a:latin typeface="Open Sans"/>
                <a:ea typeface="Calibri" panose="020F0502020204030204" pitchFamily="34" charset="0"/>
              </a:rPr>
              <a:t>th</a:t>
            </a:r>
            <a:r>
              <a:rPr lang="en-GB" sz="1200" dirty="0" smtClean="0">
                <a:latin typeface="Open Sans"/>
                <a:ea typeface="Calibri" panose="020F0502020204030204" pitchFamily="34" charset="0"/>
              </a:rPr>
              <a:t> people and in rural areas – 20 </a:t>
            </a:r>
            <a:r>
              <a:rPr lang="en-GB" sz="1200" dirty="0" err="1" smtClean="0">
                <a:latin typeface="Open Sans"/>
                <a:ea typeface="Calibri" panose="020F0502020204030204" pitchFamily="34" charset="0"/>
              </a:rPr>
              <a:t>th</a:t>
            </a:r>
            <a:r>
              <a:rPr lang="en-GB" sz="1200" dirty="0" smtClean="0">
                <a:latin typeface="Open Sans"/>
                <a:ea typeface="Calibri" panose="020F0502020204030204" pitchFamily="34" charset="0"/>
              </a:rPr>
              <a:t> people), representing 2% of the total population of Kyiv oblast.</a:t>
            </a:r>
            <a:endParaRPr lang="uk-UA" sz="1200" dirty="0" smtClean="0"/>
          </a:p>
        </p:txBody>
      </p:sp>
      <p:sp>
        <p:nvSpPr>
          <p:cNvPr id="4" name="Номер слайда 3"/>
          <p:cNvSpPr>
            <a:spLocks noGrp="1"/>
          </p:cNvSpPr>
          <p:nvPr>
            <p:ph type="sldNum" sz="quarter" idx="10"/>
          </p:nvPr>
        </p:nvSpPr>
        <p:spPr/>
        <p:txBody>
          <a:bodyPr/>
          <a:lstStyle/>
          <a:p>
            <a:fld id="{A6116F67-443E-4F9D-8A28-DB9D5270DB1A}" type="slidenum">
              <a:rPr lang="uk-UA" smtClean="0"/>
              <a:pPr/>
              <a:t>2</a:t>
            </a:fld>
            <a:endParaRPr lang="uk-UA"/>
          </a:p>
        </p:txBody>
      </p:sp>
    </p:spTree>
    <p:extLst>
      <p:ext uri="{BB962C8B-B14F-4D97-AF65-F5344CB8AC3E}">
        <p14:creationId xmlns:p14="http://schemas.microsoft.com/office/powerpoint/2010/main" val="249260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we can see from gamma survey results only Chornobyl exclusion zone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contaminated with </a:t>
            </a:r>
            <a:r>
              <a:rPr lang="en-GB" sz="1200" kern="1200" baseline="30000" dirty="0" smtClean="0">
                <a:solidFill>
                  <a:schemeClr val="tx1"/>
                </a:solidFill>
                <a:effectLst/>
                <a:latin typeface="+mn-lt"/>
                <a:ea typeface="+mn-ea"/>
                <a:cs typeface="+mn-cs"/>
              </a:rPr>
              <a:t>137</a:t>
            </a:r>
            <a:r>
              <a:rPr lang="en-GB" sz="1200" kern="1200" dirty="0" smtClean="0">
                <a:solidFill>
                  <a:schemeClr val="tx1"/>
                </a:solidFill>
                <a:effectLst/>
                <a:latin typeface="+mn-lt"/>
                <a:ea typeface="+mn-ea"/>
                <a:cs typeface="+mn-cs"/>
              </a:rPr>
              <a:t>Cs and </a:t>
            </a:r>
            <a:r>
              <a:rPr lang="en-GB" sz="1200" kern="1200" baseline="30000" dirty="0" smtClean="0">
                <a:solidFill>
                  <a:schemeClr val="tx1"/>
                </a:solidFill>
                <a:effectLst/>
                <a:latin typeface="+mn-lt"/>
                <a:ea typeface="+mn-ea"/>
                <a:cs typeface="+mn-cs"/>
              </a:rPr>
              <a:t>90</a:t>
            </a:r>
            <a:r>
              <a:rPr lang="en-GB" sz="1200" kern="1200" dirty="0" smtClean="0">
                <a:solidFill>
                  <a:schemeClr val="tx1"/>
                </a:solidFill>
                <a:effectLst/>
                <a:latin typeface="+mn-lt"/>
                <a:ea typeface="+mn-ea"/>
                <a:cs typeface="+mn-cs"/>
              </a:rPr>
              <a:t>Sr. The case study area is not contaminated with radionuclides and can be used by locals and by companies as well for different purposes.</a:t>
            </a:r>
            <a:endParaRPr lang="uk-UA"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2906B64B-C644-4021-B2F7-8434CB0E8EBA}" type="slidenum">
              <a:rPr lang="hu-HU" smtClean="0"/>
              <a:pPr/>
              <a:t>3</a:t>
            </a:fld>
            <a:endParaRPr lang="hu-HU"/>
          </a:p>
        </p:txBody>
      </p:sp>
    </p:spTree>
    <p:extLst>
      <p:ext uri="{BB962C8B-B14F-4D97-AF65-F5344CB8AC3E}">
        <p14:creationId xmlns:p14="http://schemas.microsoft.com/office/powerpoint/2010/main" val="311920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en-GB" sz="1200" kern="1200" dirty="0" smtClean="0">
                <a:solidFill>
                  <a:schemeClr val="tx1"/>
                </a:solidFill>
                <a:effectLst/>
                <a:latin typeface="+mn-lt"/>
                <a:ea typeface="+mn-ea"/>
                <a:cs typeface="+mn-cs"/>
              </a:rPr>
              <a:t>This section aims at giving the information on </a:t>
            </a:r>
            <a:r>
              <a:rPr lang="en-GB" sz="1200" i="1" kern="1200" dirty="0" smtClean="0">
                <a:solidFill>
                  <a:schemeClr val="tx1"/>
                </a:solidFill>
                <a:effectLst/>
                <a:latin typeface="+mn-lt"/>
                <a:ea typeface="+mn-ea"/>
                <a:cs typeface="+mn-cs"/>
              </a:rPr>
              <a:t>Salix</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viminalis</a:t>
            </a:r>
            <a:r>
              <a:rPr lang="en-US" sz="1200" kern="1200" dirty="0" smtClean="0">
                <a:solidFill>
                  <a:schemeClr val="tx1"/>
                </a:solidFill>
                <a:effectLst/>
                <a:latin typeface="+mn-lt"/>
                <a:ea typeface="+mn-ea"/>
                <a:cs typeface="+mn-cs"/>
              </a:rPr>
              <a:t> L.</a:t>
            </a:r>
            <a:r>
              <a:rPr lang="en-GB" sz="1200" kern="1200" dirty="0" smtClean="0">
                <a:solidFill>
                  <a:schemeClr val="tx1"/>
                </a:solidFill>
                <a:effectLst/>
                <a:latin typeface="+mn-lt"/>
                <a:ea typeface="+mn-ea"/>
                <a:cs typeface="+mn-cs"/>
              </a:rPr>
              <a:t> field trials started in 2016 near </a:t>
            </a:r>
            <a:r>
              <a:rPr lang="en-GB" sz="1200" kern="1200" dirty="0" err="1" smtClean="0">
                <a:solidFill>
                  <a:schemeClr val="tx1"/>
                </a:solidFill>
                <a:effectLst/>
                <a:latin typeface="+mn-lt"/>
                <a:ea typeface="+mn-ea"/>
                <a:cs typeface="+mn-cs"/>
              </a:rPr>
              <a:t>Kukhari</a:t>
            </a:r>
            <a:r>
              <a:rPr lang="en-GB" sz="1200" kern="1200" dirty="0" smtClean="0">
                <a:solidFill>
                  <a:schemeClr val="tx1"/>
                </a:solidFill>
                <a:effectLst/>
                <a:latin typeface="+mn-lt"/>
                <a:ea typeface="+mn-ea"/>
                <a:cs typeface="+mn-cs"/>
              </a:rPr>
              <a:t> village in Ivankiv region. </a:t>
            </a:r>
            <a:r>
              <a:rPr lang="en-GB" dirty="0" smtClean="0"/>
              <a:t>50 ha mother plantation is located near </a:t>
            </a:r>
            <a:r>
              <a:rPr lang="en-GB" dirty="0" err="1" smtClean="0"/>
              <a:t>Kukhari</a:t>
            </a:r>
            <a:r>
              <a:rPr lang="en-GB" dirty="0" smtClean="0"/>
              <a:t> village of the Ivankiv municipality. Agricultural lands with sandy, </a:t>
            </a:r>
            <a:r>
              <a:rPr lang="en-US" dirty="0" smtClean="0"/>
              <a:t>sandy loam</a:t>
            </a:r>
            <a:r>
              <a:rPr lang="en-GB" dirty="0" smtClean="0"/>
              <a:t> soils that were abandoned 15 years ago. </a:t>
            </a:r>
          </a:p>
          <a:p>
            <a:r>
              <a:rPr lang="uk-UA" dirty="0" err="1" smtClean="0"/>
              <a:t>Three</a:t>
            </a:r>
            <a:r>
              <a:rPr lang="uk-UA" dirty="0" smtClean="0"/>
              <a:t> </a:t>
            </a:r>
            <a:r>
              <a:rPr lang="uk-UA" dirty="0" err="1" smtClean="0"/>
              <a:t>different</a:t>
            </a:r>
            <a:r>
              <a:rPr lang="uk-UA" dirty="0" smtClean="0"/>
              <a:t> </a:t>
            </a:r>
            <a:r>
              <a:rPr lang="uk-UA" dirty="0" err="1" smtClean="0"/>
              <a:t>high-yielding</a:t>
            </a:r>
            <a:r>
              <a:rPr lang="uk-UA" dirty="0" smtClean="0"/>
              <a:t> </a:t>
            </a:r>
            <a:r>
              <a:rPr lang="uk-UA" dirty="0" err="1" smtClean="0"/>
              <a:t>varieties</a:t>
            </a:r>
            <a:r>
              <a:rPr lang="uk-UA" dirty="0" smtClean="0"/>
              <a:t> </a:t>
            </a:r>
            <a:r>
              <a:rPr lang="uk-UA" dirty="0" err="1" smtClean="0"/>
              <a:t>of</a:t>
            </a:r>
            <a:r>
              <a:rPr lang="uk-UA" dirty="0" smtClean="0"/>
              <a:t> </a:t>
            </a:r>
            <a:r>
              <a:rPr lang="uk-UA" i="1" dirty="0" err="1" smtClean="0"/>
              <a:t>Salix</a:t>
            </a:r>
            <a:r>
              <a:rPr lang="uk-UA" i="1" dirty="0" smtClean="0"/>
              <a:t> </a:t>
            </a:r>
            <a:r>
              <a:rPr lang="uk-UA" i="1" dirty="0" err="1" smtClean="0"/>
              <a:t>viminalis</a:t>
            </a:r>
            <a:r>
              <a:rPr lang="uk-UA" dirty="0" smtClean="0"/>
              <a:t> L.: “</a:t>
            </a:r>
            <a:r>
              <a:rPr lang="uk-UA" dirty="0" err="1" smtClean="0"/>
              <a:t>Tora</a:t>
            </a:r>
            <a:r>
              <a:rPr lang="uk-UA" dirty="0" smtClean="0"/>
              <a:t>”, “</a:t>
            </a:r>
            <a:r>
              <a:rPr lang="uk-UA" dirty="0" err="1" smtClean="0"/>
              <a:t>Tordis</a:t>
            </a:r>
            <a:r>
              <a:rPr lang="uk-UA" dirty="0" smtClean="0"/>
              <a:t>”, “</a:t>
            </a:r>
            <a:r>
              <a:rPr lang="uk-UA" dirty="0" err="1" smtClean="0"/>
              <a:t>Inger</a:t>
            </a:r>
            <a:r>
              <a:rPr lang="uk-UA"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Plantation area operates</a:t>
            </a:r>
            <a:r>
              <a:rPr lang="en-GB" sz="1200" kern="1200" baseline="0" dirty="0" smtClean="0">
                <a:solidFill>
                  <a:schemeClr val="tx1"/>
                </a:solidFill>
                <a:effectLst/>
                <a:latin typeface="+mn-lt"/>
                <a:ea typeface="+mn-ea"/>
                <a:cs typeface="+mn-cs"/>
              </a:rPr>
              <a:t> by “</a:t>
            </a:r>
            <a:r>
              <a:rPr lang="en-GB" sz="1200" kern="1200" baseline="0" dirty="0" err="1" smtClean="0">
                <a:solidFill>
                  <a:schemeClr val="tx1"/>
                </a:solidFill>
                <a:effectLst/>
                <a:latin typeface="+mn-lt"/>
                <a:ea typeface="+mn-ea"/>
                <a:cs typeface="+mn-cs"/>
              </a:rPr>
              <a:t>Ukragroenergo</a:t>
            </a:r>
            <a:r>
              <a:rPr lang="en-GB" sz="1200" kern="1200" baseline="0" dirty="0" smtClean="0">
                <a:solidFill>
                  <a:schemeClr val="tx1"/>
                </a:solidFill>
                <a:effectLst/>
                <a:latin typeface="+mn-lt"/>
                <a:ea typeface="+mn-ea"/>
                <a:cs typeface="+mn-cs"/>
              </a:rPr>
              <a:t> company” subsidiary of </a:t>
            </a:r>
            <a:r>
              <a:rPr lang="en-GB" sz="1200" kern="1200" dirty="0" smtClean="0">
                <a:solidFill>
                  <a:schemeClr val="tx1"/>
                </a:solidFill>
                <a:effectLst/>
                <a:latin typeface="+mn-lt"/>
                <a:ea typeface="+mn-ea"/>
                <a:cs typeface="+mn-cs"/>
              </a:rPr>
              <a:t>group of companies “</a:t>
            </a:r>
            <a:r>
              <a:rPr lang="en-GB" sz="1200" kern="1200" dirty="0" err="1" smtClean="0">
                <a:solidFill>
                  <a:schemeClr val="tx1"/>
                </a:solidFill>
                <a:effectLst/>
                <a:latin typeface="+mn-lt"/>
                <a:ea typeface="+mn-ea"/>
                <a:cs typeface="+mn-cs"/>
              </a:rPr>
              <a:t>Ukrteplo</a:t>
            </a:r>
            <a:r>
              <a:rPr lang="en-GB" sz="1200" kern="1200" dirty="0" smtClean="0">
                <a:solidFill>
                  <a:schemeClr val="tx1"/>
                </a:solidFill>
                <a:effectLst/>
                <a:latin typeface="+mn-lt"/>
                <a:ea typeface="+mn-ea"/>
                <a:cs typeface="+mn-cs"/>
              </a:rPr>
              <a:t>”, which implements energy efficiency projects on substitution fossil fuels by such local fuels as wood pellets, briquettes, chips, straw etc.  Also company bought the old sugar plant</a:t>
            </a:r>
            <a:r>
              <a:rPr lang="en-GB" sz="1200" kern="1200" baseline="0" dirty="0" smtClean="0">
                <a:solidFill>
                  <a:schemeClr val="tx1"/>
                </a:solidFill>
                <a:effectLst/>
                <a:latin typeface="+mn-lt"/>
                <a:ea typeface="+mn-ea"/>
                <a:cs typeface="+mn-cs"/>
              </a:rPr>
              <a:t> in Odesa region and now investigating the possibility to build plant for 2 generation ethanol production from straw or corn </a:t>
            </a:r>
            <a:r>
              <a:rPr lang="en-GB" sz="1200" kern="1200" baseline="0" dirty="0" err="1" smtClean="0">
                <a:solidFill>
                  <a:schemeClr val="tx1"/>
                </a:solidFill>
                <a:effectLst/>
                <a:latin typeface="+mn-lt"/>
                <a:ea typeface="+mn-ea"/>
                <a:cs typeface="+mn-cs"/>
              </a:rPr>
              <a:t>stover</a:t>
            </a:r>
            <a:r>
              <a:rPr lang="en-GB" sz="1200" kern="1200" baseline="0" dirty="0" smtClean="0">
                <a:solidFill>
                  <a:schemeClr val="tx1"/>
                </a:solidFill>
                <a:effectLst/>
                <a:latin typeface="+mn-lt"/>
                <a:ea typeface="+mn-ea"/>
                <a:cs typeface="+mn-cs"/>
              </a:rPr>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Taking into account the obtained information on crop yield and cultivation conditions on underutilized lands in Ivankiv region, the cellulosic feedstock cost will be identified.</a:t>
            </a:r>
            <a:endParaRPr lang="uk-UA" sz="1200" kern="1200" dirty="0" smtClean="0">
              <a:solidFill>
                <a:schemeClr val="tx1"/>
              </a:solidFill>
              <a:effectLst/>
              <a:latin typeface="+mn-lt"/>
              <a:ea typeface="+mn-ea"/>
              <a:cs typeface="+mn-cs"/>
            </a:endParaRPr>
          </a:p>
          <a:p>
            <a:endParaRPr lang="en-US" dirty="0" smtClean="0"/>
          </a:p>
          <a:p>
            <a:r>
              <a:rPr lang="en-US" dirty="0" smtClean="0"/>
              <a:t>Soil analysis that have been done by the </a:t>
            </a:r>
            <a:r>
              <a:rPr lang="en-US" dirty="0" err="1" smtClean="0"/>
              <a:t>ukrargoenergo</a:t>
            </a:r>
            <a:r>
              <a:rPr lang="en-US" dirty="0" smtClean="0"/>
              <a:t> company shows low indexes of the content of the next chemical elements in soil that defines its productivity: nitrogen (N), potassium (K), calcium (Ca), magnesium (Mg), sulfur (S), zinc (Z), Cu (copper), boron (B).</a:t>
            </a:r>
          </a:p>
          <a:p>
            <a:endParaRPr lang="en-US" dirty="0" smtClean="0"/>
          </a:p>
          <a:p>
            <a:r>
              <a:rPr lang="en-US" dirty="0" smtClean="0"/>
              <a:t>Level of pH gives as information that that is acid soil. The level of </a:t>
            </a:r>
            <a:r>
              <a:rPr lang="en-US" dirty="0" err="1" smtClean="0"/>
              <a:t>electroconductivity</a:t>
            </a:r>
            <a:r>
              <a:rPr lang="en-US" dirty="0" smtClean="0"/>
              <a:t> of soil is low for growing common food agriculture crops. </a:t>
            </a:r>
          </a:p>
        </p:txBody>
      </p:sp>
      <p:sp>
        <p:nvSpPr>
          <p:cNvPr id="4" name="Номер слайда 3"/>
          <p:cNvSpPr>
            <a:spLocks noGrp="1"/>
          </p:cNvSpPr>
          <p:nvPr>
            <p:ph type="sldNum" sz="quarter" idx="10"/>
          </p:nvPr>
        </p:nvSpPr>
        <p:spPr/>
        <p:txBody>
          <a:bodyPr/>
          <a:lstStyle/>
          <a:p>
            <a:fld id="{2906B64B-C644-4021-B2F7-8434CB0E8EBA}" type="slidenum">
              <a:rPr lang="hu-HU" smtClean="0"/>
              <a:pPr/>
              <a:t>4</a:t>
            </a:fld>
            <a:endParaRPr lang="hu-HU"/>
          </a:p>
        </p:txBody>
      </p:sp>
    </p:spTree>
    <p:extLst>
      <p:ext uri="{BB962C8B-B14F-4D97-AF65-F5344CB8AC3E}">
        <p14:creationId xmlns:p14="http://schemas.microsoft.com/office/powerpoint/2010/main" val="82165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uk-UA" sz="1200" kern="1200" dirty="0" err="1" smtClean="0">
                <a:solidFill>
                  <a:schemeClr val="tx1"/>
                </a:solidFill>
                <a:effectLst/>
                <a:latin typeface="+mn-lt"/>
                <a:ea typeface="+mn-ea"/>
                <a:cs typeface="+mn-cs"/>
              </a:rPr>
              <a:t>Based</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on</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literature</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data</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and</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field</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trial</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results</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in</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Ukraine</a:t>
            </a:r>
            <a:r>
              <a:rPr lang="uk-UA" sz="1200" kern="1200" dirty="0" smtClean="0">
                <a:solidFill>
                  <a:schemeClr val="tx1"/>
                </a:solidFill>
                <a:effectLst/>
                <a:latin typeface="+mn-lt"/>
                <a:ea typeface="+mn-ea"/>
                <a:cs typeface="+mn-cs"/>
              </a:rPr>
              <a:t> a </a:t>
            </a:r>
            <a:r>
              <a:rPr lang="uk-UA" sz="1200" kern="1200" dirty="0" err="1" smtClean="0">
                <a:solidFill>
                  <a:schemeClr val="tx1"/>
                </a:solidFill>
                <a:effectLst/>
                <a:latin typeface="+mn-lt"/>
                <a:ea typeface="+mn-ea"/>
                <a:cs typeface="+mn-cs"/>
              </a:rPr>
              <a:t>comprehensive</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database</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of</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cellulosic</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biomass</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crops</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was</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developed</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Some</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of</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the</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most</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promising</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crops</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are</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shown</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on</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this</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slide</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like</a:t>
            </a:r>
            <a:r>
              <a:rPr lang="uk-UA" sz="1200" kern="1200" dirty="0" smtClean="0">
                <a:solidFill>
                  <a:schemeClr val="tx1"/>
                </a:solidFill>
                <a:effectLst/>
                <a:latin typeface="+mn-lt"/>
                <a:ea typeface="+mn-ea"/>
                <a:cs typeface="+mn-cs"/>
              </a:rPr>
              <a:t> Miscanthus </a:t>
            </a:r>
            <a:r>
              <a:rPr lang="uk-UA" sz="1200" kern="1200" dirty="0" err="1" smtClean="0">
                <a:solidFill>
                  <a:schemeClr val="tx1"/>
                </a:solidFill>
                <a:effectLst/>
                <a:latin typeface="+mn-lt"/>
                <a:ea typeface="+mn-ea"/>
                <a:cs typeface="+mn-cs"/>
              </a:rPr>
              <a:t>giganteus</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Columbian</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grass</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Cup</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plant</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switchgrass</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and</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poplar</a:t>
            </a:r>
            <a:r>
              <a:rPr lang="en-GB" sz="1200" kern="1200" baseline="0" dirty="0" smtClean="0">
                <a:solidFill>
                  <a:schemeClr val="tx1"/>
                </a:solidFill>
                <a:effectLst/>
                <a:latin typeface="+mn-lt"/>
                <a:ea typeface="+mn-ea"/>
                <a:cs typeface="+mn-cs"/>
              </a:rPr>
              <a:t> with corresponding conditions suitable for their growing, as well as their life cycle, frequency of harvest and biomass yield.</a:t>
            </a:r>
            <a:endParaRPr lang="en-US" dirty="0" smtClean="0"/>
          </a:p>
        </p:txBody>
      </p:sp>
      <p:sp>
        <p:nvSpPr>
          <p:cNvPr id="4" name="Foliennummernplatzhalter 3"/>
          <p:cNvSpPr>
            <a:spLocks noGrp="1"/>
          </p:cNvSpPr>
          <p:nvPr>
            <p:ph type="sldNum" sz="quarter" idx="10"/>
          </p:nvPr>
        </p:nvSpPr>
        <p:spPr/>
        <p:txBody>
          <a:bodyPr/>
          <a:lstStyle/>
          <a:p>
            <a:fld id="{2906B64B-C644-4021-B2F7-8434CB0E8EBA}" type="slidenum">
              <a:rPr lang="hu-HU" smtClean="0"/>
              <a:pPr/>
              <a:t>5</a:t>
            </a:fld>
            <a:endParaRPr lang="hu-HU"/>
          </a:p>
        </p:txBody>
      </p:sp>
    </p:spTree>
    <p:extLst>
      <p:ext uri="{BB962C8B-B14F-4D97-AF65-F5344CB8AC3E}">
        <p14:creationId xmlns:p14="http://schemas.microsoft.com/office/powerpoint/2010/main" val="167653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1" dirty="0" smtClean="0"/>
              <a:t>Analysis</a:t>
            </a:r>
            <a:r>
              <a:rPr lang="en-GB" b="0" i="1" baseline="0" dirty="0" smtClean="0"/>
              <a:t> of field trials of </a:t>
            </a:r>
            <a:r>
              <a:rPr lang="hu-HU" b="1" i="1" dirty="0" smtClean="0"/>
              <a:t>Salix viminalis</a:t>
            </a:r>
            <a:r>
              <a:rPr lang="hu-HU" b="1" dirty="0" smtClean="0"/>
              <a:t> L</a:t>
            </a:r>
            <a:r>
              <a:rPr lang="hu-HU" dirty="0" smtClean="0"/>
              <a:t>. </a:t>
            </a:r>
            <a:r>
              <a:rPr lang="en-GB" b="0" i="1" baseline="0" dirty="0" smtClean="0"/>
              <a:t>performed in different areas of Polissia region as well as in the case study area on a site of 50 ha showed good results for the high-yielding varieties of </a:t>
            </a:r>
            <a:r>
              <a:rPr lang="en-GB" b="0" i="1" baseline="0" dirty="0" err="1" smtClean="0"/>
              <a:t>swiss</a:t>
            </a:r>
            <a:r>
              <a:rPr lang="en-GB" b="0" i="1" baseline="0" dirty="0" smtClean="0"/>
              <a:t> selection: Tora, </a:t>
            </a:r>
            <a:r>
              <a:rPr lang="en-GB" b="0" i="1" baseline="0" dirty="0" err="1" smtClean="0"/>
              <a:t>Tordis</a:t>
            </a:r>
            <a:r>
              <a:rPr lang="en-GB" b="0" i="1" baseline="0" dirty="0" smtClean="0"/>
              <a:t> and </a:t>
            </a:r>
            <a:r>
              <a:rPr lang="en-GB" b="0" i="1" baseline="0" dirty="0" err="1" smtClean="0"/>
              <a:t>Inger</a:t>
            </a:r>
            <a:r>
              <a:rPr lang="en-GB" b="0" i="1" baseline="0" dirty="0" smtClean="0"/>
              <a:t>.</a:t>
            </a:r>
            <a:endParaRPr lang="en-US" dirty="0" smtClean="0"/>
          </a:p>
          <a:p>
            <a:r>
              <a:rPr lang="en-US" dirty="0" smtClean="0"/>
              <a:t>Here you can see some pictures of the first year willow growing. Being planted on May 2016 today (first year plantation) some plants reach 3.2 m high (with average high 2.6 m).</a:t>
            </a:r>
          </a:p>
        </p:txBody>
      </p:sp>
      <p:sp>
        <p:nvSpPr>
          <p:cNvPr id="4" name="Номер слайда 3"/>
          <p:cNvSpPr>
            <a:spLocks noGrp="1"/>
          </p:cNvSpPr>
          <p:nvPr>
            <p:ph type="sldNum" sz="quarter" idx="10"/>
          </p:nvPr>
        </p:nvSpPr>
        <p:spPr/>
        <p:txBody>
          <a:bodyPr/>
          <a:lstStyle/>
          <a:p>
            <a:fld id="{2906B64B-C644-4021-B2F7-8434CB0E8EBA}" type="slidenum">
              <a:rPr lang="hu-HU" smtClean="0"/>
              <a:pPr/>
              <a:t>6</a:t>
            </a:fld>
            <a:endParaRPr lang="hu-HU"/>
          </a:p>
        </p:txBody>
      </p:sp>
    </p:spTree>
    <p:extLst>
      <p:ext uri="{BB962C8B-B14F-4D97-AF65-F5344CB8AC3E}">
        <p14:creationId xmlns:p14="http://schemas.microsoft.com/office/powerpoint/2010/main" val="29854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GB" sz="1200" kern="1200" noProof="0" dirty="0" smtClean="0">
                <a:solidFill>
                  <a:schemeClr val="tx1"/>
                </a:solidFill>
                <a:effectLst/>
                <a:latin typeface="+mn-lt"/>
                <a:ea typeface="+mn-ea"/>
                <a:cs typeface="+mn-cs"/>
              </a:rPr>
              <a:t>Total area of </a:t>
            </a:r>
            <a:r>
              <a:rPr lang="en-GB" sz="1200" kern="1200" noProof="0" dirty="0" err="1" smtClean="0">
                <a:solidFill>
                  <a:schemeClr val="tx1"/>
                </a:solidFill>
                <a:effectLst/>
                <a:latin typeface="+mn-lt"/>
                <a:ea typeface="+mn-ea"/>
                <a:cs typeface="+mn-cs"/>
              </a:rPr>
              <a:t>Ivankiv</a:t>
            </a:r>
            <a:r>
              <a:rPr lang="en-GB" sz="1200" kern="1200" noProof="0" dirty="0" smtClean="0">
                <a:solidFill>
                  <a:schemeClr val="tx1"/>
                </a:solidFill>
                <a:effectLst/>
                <a:latin typeface="+mn-lt"/>
                <a:ea typeface="+mn-ea"/>
                <a:cs typeface="+mn-cs"/>
              </a:rPr>
              <a:t> region is 361.6 thousand ha, including 181.9 thousand ha of Chornobyl</a:t>
            </a:r>
            <a:r>
              <a:rPr lang="en-GB" sz="1200" kern="1200" baseline="0" noProof="0" dirty="0" smtClean="0">
                <a:solidFill>
                  <a:schemeClr val="tx1"/>
                </a:solidFill>
                <a:effectLst/>
                <a:latin typeface="+mn-lt"/>
                <a:ea typeface="+mn-ea"/>
                <a:cs typeface="+mn-cs"/>
              </a:rPr>
              <a:t> exclusion zone</a:t>
            </a:r>
            <a:r>
              <a:rPr lang="en-GB" sz="1200" kern="1200" noProof="0" dirty="0" smtClean="0">
                <a:solidFill>
                  <a:schemeClr val="tx1"/>
                </a:solidFill>
                <a:effectLst/>
                <a:latin typeface="+mn-lt"/>
                <a:ea typeface="+mn-ea"/>
                <a:cs typeface="+mn-cs"/>
              </a:rPr>
              <a:t>. Agricultural lands amount 80,9 </a:t>
            </a:r>
            <a:r>
              <a:rPr lang="en-GB" sz="1200" kern="1200" noProof="0" dirty="0" err="1" smtClean="0">
                <a:solidFill>
                  <a:schemeClr val="tx1"/>
                </a:solidFill>
                <a:effectLst/>
                <a:latin typeface="+mn-lt"/>
                <a:ea typeface="+mn-ea"/>
                <a:cs typeface="+mn-cs"/>
              </a:rPr>
              <a:t>th</a:t>
            </a:r>
            <a:r>
              <a:rPr lang="en-GB" sz="1200" kern="1200" noProof="0" dirty="0" smtClean="0">
                <a:solidFill>
                  <a:schemeClr val="tx1"/>
                </a:solidFill>
                <a:effectLst/>
                <a:latin typeface="+mn-lt"/>
                <a:ea typeface="+mn-ea"/>
                <a:cs typeface="+mn-cs"/>
              </a:rPr>
              <a:t> ha, including arable lands - ??</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51.2 </a:t>
            </a:r>
            <a:r>
              <a:rPr lang="en-GB" sz="1200" kern="1200" noProof="0" dirty="0" err="1" smtClean="0">
                <a:solidFill>
                  <a:schemeClr val="tx1"/>
                </a:solidFill>
                <a:effectLst/>
                <a:latin typeface="+mn-lt"/>
                <a:ea typeface="+mn-ea"/>
                <a:cs typeface="+mn-cs"/>
              </a:rPr>
              <a:t>th</a:t>
            </a:r>
            <a:r>
              <a:rPr lang="en-GB" sz="1200" kern="1200" noProof="0" dirty="0" smtClean="0">
                <a:solidFill>
                  <a:schemeClr val="tx1"/>
                </a:solidFill>
                <a:effectLst/>
                <a:latin typeface="+mn-lt"/>
                <a:ea typeface="+mn-ea"/>
                <a:cs typeface="+mn-cs"/>
              </a:rPr>
              <a:t> ha, although this data was specified by FAO – 39,12</a:t>
            </a:r>
            <a:r>
              <a:rPr lang="en-GB" sz="1200" kern="1200" baseline="0" noProof="0" dirty="0" smtClean="0">
                <a:solidFill>
                  <a:schemeClr val="tx1"/>
                </a:solidFill>
                <a:effectLst/>
                <a:latin typeface="+mn-lt"/>
                <a:ea typeface="+mn-ea"/>
                <a:cs typeface="+mn-cs"/>
              </a:rPr>
              <a:t> </a:t>
            </a:r>
            <a:r>
              <a:rPr lang="en-GB" sz="1200" kern="1200" baseline="0" noProof="0" dirty="0" err="1" smtClean="0">
                <a:solidFill>
                  <a:schemeClr val="tx1"/>
                </a:solidFill>
                <a:effectLst/>
                <a:latin typeface="+mn-lt"/>
                <a:ea typeface="+mn-ea"/>
                <a:cs typeface="+mn-cs"/>
              </a:rPr>
              <a:t>th</a:t>
            </a:r>
            <a:r>
              <a:rPr lang="en-GB" sz="1200" kern="1200" baseline="0" noProof="0" dirty="0" smtClean="0">
                <a:solidFill>
                  <a:schemeClr val="tx1"/>
                </a:solidFill>
                <a:effectLst/>
                <a:latin typeface="+mn-lt"/>
                <a:ea typeface="+mn-ea"/>
                <a:cs typeface="+mn-cs"/>
              </a:rPr>
              <a:t> ha.</a:t>
            </a:r>
          </a:p>
          <a:p>
            <a:endParaRPr lang="en-GB" sz="1200" kern="1200" noProof="0" dirty="0" smtClean="0">
              <a:solidFill>
                <a:schemeClr val="tx1"/>
              </a:solidFill>
              <a:effectLst/>
              <a:latin typeface="+mn-lt"/>
              <a:ea typeface="+mn-ea"/>
              <a:cs typeface="+mn-cs"/>
            </a:endParaRPr>
          </a:p>
          <a:p>
            <a:r>
              <a:rPr lang="en-GB" sz="1200" kern="1200" noProof="0" dirty="0" smtClean="0">
                <a:solidFill>
                  <a:schemeClr val="tx1"/>
                </a:solidFill>
                <a:effectLst/>
                <a:latin typeface="+mn-lt"/>
                <a:ea typeface="+mn-ea"/>
                <a:cs typeface="+mn-cs"/>
              </a:rPr>
              <a:t>Other part of </a:t>
            </a:r>
            <a:r>
              <a:rPr lang="en-GB" sz="1200" kern="1200" noProof="0" dirty="0" err="1" smtClean="0">
                <a:solidFill>
                  <a:schemeClr val="tx1"/>
                </a:solidFill>
                <a:effectLst/>
                <a:latin typeface="+mn-lt"/>
                <a:ea typeface="+mn-ea"/>
                <a:cs typeface="+mn-cs"/>
              </a:rPr>
              <a:t>Ivankiv</a:t>
            </a:r>
            <a:r>
              <a:rPr lang="en-GB" sz="1200" kern="1200" noProof="0" dirty="0" smtClean="0">
                <a:solidFill>
                  <a:schemeClr val="tx1"/>
                </a:solidFill>
                <a:effectLst/>
                <a:latin typeface="+mn-lt"/>
                <a:ea typeface="+mn-ea"/>
                <a:cs typeface="+mn-cs"/>
              </a:rPr>
              <a:t> region has unfavourable socio-economic conditions. Before the Chernobyl nuclear power plant explosion the main employment sectors were the energy sector and animal husbandry (including milk production). Most of the agricultural enterprises were closed. The withdrawal of large areas of land from cultivation within the exclusion zone led to the intensification of agricultural production in the rest of </a:t>
            </a:r>
            <a:r>
              <a:rPr lang="en-GB" sz="1200" kern="1200" noProof="0" dirty="0" err="1" smtClean="0">
                <a:solidFill>
                  <a:schemeClr val="tx1"/>
                </a:solidFill>
                <a:effectLst/>
                <a:latin typeface="+mn-lt"/>
                <a:ea typeface="+mn-ea"/>
                <a:cs typeface="+mn-cs"/>
              </a:rPr>
              <a:t>Ivankiv</a:t>
            </a:r>
            <a:r>
              <a:rPr lang="en-GB" sz="1200" kern="1200" noProof="0" dirty="0" smtClean="0">
                <a:solidFill>
                  <a:schemeClr val="tx1"/>
                </a:solidFill>
                <a:effectLst/>
                <a:latin typeface="+mn-lt"/>
                <a:ea typeface="+mn-ea"/>
                <a:cs typeface="+mn-cs"/>
              </a:rPr>
              <a:t> region territory causing soil depletion and degradation.</a:t>
            </a:r>
          </a:p>
          <a:p>
            <a:endParaRPr lang="en-GB" sz="1200" kern="1200" noProof="0" dirty="0" smtClean="0">
              <a:solidFill>
                <a:schemeClr val="tx1"/>
              </a:solidFill>
              <a:effectLst/>
              <a:latin typeface="+mn-lt"/>
              <a:ea typeface="+mn-ea"/>
              <a:cs typeface="+mn-cs"/>
            </a:endParaRPr>
          </a:p>
          <a:p>
            <a:r>
              <a:rPr lang="en-GB" sz="1200" kern="1200" noProof="0" dirty="0" smtClean="0">
                <a:solidFill>
                  <a:schemeClr val="tx1"/>
                </a:solidFill>
                <a:effectLst/>
                <a:latin typeface="+mn-lt"/>
                <a:ea typeface="+mn-ea"/>
                <a:cs typeface="+mn-cs"/>
              </a:rPr>
              <a:t>Agricultural land covers only about 22% of </a:t>
            </a:r>
            <a:r>
              <a:rPr lang="en-GB" sz="1200" kern="1200" noProof="0" dirty="0" err="1" smtClean="0">
                <a:solidFill>
                  <a:schemeClr val="tx1"/>
                </a:solidFill>
                <a:effectLst/>
                <a:latin typeface="+mn-lt"/>
                <a:ea typeface="+mn-ea"/>
                <a:cs typeface="+mn-cs"/>
              </a:rPr>
              <a:t>Ivankiv</a:t>
            </a:r>
            <a:r>
              <a:rPr lang="en-GB" sz="1200" kern="1200" noProof="0" dirty="0" smtClean="0">
                <a:solidFill>
                  <a:schemeClr val="tx1"/>
                </a:solidFill>
                <a:effectLst/>
                <a:latin typeface="+mn-lt"/>
                <a:ea typeface="+mn-ea"/>
                <a:cs typeface="+mn-cs"/>
              </a:rPr>
              <a:t> region (Table 1). Only 17,600 hectares of arable lands were used in 2015 as the sown area by all categories of land users (agricultural enterprises, households). </a:t>
            </a:r>
          </a:p>
          <a:p>
            <a:endParaRPr lang="en-GB" sz="1200" kern="1200" noProof="0" dirty="0" smtClean="0">
              <a:solidFill>
                <a:schemeClr val="tx1"/>
              </a:solidFill>
              <a:effectLst/>
              <a:latin typeface="+mn-lt"/>
              <a:ea typeface="+mn-ea"/>
              <a:cs typeface="+mn-cs"/>
            </a:endParaRPr>
          </a:p>
          <a:p>
            <a:r>
              <a:rPr lang="en-GB" sz="1200" kern="1200" noProof="0" dirty="0" err="1" smtClean="0">
                <a:solidFill>
                  <a:schemeClr val="tx1"/>
                </a:solidFill>
                <a:effectLst/>
                <a:latin typeface="+mn-lt"/>
                <a:ea typeface="+mn-ea"/>
                <a:cs typeface="+mn-cs"/>
              </a:rPr>
              <a:t>Ivankiv</a:t>
            </a:r>
            <a:r>
              <a:rPr lang="en-GB" sz="1200" kern="1200" noProof="0" dirty="0" smtClean="0">
                <a:solidFill>
                  <a:schemeClr val="tx1"/>
                </a:solidFill>
                <a:effectLst/>
                <a:latin typeface="+mn-lt"/>
                <a:ea typeface="+mn-ea"/>
                <a:cs typeface="+mn-cs"/>
              </a:rPr>
              <a:t> region has the lowest indicators of agriculture production in Kyiv oblast: the share of the region in the grain crops production of the Kyiv oblast is only 0.24%, in the sunflower production 0.3%. The yield of grain crops is 2-3 </a:t>
            </a:r>
            <a:endParaRPr lang="en-GB" noProof="0" dirty="0"/>
          </a:p>
        </p:txBody>
      </p:sp>
      <p:sp>
        <p:nvSpPr>
          <p:cNvPr id="4" name="Номер слайда 3"/>
          <p:cNvSpPr>
            <a:spLocks noGrp="1"/>
          </p:cNvSpPr>
          <p:nvPr>
            <p:ph type="sldNum" sz="quarter" idx="10"/>
          </p:nvPr>
        </p:nvSpPr>
        <p:spPr/>
        <p:txBody>
          <a:bodyPr/>
          <a:lstStyle/>
          <a:p>
            <a:fld id="{2906B64B-C644-4021-B2F7-8434CB0E8EBA}" type="slidenum">
              <a:rPr lang="hu-HU" smtClean="0"/>
              <a:pPr/>
              <a:t>7</a:t>
            </a:fld>
            <a:endParaRPr lang="hu-HU"/>
          </a:p>
        </p:txBody>
      </p:sp>
    </p:spTree>
    <p:extLst>
      <p:ext uri="{BB962C8B-B14F-4D97-AF65-F5344CB8AC3E}">
        <p14:creationId xmlns:p14="http://schemas.microsoft.com/office/powerpoint/2010/main" val="1712892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lvl="0" indent="0" algn="just">
              <a:lnSpc>
                <a:spcPct val="106000"/>
              </a:lnSpc>
              <a:spcAft>
                <a:spcPts val="600"/>
              </a:spcAft>
              <a:buSzPts val="1200"/>
              <a:buFont typeface="Symbol" panose="05050102010706020507" pitchFamily="18" charset="2"/>
              <a:buNone/>
              <a:tabLst>
                <a:tab pos="228600" algn="l"/>
                <a:tab pos="449580" algn="l"/>
              </a:tabLst>
            </a:pPr>
            <a:r>
              <a:rPr lang="en-GB" dirty="0">
                <a:solidFill>
                  <a:srgbClr val="0070C0"/>
                </a:solidFill>
                <a:latin typeface="Open Sans"/>
                <a:ea typeface="Times New Roman" panose="02020603050405020304" pitchFamily="18" charset="0"/>
                <a:cs typeface="Times New Roman" panose="02020603050405020304" pitchFamily="18" charset="0"/>
              </a:rPr>
              <a:t>Two categories of land are considered as underutilized in the assessment: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Estimation of underutilized land was specified for the 50 km radius from the possible location of biofuel production plant, which is considered to be in Ivankiv town.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distance was measured</a:t>
            </a:r>
            <a:r>
              <a:rPr lang="en-US" sz="1200" kern="1200" baseline="0" dirty="0">
                <a:solidFill>
                  <a:schemeClr val="tx1"/>
                </a:solidFill>
                <a:effectLst/>
                <a:latin typeface="+mn-lt"/>
                <a:ea typeface="+mn-ea"/>
                <a:cs typeface="+mn-cs"/>
              </a:rPr>
              <a:t> by roads </a:t>
            </a:r>
            <a:r>
              <a:rPr lang="en-GB" sz="1200" i="0" kern="1200" dirty="0">
                <a:solidFill>
                  <a:schemeClr val="tx1"/>
                </a:solidFill>
                <a:effectLst/>
                <a:latin typeface="+mn-lt"/>
                <a:ea typeface="+mn-ea"/>
                <a:cs typeface="+mn-cs"/>
              </a:rPr>
              <a:t>from </a:t>
            </a:r>
            <a:r>
              <a:rPr lang="en-GB" sz="1200" i="0" kern="1200" dirty="0" err="1">
                <a:solidFill>
                  <a:schemeClr val="tx1"/>
                </a:solidFill>
                <a:effectLst/>
                <a:latin typeface="+mn-lt"/>
                <a:ea typeface="+mn-ea"/>
                <a:cs typeface="+mn-cs"/>
              </a:rPr>
              <a:t>Ivankiv</a:t>
            </a:r>
            <a:r>
              <a:rPr lang="en-GB" sz="1200" i="0" kern="1200" dirty="0">
                <a:solidFill>
                  <a:schemeClr val="tx1"/>
                </a:solidFill>
                <a:effectLst/>
                <a:latin typeface="+mn-lt"/>
                <a:ea typeface="+mn-ea"/>
                <a:cs typeface="+mn-cs"/>
              </a:rPr>
              <a:t> town to the remotest borders of adjoining regions:</a:t>
            </a:r>
            <a:r>
              <a:rPr lang="en-GB" sz="1200" i="0" kern="1200" baseline="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Vyshgorodskyi</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Borodianskyi</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Poliskyi</a:t>
            </a:r>
            <a:r>
              <a:rPr lang="en-GB" sz="1200" i="0" kern="1200" baseline="0" dirty="0">
                <a:solidFill>
                  <a:schemeClr val="tx1"/>
                </a:solidFill>
                <a:effectLst/>
                <a:latin typeface="+mn-lt"/>
                <a:ea typeface="+mn-ea"/>
                <a:cs typeface="+mn-cs"/>
              </a:rPr>
              <a:t> and</a:t>
            </a:r>
            <a:r>
              <a:rPr lang="en-GB" sz="1200" i="0" kern="1200" dirty="0">
                <a:solidFill>
                  <a:schemeClr val="tx1"/>
                </a:solidFill>
                <a:effectLst/>
                <a:latin typeface="+mn-lt"/>
                <a:ea typeface="+mn-ea"/>
                <a:cs typeface="+mn-cs"/>
              </a:rPr>
              <a:t> </a:t>
            </a:r>
            <a:r>
              <a:rPr lang="en-GB" sz="1200" i="0" kern="1200" dirty="0" err="1">
                <a:solidFill>
                  <a:schemeClr val="tx1"/>
                </a:solidFill>
                <a:effectLst/>
                <a:latin typeface="+mn-lt"/>
                <a:ea typeface="+mn-ea"/>
                <a:cs typeface="+mn-cs"/>
              </a:rPr>
              <a:t>Malynskyi</a:t>
            </a:r>
            <a:r>
              <a:rPr lang="en-GB" sz="1200" i="0" kern="1200" dirty="0">
                <a:solidFill>
                  <a:schemeClr val="tx1"/>
                </a:solidFill>
                <a:effectLst/>
                <a:latin typeface="+mn-lt"/>
                <a:ea typeface="+mn-ea"/>
                <a:cs typeface="+mn-cs"/>
              </a:rPr>
              <a:t>.</a:t>
            </a:r>
            <a:r>
              <a:rPr lang="en-GB" sz="1200" i="0" kern="1200" baseline="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
            </a:r>
            <a:br>
              <a:rPr lang="en-GB" sz="1200" i="0" kern="1200" dirty="0">
                <a:solidFill>
                  <a:schemeClr val="tx1"/>
                </a:solidFill>
                <a:effectLst/>
                <a:latin typeface="+mn-lt"/>
                <a:ea typeface="+mn-ea"/>
                <a:cs typeface="+mn-cs"/>
              </a:rPr>
            </a:br>
            <a:endParaRPr lang="en-GB" sz="120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As you can see </a:t>
            </a:r>
            <a:r>
              <a:rPr lang="en-US" sz="1200" i="0" kern="1200" dirty="0">
                <a:solidFill>
                  <a:schemeClr val="tx1"/>
                </a:solidFill>
                <a:effectLst/>
                <a:latin typeface="+mn-lt"/>
                <a:ea typeface="+mn-ea"/>
                <a:cs typeface="+mn-cs"/>
              </a:rPr>
              <a:t> the transportation distance does not exceed 55 km (except </a:t>
            </a:r>
            <a:r>
              <a:rPr lang="en-US" sz="1200" i="0" kern="1200" dirty="0" err="1">
                <a:solidFill>
                  <a:schemeClr val="tx1"/>
                </a:solidFill>
                <a:effectLst/>
                <a:latin typeface="+mn-lt"/>
                <a:ea typeface="+mn-ea"/>
                <a:cs typeface="+mn-cs"/>
              </a:rPr>
              <a:t>Malynskyi</a:t>
            </a:r>
            <a:r>
              <a:rPr lang="en-US" sz="1200" i="0" kern="1200" dirty="0">
                <a:solidFill>
                  <a:schemeClr val="tx1"/>
                </a:solidFill>
                <a:effectLst/>
                <a:latin typeface="+mn-lt"/>
                <a:ea typeface="+mn-ea"/>
                <a:cs typeface="+mn-cs"/>
              </a:rPr>
              <a:t> region).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baseline="0" dirty="0">
                <a:solidFill>
                  <a:schemeClr val="tx1"/>
                </a:solidFill>
                <a:effectLst/>
                <a:latin typeface="+mn-lt"/>
                <a:ea typeface="+mn-ea"/>
                <a:cs typeface="+mn-cs"/>
              </a:rPr>
              <a:t>For these 5 above-mentioned regions the potential of the underutilized land within 50 km zone was assessed, with the biggest share for </a:t>
            </a:r>
            <a:r>
              <a:rPr lang="en-GB" sz="1200" i="0" kern="1200" baseline="0" dirty="0" err="1">
                <a:solidFill>
                  <a:schemeClr val="tx1"/>
                </a:solidFill>
                <a:effectLst/>
                <a:latin typeface="+mn-lt"/>
                <a:ea typeface="+mn-ea"/>
                <a:cs typeface="+mn-cs"/>
              </a:rPr>
              <a:t>Ivankivskiy</a:t>
            </a:r>
            <a:r>
              <a:rPr lang="en-GB" sz="1200" i="0" kern="1200" baseline="0" dirty="0">
                <a:solidFill>
                  <a:schemeClr val="tx1"/>
                </a:solidFill>
                <a:effectLst/>
                <a:latin typeface="+mn-lt"/>
                <a:ea typeface="+mn-ea"/>
                <a:cs typeface="+mn-cs"/>
              </a:rPr>
              <a:t> region – 13000 ha.</a:t>
            </a:r>
            <a:endParaRPr lang="en-US" sz="120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For the </a:t>
            </a:r>
            <a:r>
              <a:rPr lang="en-US" sz="1200" i="0" kern="1200" dirty="0" err="1">
                <a:solidFill>
                  <a:schemeClr val="tx1"/>
                </a:solidFill>
                <a:effectLst/>
                <a:latin typeface="+mn-lt"/>
                <a:ea typeface="+mn-ea"/>
                <a:cs typeface="+mn-cs"/>
              </a:rPr>
              <a:t>Malynskyi</a:t>
            </a:r>
            <a:r>
              <a:rPr lang="en-US" sz="1200" i="0" kern="1200" baseline="0" dirty="0">
                <a:solidFill>
                  <a:schemeClr val="tx1"/>
                </a:solidFill>
                <a:effectLst/>
                <a:latin typeface="+mn-lt"/>
                <a:ea typeface="+mn-ea"/>
                <a:cs typeface="+mn-cs"/>
              </a:rPr>
              <a:t> region </a:t>
            </a:r>
            <a:r>
              <a:rPr lang="en-US" sz="1200" i="0" kern="1200" dirty="0">
                <a:solidFill>
                  <a:schemeClr val="tx1"/>
                </a:solidFill>
                <a:effectLst/>
                <a:latin typeface="+mn-lt"/>
                <a:ea typeface="+mn-ea"/>
                <a:cs typeface="+mn-cs"/>
              </a:rPr>
              <a:t>only part of the underutilized lands was considered in the assessment.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 total potential in the regions located in 50 km radius from </a:t>
            </a:r>
            <a:r>
              <a:rPr lang="en-US" sz="1200" i="0" kern="1200" dirty="0" err="1">
                <a:solidFill>
                  <a:schemeClr val="tx1"/>
                </a:solidFill>
                <a:effectLst/>
                <a:latin typeface="+mn-lt"/>
                <a:ea typeface="+mn-ea"/>
                <a:cs typeface="+mn-cs"/>
              </a:rPr>
              <a:t>Ivankiv</a:t>
            </a:r>
            <a:r>
              <a:rPr lang="en-US" sz="1200" i="0" kern="1200" baseline="0" dirty="0">
                <a:solidFill>
                  <a:schemeClr val="tx1"/>
                </a:solidFill>
                <a:effectLst/>
                <a:latin typeface="+mn-lt"/>
                <a:ea typeface="+mn-ea"/>
                <a:cs typeface="+mn-cs"/>
              </a:rPr>
              <a:t> town amount</a:t>
            </a:r>
            <a:r>
              <a:rPr lang="uk-UA" sz="1200" i="0" kern="1200" baseline="0" dirty="0">
                <a:solidFill>
                  <a:schemeClr val="tx1"/>
                </a:solidFill>
                <a:effectLst/>
                <a:latin typeface="+mn-lt"/>
                <a:ea typeface="+mn-ea"/>
                <a:cs typeface="+mn-cs"/>
              </a:rPr>
              <a:t>s</a:t>
            </a:r>
            <a:r>
              <a:rPr lang="en-US" sz="1200" i="0" kern="1200" baseline="0" dirty="0">
                <a:solidFill>
                  <a:schemeClr val="tx1"/>
                </a:solidFill>
                <a:effectLst/>
                <a:latin typeface="+mn-lt"/>
                <a:ea typeface="+mn-ea"/>
                <a:cs typeface="+mn-cs"/>
              </a:rPr>
              <a:t> </a:t>
            </a:r>
            <a:r>
              <a:rPr lang="en-US" sz="1200" b="1" i="0" kern="1200" baseline="0" dirty="0">
                <a:solidFill>
                  <a:schemeClr val="tx1"/>
                </a:solidFill>
                <a:effectLst/>
                <a:latin typeface="+mn-lt"/>
                <a:ea typeface="+mn-ea"/>
                <a:cs typeface="+mn-cs"/>
              </a:rPr>
              <a:t>21 350 ha </a:t>
            </a:r>
            <a:r>
              <a:rPr lang="en-US" sz="1200" b="0" i="0" kern="1200" baseline="0" dirty="0">
                <a:solidFill>
                  <a:schemeClr val="tx1"/>
                </a:solidFill>
                <a:effectLst/>
                <a:latin typeface="+mn-lt"/>
                <a:ea typeface="+mn-ea"/>
                <a:cs typeface="+mn-cs"/>
              </a:rPr>
              <a:t>of underutilized land.</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uk-UA" sz="1200" kern="1200" dirty="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2906B64B-C644-4021-B2F7-8434CB0E8EBA}" type="slidenum">
              <a:rPr lang="hu-HU" smtClean="0"/>
              <a:pPr/>
              <a:t>8</a:t>
            </a:fld>
            <a:endParaRPr lang="hu-HU"/>
          </a:p>
        </p:txBody>
      </p:sp>
    </p:spTree>
    <p:extLst>
      <p:ext uri="{BB962C8B-B14F-4D97-AF65-F5344CB8AC3E}">
        <p14:creationId xmlns:p14="http://schemas.microsoft.com/office/powerpoint/2010/main" val="89273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i="0" kern="1200" dirty="0">
                <a:solidFill>
                  <a:schemeClr val="tx1"/>
                </a:solidFill>
                <a:effectLst/>
                <a:latin typeface="+mn-lt"/>
                <a:ea typeface="+mn-ea"/>
                <a:cs typeface="+mn-cs"/>
              </a:rPr>
              <a:t>For the purpose of the techno-economic feasibility study, a scenario including a bioethanol plant in Ukraine has been </a:t>
            </a:r>
            <a:r>
              <a:rPr lang="en-US" sz="1200" i="0" kern="1200" dirty="0" err="1">
                <a:solidFill>
                  <a:schemeClr val="tx1"/>
                </a:solidFill>
                <a:effectLst/>
                <a:latin typeface="+mn-lt"/>
                <a:ea typeface="+mn-ea"/>
                <a:cs typeface="+mn-cs"/>
              </a:rPr>
              <a:t>hypothezised</a:t>
            </a:r>
            <a:r>
              <a:rPr lang="en-US" sz="1200" i="0" kern="1200" dirty="0">
                <a:solidFill>
                  <a:schemeClr val="tx1"/>
                </a:solidFill>
                <a:effectLst/>
                <a:latin typeface="+mn-lt"/>
                <a:ea typeface="+mn-ea"/>
                <a:cs typeface="+mn-cs"/>
              </a:rPr>
              <a:t>, with the following assumptions,</a:t>
            </a:r>
            <a:r>
              <a:rPr lang="en-US" sz="1200" i="0" kern="1200" baseline="0" dirty="0">
                <a:solidFill>
                  <a:schemeClr val="tx1"/>
                </a:solidFill>
                <a:effectLst/>
                <a:latin typeface="+mn-lt"/>
                <a:ea typeface="+mn-ea"/>
                <a:cs typeface="+mn-cs"/>
              </a:rPr>
              <a:t> as </a:t>
            </a:r>
            <a:r>
              <a:rPr lang="en-US" sz="1200" i="0" kern="1200" baseline="0" dirty="0" err="1">
                <a:solidFill>
                  <a:schemeClr val="tx1"/>
                </a:solidFill>
                <a:effectLst/>
                <a:latin typeface="+mn-lt"/>
                <a:ea typeface="+mn-ea"/>
                <a:cs typeface="+mn-cs"/>
              </a:rPr>
              <a:t>Lignocellulosic</a:t>
            </a:r>
            <a:r>
              <a:rPr lang="en-US" sz="1200" i="0" kern="1200" baseline="0" dirty="0">
                <a:solidFill>
                  <a:schemeClr val="tx1"/>
                </a:solidFill>
                <a:effectLst/>
                <a:latin typeface="+mn-lt"/>
                <a:ea typeface="+mn-ea"/>
                <a:cs typeface="+mn-cs"/>
              </a:rPr>
              <a:t> bioethanol technology for the Plant with Capacity of 40 000 tons per year that will be obtained from 200 </a:t>
            </a:r>
            <a:r>
              <a:rPr lang="en-US" sz="1200" i="0" kern="1200" baseline="0" dirty="0" err="1">
                <a:solidFill>
                  <a:schemeClr val="tx1"/>
                </a:solidFill>
                <a:effectLst/>
                <a:latin typeface="+mn-lt"/>
                <a:ea typeface="+mn-ea"/>
                <a:cs typeface="+mn-cs"/>
              </a:rPr>
              <a:t>th</a:t>
            </a:r>
            <a:r>
              <a:rPr lang="en-US" sz="1200" i="0" kern="1200" baseline="0" dirty="0">
                <a:solidFill>
                  <a:schemeClr val="tx1"/>
                </a:solidFill>
                <a:effectLst/>
                <a:latin typeface="+mn-lt"/>
                <a:ea typeface="+mn-ea"/>
                <a:cs typeface="+mn-cs"/>
              </a:rPr>
              <a:t> dry tons of willow biomass, grown on 21 350 ha of underutilized land with mean biomass productivity 10 dry </a:t>
            </a:r>
            <a:r>
              <a:rPr lang="en-US" sz="1200" i="0" kern="1200" baseline="0" dirty="0" smtClean="0">
                <a:solidFill>
                  <a:schemeClr val="tx1"/>
                </a:solidFill>
                <a:effectLst/>
                <a:latin typeface="+mn-lt"/>
                <a:ea typeface="+mn-ea"/>
                <a:cs typeface="+mn-cs"/>
              </a:rPr>
              <a:t>tons/ha/yr.</a:t>
            </a:r>
            <a:endParaRPr lang="en-US" sz="1200" i="0" kern="1200" baseline="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Based on its previous experience with similar supply chains, </a:t>
            </a:r>
            <a:r>
              <a:rPr lang="en-US" sz="1200" i="0" kern="1200" dirty="0" err="1">
                <a:solidFill>
                  <a:schemeClr val="tx1"/>
                </a:solidFill>
                <a:effectLst/>
                <a:latin typeface="+mn-lt"/>
                <a:ea typeface="+mn-ea"/>
                <a:cs typeface="+mn-cs"/>
              </a:rPr>
              <a:t>Biochemtex</a:t>
            </a:r>
            <a:r>
              <a:rPr lang="en-US" sz="1200" i="0" kern="1200" dirty="0">
                <a:solidFill>
                  <a:schemeClr val="tx1"/>
                </a:solidFill>
                <a:effectLst/>
                <a:latin typeface="+mn-lt"/>
                <a:ea typeface="+mn-ea"/>
                <a:cs typeface="+mn-cs"/>
              </a:rPr>
              <a:t> with support of </a:t>
            </a:r>
            <a:r>
              <a:rPr lang="en-US" sz="1200" i="0" kern="1200" dirty="0" err="1">
                <a:solidFill>
                  <a:schemeClr val="tx1"/>
                </a:solidFill>
                <a:effectLst/>
                <a:latin typeface="+mn-lt"/>
                <a:ea typeface="+mn-ea"/>
                <a:cs typeface="+mn-cs"/>
              </a:rPr>
              <a:t>SecBio</a:t>
            </a:r>
            <a:r>
              <a:rPr lang="en-US" sz="1200" i="0" kern="1200" dirty="0">
                <a:solidFill>
                  <a:schemeClr val="tx1"/>
                </a:solidFill>
                <a:effectLst/>
                <a:latin typeface="+mn-lt"/>
                <a:ea typeface="+mn-ea"/>
                <a:cs typeface="+mn-cs"/>
              </a:rPr>
              <a:t>, has developed a cost model per dry ton of biomass.</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
            </a:r>
            <a:br>
              <a:rPr lang="en-US" sz="1200" i="0" kern="1200" dirty="0">
                <a:solidFill>
                  <a:schemeClr val="tx1"/>
                </a:solidFill>
                <a:effectLst/>
                <a:latin typeface="+mn-lt"/>
                <a:ea typeface="+mn-ea"/>
                <a:cs typeface="+mn-cs"/>
              </a:rPr>
            </a:br>
            <a:endParaRPr lang="uk-UA" dirty="0"/>
          </a:p>
        </p:txBody>
      </p:sp>
      <p:sp>
        <p:nvSpPr>
          <p:cNvPr id="4" name="Номер слайда 3"/>
          <p:cNvSpPr>
            <a:spLocks noGrp="1"/>
          </p:cNvSpPr>
          <p:nvPr>
            <p:ph type="sldNum" sz="quarter" idx="10"/>
          </p:nvPr>
        </p:nvSpPr>
        <p:spPr/>
        <p:txBody>
          <a:bodyPr/>
          <a:lstStyle/>
          <a:p>
            <a:fld id="{2906B64B-C644-4021-B2F7-8434CB0E8EBA}" type="slidenum">
              <a:rPr lang="hu-HU" smtClean="0"/>
              <a:pPr/>
              <a:t>9</a:t>
            </a:fld>
            <a:endParaRPr lang="hu-HU"/>
          </a:p>
        </p:txBody>
      </p:sp>
    </p:spTree>
    <p:extLst>
      <p:ext uri="{BB962C8B-B14F-4D97-AF65-F5344CB8AC3E}">
        <p14:creationId xmlns:p14="http://schemas.microsoft.com/office/powerpoint/2010/main" val="3991673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13" name="Kép 12" descr="infographic_ppt800_600-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0528" y="-27384"/>
            <a:ext cx="9252520" cy="6943470"/>
          </a:xfrm>
          <a:prstGeom prst="rect">
            <a:avLst/>
          </a:prstGeom>
        </p:spPr>
      </p:pic>
      <p:sp>
        <p:nvSpPr>
          <p:cNvPr id="2" name="Cím 1"/>
          <p:cNvSpPr>
            <a:spLocks noGrp="1"/>
          </p:cNvSpPr>
          <p:nvPr>
            <p:ph type="ctrTitle" hasCustomPrompt="1"/>
          </p:nvPr>
        </p:nvSpPr>
        <p:spPr>
          <a:xfrm>
            <a:off x="395536" y="1700808"/>
            <a:ext cx="5832648" cy="3096344"/>
          </a:xfrm>
        </p:spPr>
        <p:txBody>
          <a:bodyPr anchor="t">
            <a:normAutofit/>
          </a:bodyPr>
          <a:lstStyle>
            <a:lvl1pPr>
              <a:defRPr sz="3600">
                <a:solidFill>
                  <a:schemeClr val="tx2"/>
                </a:solidFill>
              </a:defRPr>
            </a:lvl1pPr>
          </a:lstStyle>
          <a:p>
            <a:r>
              <a:rPr lang="hu-HU" dirty="0" smtClean="0"/>
              <a:t>MINTACÍM SZERKESZTÉSE</a:t>
            </a:r>
            <a:endParaRPr lang="hu-HU" dirty="0"/>
          </a:p>
        </p:txBody>
      </p:sp>
      <p:sp>
        <p:nvSpPr>
          <p:cNvPr id="3" name="Alcím 2"/>
          <p:cNvSpPr>
            <a:spLocks noGrp="1"/>
          </p:cNvSpPr>
          <p:nvPr>
            <p:ph type="subTitle" idx="1"/>
          </p:nvPr>
        </p:nvSpPr>
        <p:spPr>
          <a:xfrm>
            <a:off x="395536" y="5105400"/>
            <a:ext cx="7920880" cy="1131912"/>
          </a:xfrm>
        </p:spPr>
        <p:txBody>
          <a:bodyPr>
            <a:normAutofit/>
          </a:bodyPr>
          <a:lstStyle>
            <a:lvl1pPr marL="0" indent="0" algn="l">
              <a:buNone/>
              <a:defRPr sz="1800" b="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u-HU" dirty="0"/>
          </a:p>
        </p:txBody>
      </p:sp>
      <p:sp>
        <p:nvSpPr>
          <p:cNvPr id="16" name="Szövegdoboz 15"/>
          <p:cNvSpPr txBox="1"/>
          <p:nvPr userDrawn="1"/>
        </p:nvSpPr>
        <p:spPr>
          <a:xfrm>
            <a:off x="1115616" y="6269250"/>
            <a:ext cx="4392488" cy="400110"/>
          </a:xfrm>
          <a:prstGeom prst="rect">
            <a:avLst/>
          </a:prstGeom>
          <a:noFill/>
        </p:spPr>
        <p:txBody>
          <a:bodyPr wrap="square" rtlCol="0">
            <a:spAutoFit/>
          </a:bodyPr>
          <a:lstStyle/>
          <a:p>
            <a:r>
              <a:rPr lang="en-US" sz="1000" dirty="0" smtClean="0">
                <a:solidFill>
                  <a:schemeClr val="bg1"/>
                </a:solidFill>
                <a:latin typeface="Calibri Light" pitchFamily="34" charset="0"/>
              </a:rPr>
              <a:t>This project has received funding from the European Union's Horizon 2020 </a:t>
            </a:r>
            <a:endParaRPr lang="hu-HU" sz="1000" dirty="0" smtClean="0">
              <a:solidFill>
                <a:schemeClr val="bg1"/>
              </a:solidFill>
              <a:latin typeface="Calibri Light" pitchFamily="34" charset="0"/>
            </a:endParaRPr>
          </a:p>
          <a:p>
            <a:r>
              <a:rPr lang="en-US" sz="1000" dirty="0" smtClean="0">
                <a:solidFill>
                  <a:schemeClr val="bg1"/>
                </a:solidFill>
                <a:latin typeface="Calibri Light" pitchFamily="34" charset="0"/>
              </a:rPr>
              <a:t>research and innovation </a:t>
            </a:r>
            <a:r>
              <a:rPr lang="en-US" sz="1000" dirty="0" err="1" smtClean="0">
                <a:solidFill>
                  <a:schemeClr val="bg1"/>
                </a:solidFill>
                <a:latin typeface="Calibri Light" pitchFamily="34" charset="0"/>
              </a:rPr>
              <a:t>programme</a:t>
            </a:r>
            <a:r>
              <a:rPr lang="en-US" sz="1000" dirty="0" smtClean="0">
                <a:solidFill>
                  <a:schemeClr val="bg1"/>
                </a:solidFill>
                <a:latin typeface="Calibri Light" pitchFamily="34" charset="0"/>
              </a:rPr>
              <a:t> under grant agreement No691846.</a:t>
            </a:r>
            <a:endParaRPr lang="hu-HU" sz="1000" dirty="0">
              <a:solidFill>
                <a:schemeClr val="bg1"/>
              </a:solidFill>
              <a:latin typeface="Calibri Light" pitchFamily="34" charset="0"/>
            </a:endParaRPr>
          </a:p>
        </p:txBody>
      </p:sp>
      <p:pic>
        <p:nvPicPr>
          <p:cNvPr id="17" name="Kép 16" descr="flag_2colors.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7544" y="6285805"/>
            <a:ext cx="576064" cy="3835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mtClean="0"/>
              <a:t>Click to edit Master title style</a:t>
            </a:r>
            <a:endParaRPr lang="hu-HU" dirty="0"/>
          </a:p>
        </p:txBody>
      </p:sp>
      <p:sp>
        <p:nvSpPr>
          <p:cNvPr id="3" name="Tartalom helye 2"/>
          <p:cNvSpPr>
            <a:spLocks noGrp="1"/>
          </p:cNvSpPr>
          <p:nvPr>
            <p:ph idx="1"/>
          </p:nvPr>
        </p:nvSpPr>
        <p:spPr/>
        <p:txBody>
          <a:bodyPr/>
          <a:lstStyle>
            <a:lvl1pPr>
              <a:defRPr sz="2400"/>
            </a:lvl1pPr>
            <a:lvl2pPr>
              <a:defRPr sz="2100"/>
            </a:lvl2pPr>
            <a:lvl3pPr>
              <a:defRPr sz="1800"/>
            </a:lvl3pPr>
            <a:lvl4pPr>
              <a:defRPr sz="16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9" name="Kép 8" descr="infographic_ppt800_600_2-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86" y="0"/>
            <a:ext cx="9138627" cy="6858000"/>
          </a:xfrm>
          <a:prstGeom prst="rect">
            <a:avLst/>
          </a:prstGeom>
        </p:spPr>
      </p:pic>
      <p:sp>
        <p:nvSpPr>
          <p:cNvPr id="2" name="Cím 1"/>
          <p:cNvSpPr>
            <a:spLocks noGrp="1"/>
          </p:cNvSpPr>
          <p:nvPr>
            <p:ph type="title"/>
          </p:nvPr>
        </p:nvSpPr>
        <p:spPr>
          <a:xfrm>
            <a:off x="323528" y="3417019"/>
            <a:ext cx="8352928" cy="1362075"/>
          </a:xfrm>
        </p:spPr>
        <p:txBody>
          <a:bodyPr anchor="t"/>
          <a:lstStyle>
            <a:lvl1pPr algn="l">
              <a:defRPr sz="4000" b="0" cap="all">
                <a:solidFill>
                  <a:schemeClr val="bg1"/>
                </a:solidFill>
              </a:defRPr>
            </a:lvl1pPr>
          </a:lstStyle>
          <a:p>
            <a:r>
              <a:rPr lang="en-US" smtClean="0"/>
              <a:t>Click to edit Master title style</a:t>
            </a:r>
            <a:endParaRPr lang="hu-HU" dirty="0"/>
          </a:p>
        </p:txBody>
      </p:sp>
      <p:sp>
        <p:nvSpPr>
          <p:cNvPr id="3" name="Szöveg helye 2"/>
          <p:cNvSpPr>
            <a:spLocks noGrp="1"/>
          </p:cNvSpPr>
          <p:nvPr>
            <p:ph type="body" idx="1"/>
          </p:nvPr>
        </p:nvSpPr>
        <p:spPr>
          <a:xfrm>
            <a:off x="323528" y="2276872"/>
            <a:ext cx="8352928" cy="1140147"/>
          </a:xfrm>
        </p:spPr>
        <p:txBody>
          <a:bodyPr anchor="b"/>
          <a:lstStyle>
            <a:lvl1pPr marL="0" indent="0">
              <a:buNone/>
              <a:defRPr sz="2000" b="1">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zövegdoboz 9"/>
          <p:cNvSpPr txBox="1"/>
          <p:nvPr userDrawn="1"/>
        </p:nvSpPr>
        <p:spPr>
          <a:xfrm>
            <a:off x="1115616" y="6269250"/>
            <a:ext cx="4392488" cy="400110"/>
          </a:xfrm>
          <a:prstGeom prst="rect">
            <a:avLst/>
          </a:prstGeom>
          <a:noFill/>
        </p:spPr>
        <p:txBody>
          <a:bodyPr wrap="square" rtlCol="0">
            <a:spAutoFit/>
          </a:bodyPr>
          <a:lstStyle/>
          <a:p>
            <a:r>
              <a:rPr lang="en-US" sz="1000" dirty="0" smtClean="0">
                <a:solidFill>
                  <a:schemeClr val="bg1"/>
                </a:solidFill>
                <a:latin typeface="Calibri Light" pitchFamily="34" charset="0"/>
              </a:rPr>
              <a:t>This project has received funding from the European Union's Horizon 2020 </a:t>
            </a:r>
            <a:endParaRPr lang="hu-HU" sz="1000" dirty="0" smtClean="0">
              <a:solidFill>
                <a:schemeClr val="bg1"/>
              </a:solidFill>
              <a:latin typeface="Calibri Light" pitchFamily="34" charset="0"/>
            </a:endParaRPr>
          </a:p>
          <a:p>
            <a:r>
              <a:rPr lang="en-US" sz="1000" dirty="0" smtClean="0">
                <a:solidFill>
                  <a:schemeClr val="bg1"/>
                </a:solidFill>
                <a:latin typeface="Calibri Light" pitchFamily="34" charset="0"/>
              </a:rPr>
              <a:t>research and innovation </a:t>
            </a:r>
            <a:r>
              <a:rPr lang="en-US" sz="1000" dirty="0" err="1" smtClean="0">
                <a:solidFill>
                  <a:schemeClr val="bg1"/>
                </a:solidFill>
                <a:latin typeface="Calibri Light" pitchFamily="34" charset="0"/>
              </a:rPr>
              <a:t>programme</a:t>
            </a:r>
            <a:r>
              <a:rPr lang="en-US" sz="1000" dirty="0" smtClean="0">
                <a:solidFill>
                  <a:schemeClr val="bg1"/>
                </a:solidFill>
                <a:latin typeface="Calibri Light" pitchFamily="34" charset="0"/>
              </a:rPr>
              <a:t> under grant agreement No691846.</a:t>
            </a:r>
            <a:endParaRPr lang="hu-HU" sz="1000" dirty="0">
              <a:solidFill>
                <a:schemeClr val="bg1"/>
              </a:solidFill>
              <a:latin typeface="Calibri Light" pitchFamily="34" charset="0"/>
            </a:endParaRPr>
          </a:p>
        </p:txBody>
      </p:sp>
      <p:pic>
        <p:nvPicPr>
          <p:cNvPr id="11" name="Kép 10" descr="flag_2colors.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7544" y="6285805"/>
            <a:ext cx="576064" cy="38355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8" name="Szövegdoboz 7"/>
          <p:cNvSpPr txBox="1"/>
          <p:nvPr/>
        </p:nvSpPr>
        <p:spPr>
          <a:xfrm>
            <a:off x="1115616" y="6269250"/>
            <a:ext cx="4392488" cy="400110"/>
          </a:xfrm>
          <a:prstGeom prst="rect">
            <a:avLst/>
          </a:prstGeom>
          <a:noFill/>
        </p:spPr>
        <p:txBody>
          <a:bodyPr wrap="square" rtlCol="0">
            <a:spAutoFit/>
          </a:bodyPr>
          <a:lstStyle/>
          <a:p>
            <a:r>
              <a:rPr lang="en-US" sz="1000" dirty="0" smtClean="0">
                <a:latin typeface="Calibri Light" pitchFamily="34" charset="0"/>
              </a:rPr>
              <a:t>This project has received funding from the European Union's Horizon 2020 </a:t>
            </a:r>
            <a:endParaRPr lang="hu-HU" sz="1000" dirty="0" smtClean="0">
              <a:latin typeface="Calibri Light" pitchFamily="34" charset="0"/>
            </a:endParaRPr>
          </a:p>
          <a:p>
            <a:r>
              <a:rPr lang="en-US" sz="1000" dirty="0" smtClean="0">
                <a:latin typeface="Calibri Light" pitchFamily="34" charset="0"/>
              </a:rPr>
              <a:t>research and innovation </a:t>
            </a:r>
            <a:r>
              <a:rPr lang="en-US" sz="1000" dirty="0" err="1" smtClean="0">
                <a:latin typeface="Calibri Light" pitchFamily="34" charset="0"/>
              </a:rPr>
              <a:t>programme</a:t>
            </a:r>
            <a:r>
              <a:rPr lang="en-US" sz="1000" dirty="0" smtClean="0">
                <a:latin typeface="Calibri Light" pitchFamily="34" charset="0"/>
              </a:rPr>
              <a:t> under grant agreement No691846.</a:t>
            </a:r>
            <a:endParaRPr lang="hu-HU" sz="1000" dirty="0">
              <a:latin typeface="Calibri Light" pitchFamily="34" charset="0"/>
            </a:endParaRPr>
          </a:p>
        </p:txBody>
      </p:sp>
      <p:pic>
        <p:nvPicPr>
          <p:cNvPr id="9" name="Kép 8" descr="forbio_logo-0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6296" y="142961"/>
            <a:ext cx="1739922" cy="549735"/>
          </a:xfrm>
          <a:prstGeom prst="rect">
            <a:avLst/>
          </a:prstGeom>
        </p:spPr>
      </p:pic>
      <p:pic>
        <p:nvPicPr>
          <p:cNvPr id="7" name="Kép 6" descr="flag_2color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544" y="6285805"/>
            <a:ext cx="576064" cy="3835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p:titleStyle>
    <p:bodyStyle>
      <a:lvl1pPr marL="1588" indent="-1588" algn="l" defTabSz="914400" rtl="0" eaLnBrk="1" latinLnBrk="0" hangingPunct="1">
        <a:spcBef>
          <a:spcPct val="20000"/>
        </a:spcBef>
        <a:buFontTx/>
        <a:buNone/>
        <a:defRPr lang="hu-HU" sz="2800" kern="1200" dirty="0" smtClean="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8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01669" y="1515839"/>
            <a:ext cx="6912768" cy="1350150"/>
          </a:xfrm>
        </p:spPr>
        <p:txBody>
          <a:bodyPr>
            <a:normAutofit/>
          </a:bodyPr>
          <a:lstStyle/>
          <a:p>
            <a:r>
              <a:rPr lang="en-US" sz="3800" b="1" dirty="0" smtClean="0"/>
              <a:t>Ukrainian </a:t>
            </a:r>
            <a:r>
              <a:rPr lang="uk-UA" sz="3800" b="1" dirty="0" smtClean="0"/>
              <a:t>C</a:t>
            </a:r>
            <a:r>
              <a:rPr lang="en-US" sz="3800" b="1" dirty="0" err="1" smtClean="0"/>
              <a:t>ase</a:t>
            </a:r>
            <a:r>
              <a:rPr lang="en-US" sz="3800" b="1" dirty="0" smtClean="0"/>
              <a:t> </a:t>
            </a:r>
            <a:r>
              <a:rPr lang="uk-UA" sz="3800" b="1" dirty="0" smtClean="0"/>
              <a:t>S</a:t>
            </a:r>
            <a:r>
              <a:rPr lang="en-US" sz="3800" b="1" dirty="0" err="1" smtClean="0"/>
              <a:t>tudy</a:t>
            </a:r>
            <a:r>
              <a:rPr lang="en-US" sz="3800" b="1" dirty="0" smtClean="0"/>
              <a:t>:</a:t>
            </a:r>
            <a:r>
              <a:rPr lang="uk-UA" sz="3800" b="1" dirty="0" smtClean="0"/>
              <a:t> </a:t>
            </a:r>
            <a:r>
              <a:rPr lang="uk-UA" sz="3800" b="1" dirty="0" err="1" smtClean="0"/>
              <a:t>Agronomic</a:t>
            </a:r>
            <a:r>
              <a:rPr lang="uk-UA" sz="3800" b="1" dirty="0" smtClean="0"/>
              <a:t> </a:t>
            </a:r>
            <a:r>
              <a:rPr lang="uk-UA" sz="3800" b="1" dirty="0" err="1" smtClean="0"/>
              <a:t>and</a:t>
            </a:r>
            <a:r>
              <a:rPr lang="uk-UA" sz="3800" b="1" dirty="0" smtClean="0"/>
              <a:t> </a:t>
            </a:r>
            <a:r>
              <a:rPr lang="uk-UA" sz="3800" b="1" dirty="0" err="1" smtClean="0"/>
              <a:t>Techno-economic</a:t>
            </a:r>
            <a:r>
              <a:rPr lang="uk-UA" sz="3800" b="1" dirty="0" smtClean="0"/>
              <a:t> </a:t>
            </a:r>
            <a:r>
              <a:rPr lang="uk-UA" sz="3800" b="1" dirty="0" err="1" smtClean="0"/>
              <a:t>feasibility</a:t>
            </a:r>
            <a:endParaRPr lang="uk-UA" sz="3800" b="1" dirty="0"/>
          </a:p>
        </p:txBody>
      </p:sp>
      <p:sp>
        <p:nvSpPr>
          <p:cNvPr id="3" name="Alcím 2"/>
          <p:cNvSpPr>
            <a:spLocks noGrp="1"/>
          </p:cNvSpPr>
          <p:nvPr>
            <p:ph type="subTitle" idx="1"/>
          </p:nvPr>
        </p:nvSpPr>
        <p:spPr>
          <a:xfrm>
            <a:off x="369977" y="5014898"/>
            <a:ext cx="7920880" cy="1131912"/>
          </a:xfrm>
        </p:spPr>
        <p:txBody>
          <a:bodyPr>
            <a:normAutofit/>
          </a:bodyPr>
          <a:lstStyle/>
          <a:p>
            <a:r>
              <a:rPr lang="en-US" dirty="0" err="1" smtClean="0"/>
              <a:t>Oleksandra</a:t>
            </a:r>
            <a:r>
              <a:rPr lang="en-US" dirty="0" smtClean="0"/>
              <a:t> </a:t>
            </a:r>
            <a:r>
              <a:rPr lang="en-US" dirty="0" smtClean="0"/>
              <a:t>Tryboi, SEC Biomass</a:t>
            </a:r>
            <a:endParaRPr lang="uk-UA" dirty="0" smtClean="0"/>
          </a:p>
          <a:p>
            <a:r>
              <a:rPr lang="en-US" dirty="0"/>
              <a:t>03067, Kyiv, PO box 66</a:t>
            </a:r>
          </a:p>
          <a:p>
            <a:r>
              <a:rPr lang="en-US" dirty="0"/>
              <a:t>www.biomass.kiev.ua</a:t>
            </a:r>
            <a:endParaRPr lang="hu-HU" dirty="0"/>
          </a:p>
          <a:p>
            <a:endParaRPr lang="hu-HU" dirty="0" smtClean="0"/>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21420" t="15120" r="20621" b="15581"/>
          <a:stretch/>
        </p:blipFill>
        <p:spPr>
          <a:xfrm>
            <a:off x="4788024" y="5103186"/>
            <a:ext cx="828089" cy="990110"/>
          </a:xfrm>
          <a:prstGeom prst="rect">
            <a:avLst/>
          </a:prstGeom>
        </p:spPr>
      </p:pic>
      <p:sp>
        <p:nvSpPr>
          <p:cNvPr id="5" name="Alcím 2"/>
          <p:cNvSpPr txBox="1">
            <a:spLocks/>
          </p:cNvSpPr>
          <p:nvPr/>
        </p:nvSpPr>
        <p:spPr>
          <a:xfrm>
            <a:off x="401669" y="3371840"/>
            <a:ext cx="7920880" cy="1131912"/>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Tx/>
              <a:buNone/>
              <a:defRPr lang="hu-HU" sz="1800" b="0" kern="1200">
                <a:solidFill>
                  <a:schemeClr val="tx2"/>
                </a:solidFill>
                <a:latin typeface="+mn-lt"/>
                <a:ea typeface="+mn-ea"/>
                <a:cs typeface="+mn-cs"/>
              </a:defRPr>
            </a:lvl1pPr>
            <a:lvl2pPr marL="457200" indent="0" algn="ctr" defTabSz="914400" rtl="0" eaLnBrk="1" latinLnBrk="0" hangingPunct="1">
              <a:spcBef>
                <a:spcPct val="20000"/>
              </a:spcBef>
              <a:buFont typeface="Calibri" pitchFamily="34" charset="0"/>
              <a:buNone/>
              <a:defRPr sz="2800" kern="1200">
                <a:solidFill>
                  <a:schemeClr val="tx1">
                    <a:tint val="75000"/>
                  </a:schemeClr>
                </a:solidFill>
                <a:latin typeface="Calibri Light"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Calibri Light"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Calibri Light"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Calibri Ligh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k-UA" b="1" dirty="0" err="1" smtClean="0"/>
              <a:t>Workshop</a:t>
            </a:r>
            <a:r>
              <a:rPr lang="uk-UA" b="1" dirty="0" smtClean="0"/>
              <a:t> </a:t>
            </a:r>
            <a:r>
              <a:rPr lang="de-DE" b="1" dirty="0" smtClean="0"/>
              <a:t>– </a:t>
            </a:r>
            <a:r>
              <a:rPr lang="uk-UA" b="1" dirty="0" err="1" smtClean="0"/>
              <a:t>The</a:t>
            </a:r>
            <a:r>
              <a:rPr lang="uk-UA" b="1" dirty="0" smtClean="0"/>
              <a:t> </a:t>
            </a:r>
            <a:r>
              <a:rPr lang="uk-UA" b="1" dirty="0" err="1" smtClean="0"/>
              <a:t>contribution</a:t>
            </a:r>
            <a:r>
              <a:rPr lang="uk-UA" b="1" dirty="0" smtClean="0"/>
              <a:t> </a:t>
            </a:r>
            <a:r>
              <a:rPr lang="uk-UA" b="1" dirty="0" err="1" smtClean="0"/>
              <a:t>of</a:t>
            </a:r>
            <a:r>
              <a:rPr lang="uk-UA" b="1" dirty="0" smtClean="0"/>
              <a:t> </a:t>
            </a:r>
            <a:r>
              <a:rPr lang="uk-UA" b="1" dirty="0" err="1" smtClean="0"/>
              <a:t>the</a:t>
            </a:r>
            <a:r>
              <a:rPr lang="uk-UA" b="1" dirty="0" smtClean="0"/>
              <a:t> FORBIO </a:t>
            </a:r>
            <a:r>
              <a:rPr lang="uk-UA" b="1" dirty="0" err="1" smtClean="0"/>
              <a:t>project</a:t>
            </a:r>
            <a:r>
              <a:rPr lang="uk-UA" b="1" dirty="0" smtClean="0"/>
              <a:t> </a:t>
            </a:r>
            <a:r>
              <a:rPr lang="uk-UA" b="1" dirty="0" err="1" smtClean="0"/>
              <a:t>to</a:t>
            </a:r>
            <a:r>
              <a:rPr lang="uk-UA" b="1" dirty="0" smtClean="0"/>
              <a:t> </a:t>
            </a:r>
            <a:r>
              <a:rPr lang="uk-UA" b="1" dirty="0" err="1" smtClean="0"/>
              <a:t>the</a:t>
            </a:r>
            <a:r>
              <a:rPr lang="uk-UA" b="1" dirty="0" smtClean="0"/>
              <a:t> </a:t>
            </a:r>
            <a:r>
              <a:rPr lang="uk-UA" b="1" dirty="0" err="1" smtClean="0"/>
              <a:t>sustainable</a:t>
            </a:r>
            <a:endParaRPr lang="uk-UA" b="1" dirty="0" smtClean="0"/>
          </a:p>
          <a:p>
            <a:r>
              <a:rPr lang="en-GB" b="1" dirty="0" smtClean="0"/>
              <a:t>D</a:t>
            </a:r>
            <a:r>
              <a:rPr lang="uk-UA" b="1" dirty="0" err="1" smtClean="0"/>
              <a:t>evelopment</a:t>
            </a:r>
            <a:r>
              <a:rPr lang="uk-UA" b="1" dirty="0" smtClean="0"/>
              <a:t> </a:t>
            </a:r>
            <a:r>
              <a:rPr lang="uk-UA" b="1" dirty="0" err="1" smtClean="0"/>
              <a:t>of</a:t>
            </a:r>
            <a:r>
              <a:rPr lang="uk-UA" b="1" dirty="0" smtClean="0"/>
              <a:t> </a:t>
            </a:r>
            <a:r>
              <a:rPr lang="uk-UA" b="1" dirty="0" err="1" smtClean="0"/>
              <a:t>bioenergy</a:t>
            </a:r>
            <a:endParaRPr lang="de-DE" b="1" dirty="0" smtClean="0"/>
          </a:p>
          <a:p>
            <a:r>
              <a:rPr lang="uk-UA" dirty="0" smtClean="0"/>
              <a:t>27</a:t>
            </a:r>
            <a:r>
              <a:rPr lang="de-DE" dirty="0" smtClean="0"/>
              <a:t> November 2018</a:t>
            </a:r>
          </a:p>
          <a:p>
            <a:r>
              <a:rPr lang="uk-UA" dirty="0" err="1" smtClean="0"/>
              <a:t>Rome</a:t>
            </a:r>
            <a:r>
              <a:rPr lang="de-DE" dirty="0" smtClean="0"/>
              <a:t>, </a:t>
            </a:r>
            <a:r>
              <a:rPr lang="uk-UA" dirty="0" err="1" smtClean="0"/>
              <a:t>Italy</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rtalom helye 3"/>
          <p:cNvGraphicFramePr>
            <a:graphicFrameLocks/>
          </p:cNvGraphicFramePr>
          <p:nvPr>
            <p:extLst>
              <p:ext uri="{D42A27DB-BD31-4B8C-83A1-F6EECF244321}">
                <p14:modId xmlns:p14="http://schemas.microsoft.com/office/powerpoint/2010/main" val="3891931217"/>
              </p:ext>
            </p:extLst>
          </p:nvPr>
        </p:nvGraphicFramePr>
        <p:xfrm>
          <a:off x="323528" y="1844824"/>
          <a:ext cx="7864625" cy="3356297"/>
        </p:xfrm>
        <a:graphic>
          <a:graphicData uri="http://schemas.openxmlformats.org/drawingml/2006/table">
            <a:tbl>
              <a:tblPr firstRow="1" bandRow="1">
                <a:tableStyleId>{F5AB1C69-6EDB-4FF4-983F-18BD219EF322}</a:tableStyleId>
              </a:tblPr>
              <a:tblGrid>
                <a:gridCol w="4708014">
                  <a:extLst>
                    <a:ext uri="{9D8B030D-6E8A-4147-A177-3AD203B41FA5}">
                      <a16:colId xmlns:a16="http://schemas.microsoft.com/office/drawing/2014/main" xmlns="" val="398754219"/>
                    </a:ext>
                  </a:extLst>
                </a:gridCol>
                <a:gridCol w="1626133">
                  <a:extLst>
                    <a:ext uri="{9D8B030D-6E8A-4147-A177-3AD203B41FA5}">
                      <a16:colId xmlns:a16="http://schemas.microsoft.com/office/drawing/2014/main" xmlns="" val="837648065"/>
                    </a:ext>
                  </a:extLst>
                </a:gridCol>
                <a:gridCol w="1530478">
                  <a:extLst>
                    <a:ext uri="{9D8B030D-6E8A-4147-A177-3AD203B41FA5}">
                      <a16:colId xmlns:a16="http://schemas.microsoft.com/office/drawing/2014/main" xmlns="" val="664075606"/>
                    </a:ext>
                  </a:extLst>
                </a:gridCol>
              </a:tblGrid>
              <a:tr h="0">
                <a:tc>
                  <a:txBody>
                    <a:bodyPr/>
                    <a:lstStyle/>
                    <a:p>
                      <a:pPr algn="ctr"/>
                      <a:r>
                        <a:rPr lang="en-GB" dirty="0"/>
                        <a:t>Costs</a:t>
                      </a:r>
                      <a:endParaRPr lang="hu-HU" dirty="0"/>
                    </a:p>
                  </a:txBody>
                  <a:tcPr/>
                </a:tc>
                <a:tc>
                  <a:txBody>
                    <a:bodyPr/>
                    <a:lstStyle/>
                    <a:p>
                      <a:pPr algn="ctr"/>
                      <a:r>
                        <a:rPr lang="uk-UA" sz="1800" dirty="0">
                          <a:solidFill>
                            <a:schemeClr val="bg1"/>
                          </a:solidFill>
                          <a:effectLst/>
                          <a:latin typeface="+mn-lt"/>
                          <a:ea typeface="Times New Roman" panose="02020603050405020304" pitchFamily="18" charset="0"/>
                          <a:cs typeface="Calibri" panose="020F0502020204030204" pitchFamily="34" charset="0"/>
                        </a:rPr>
                        <a:t>€/</a:t>
                      </a:r>
                      <a:r>
                        <a:rPr lang="de-DE" sz="1800" dirty="0">
                          <a:solidFill>
                            <a:schemeClr val="bg1"/>
                          </a:solidFill>
                          <a:effectLst/>
                          <a:latin typeface="+mn-lt"/>
                          <a:ea typeface="Times New Roman" panose="02020603050405020304" pitchFamily="18" charset="0"/>
                          <a:cs typeface="Calibri" panose="020F0502020204030204" pitchFamily="34" charset="0"/>
                        </a:rPr>
                        <a:t>ha </a:t>
                      </a:r>
                      <a:r>
                        <a:rPr lang="de-DE" sz="1800" dirty="0" err="1">
                          <a:solidFill>
                            <a:schemeClr val="bg1"/>
                          </a:solidFill>
                          <a:effectLst/>
                          <a:latin typeface="+mn-lt"/>
                          <a:ea typeface="Times New Roman" panose="02020603050405020304" pitchFamily="18" charset="0"/>
                          <a:cs typeface="Calibri" panose="020F0502020204030204" pitchFamily="34" charset="0"/>
                        </a:rPr>
                        <a:t>year</a:t>
                      </a:r>
                      <a:endParaRPr lang="hu-HU"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dirty="0">
                          <a:solidFill>
                            <a:schemeClr val="bg1"/>
                          </a:solidFill>
                          <a:effectLst/>
                          <a:latin typeface="+mn-lt"/>
                          <a:ea typeface="Times New Roman" panose="02020603050405020304" pitchFamily="18" charset="0"/>
                          <a:cs typeface="Calibri" panose="020F0502020204030204" pitchFamily="34" charset="0"/>
                        </a:rPr>
                        <a:t>€/</a:t>
                      </a:r>
                      <a:r>
                        <a:rPr lang="de-DE" sz="1800" dirty="0">
                          <a:solidFill>
                            <a:schemeClr val="bg1"/>
                          </a:solidFill>
                          <a:effectLst/>
                          <a:latin typeface="+mn-lt"/>
                          <a:ea typeface="Times New Roman" panose="02020603050405020304" pitchFamily="18" charset="0"/>
                          <a:cs typeface="Calibri" panose="020F0502020204030204" pitchFamily="34" charset="0"/>
                        </a:rPr>
                        <a:t>Mg </a:t>
                      </a:r>
                      <a:r>
                        <a:rPr lang="en-GB" sz="1800" dirty="0">
                          <a:solidFill>
                            <a:schemeClr val="bg1"/>
                          </a:solidFill>
                          <a:effectLst/>
                          <a:latin typeface="+mn-lt"/>
                          <a:ea typeface="Times New Roman" panose="02020603050405020304" pitchFamily="18" charset="0"/>
                          <a:cs typeface="Calibri" panose="020F0502020204030204" pitchFamily="34" charset="0"/>
                        </a:rPr>
                        <a:t>DM </a:t>
                      </a:r>
                      <a:r>
                        <a:rPr lang="de-DE" sz="1800" dirty="0" err="1">
                          <a:solidFill>
                            <a:schemeClr val="bg1"/>
                          </a:solidFill>
                          <a:effectLst/>
                          <a:latin typeface="+mn-lt"/>
                          <a:ea typeface="Times New Roman" panose="02020603050405020304" pitchFamily="18" charset="0"/>
                          <a:cs typeface="Calibri" panose="020F0502020204030204" pitchFamily="34" charset="0"/>
                        </a:rPr>
                        <a:t>year</a:t>
                      </a:r>
                      <a:endParaRPr lang="uk-UA" sz="1800" dirty="0">
                        <a:solidFill>
                          <a:schemeClr val="bg1"/>
                        </a:solidFill>
                        <a:effectLst/>
                        <a:latin typeface="+mn-lt"/>
                        <a:ea typeface="Times New Roman" panose="02020603050405020304" pitchFamily="18" charset="0"/>
                        <a:cs typeface="Calibri" panose="020F0502020204030204" pitchFamily="34" charset="0"/>
                      </a:endParaRPr>
                    </a:p>
                  </a:txBody>
                  <a:tcPr/>
                </a:tc>
                <a:extLst>
                  <a:ext uri="{0D108BD9-81ED-4DB2-BD59-A6C34878D82A}">
                    <a16:rowId xmlns:a16="http://schemas.microsoft.com/office/drawing/2014/main" xmlns="" val="10000"/>
                  </a:ext>
                </a:extLst>
              </a:tr>
              <a:tr h="342911">
                <a:tc>
                  <a:txBody>
                    <a:bodyPr/>
                    <a:lstStyle/>
                    <a:p>
                      <a:pPr marL="0" algn="l" defTabSz="914400" rtl="0" eaLnBrk="1" latinLnBrk="0" hangingPunct="1">
                        <a:spcAft>
                          <a:spcPts val="0"/>
                        </a:spcAft>
                      </a:pPr>
                      <a:r>
                        <a:rPr lang="de-DE" sz="1600" b="1" kern="1200" dirty="0">
                          <a:solidFill>
                            <a:schemeClr val="dk1"/>
                          </a:solidFill>
                          <a:effectLst/>
                          <a:latin typeface="+mn-lt"/>
                          <a:ea typeface="+mn-ea"/>
                          <a:cs typeface="+mn-cs"/>
                        </a:rPr>
                        <a:t>Establishment </a:t>
                      </a:r>
                      <a:r>
                        <a:rPr lang="de-DE" sz="1600" b="1" kern="1200" dirty="0" err="1">
                          <a:solidFill>
                            <a:schemeClr val="dk1"/>
                          </a:solidFill>
                          <a:effectLst/>
                          <a:latin typeface="+mn-lt"/>
                          <a:ea typeface="+mn-ea"/>
                          <a:cs typeface="+mn-cs"/>
                        </a:rPr>
                        <a:t>of</a:t>
                      </a:r>
                      <a:r>
                        <a:rPr lang="de-DE" sz="1600" b="1" kern="1200" dirty="0">
                          <a:solidFill>
                            <a:schemeClr val="dk1"/>
                          </a:solidFill>
                          <a:effectLst/>
                          <a:latin typeface="+mn-lt"/>
                          <a:ea typeface="+mn-ea"/>
                          <a:cs typeface="+mn-cs"/>
                        </a:rPr>
                        <a:t> </a:t>
                      </a:r>
                      <a:r>
                        <a:rPr lang="de-DE" sz="1600" b="1" kern="1200" dirty="0" err="1">
                          <a:solidFill>
                            <a:schemeClr val="dk1"/>
                          </a:solidFill>
                          <a:effectLst/>
                          <a:latin typeface="+mn-lt"/>
                          <a:ea typeface="+mn-ea"/>
                          <a:cs typeface="+mn-cs"/>
                        </a:rPr>
                        <a:t>plantation</a:t>
                      </a:r>
                      <a:endParaRPr lang="uk-UA" sz="1600" b="1" kern="1200" dirty="0">
                        <a:solidFill>
                          <a:schemeClr val="dk1"/>
                        </a:solidFill>
                        <a:effectLst/>
                        <a:latin typeface="+mn-lt"/>
                        <a:ea typeface="+mn-ea"/>
                        <a:cs typeface="+mn-cs"/>
                      </a:endParaRPr>
                    </a:p>
                  </a:txBody>
                  <a:tcPr marL="68580" marR="68580" marT="36000" marB="36000" anchor="b">
                    <a:lnB w="12700" cap="flat" cmpd="sng" algn="ctr">
                      <a:solidFill>
                        <a:schemeClr val="tx1"/>
                      </a:solidFill>
                      <a:prstDash val="solid"/>
                      <a:round/>
                      <a:headEnd type="none" w="med" len="med"/>
                      <a:tailEnd type="none" w="med" len="med"/>
                    </a:lnB>
                  </a:tcPr>
                </a:tc>
                <a:tc>
                  <a:txBody>
                    <a:bodyPr/>
                    <a:lstStyle/>
                    <a:p>
                      <a:pPr algn="ctr"/>
                      <a:r>
                        <a:rPr lang="de-DE" sz="1600" dirty="0" smtClean="0"/>
                        <a:t>123.4</a:t>
                      </a:r>
                      <a:endParaRPr lang="de-DE" sz="1600" dirty="0"/>
                    </a:p>
                  </a:txBody>
                  <a:tcPr marL="68580" marR="68580" marT="36000" marB="36000">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de-DE" sz="1600" b="0" kern="1200" dirty="0" smtClean="0">
                          <a:solidFill>
                            <a:schemeClr val="tx1"/>
                          </a:solidFill>
                          <a:effectLst/>
                          <a:latin typeface="+mn-lt"/>
                          <a:ea typeface="+mn-ea"/>
                          <a:cs typeface="+mn-cs"/>
                        </a:rPr>
                        <a:t>12.34</a:t>
                      </a:r>
                      <a:endParaRPr lang="uk-UA" sz="1600" b="0" kern="1200" dirty="0">
                        <a:solidFill>
                          <a:schemeClr val="tx1"/>
                        </a:solidFill>
                        <a:effectLst/>
                        <a:latin typeface="+mn-lt"/>
                        <a:ea typeface="+mn-ea"/>
                        <a:cs typeface="+mn-cs"/>
                      </a:endParaRPr>
                    </a:p>
                  </a:txBody>
                  <a:tcPr marL="68580" marR="68580" marT="36000" marB="36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3703991"/>
                  </a:ext>
                </a:extLst>
              </a:tr>
              <a:tr h="342911">
                <a:tc>
                  <a:txBody>
                    <a:bodyPr/>
                    <a:lstStyle/>
                    <a:p>
                      <a:pPr marL="0" algn="l" defTabSz="914400" rtl="0" eaLnBrk="1" latinLnBrk="0" hangingPunct="1">
                        <a:spcAft>
                          <a:spcPts val="0"/>
                        </a:spcAft>
                      </a:pPr>
                      <a:r>
                        <a:rPr lang="en-GB" sz="1600" b="1" kern="1200" dirty="0">
                          <a:solidFill>
                            <a:schemeClr val="dk1"/>
                          </a:solidFill>
                          <a:effectLst/>
                          <a:latin typeface="+mn-lt"/>
                          <a:ea typeface="+mn-ea"/>
                          <a:cs typeface="+mn-cs"/>
                        </a:rPr>
                        <a:t>Landowner fee</a:t>
                      </a:r>
                      <a:endParaRPr lang="uk-UA" sz="1600" b="1" kern="1200" dirty="0">
                        <a:solidFill>
                          <a:schemeClr val="dk1"/>
                        </a:solidFill>
                        <a:effectLst/>
                        <a:latin typeface="+mn-lt"/>
                        <a:ea typeface="+mn-ea"/>
                        <a:cs typeface="+mn-cs"/>
                      </a:endParaRPr>
                    </a:p>
                  </a:txBody>
                  <a:tcPr marL="68580" marR="68580" marT="36000" marB="36000" anchor="b">
                    <a:lnT w="12700" cap="flat" cmpd="sng" algn="ctr">
                      <a:solidFill>
                        <a:schemeClr val="tx1"/>
                      </a:solidFill>
                      <a:prstDash val="solid"/>
                      <a:round/>
                      <a:headEnd type="none" w="med" len="med"/>
                      <a:tailEnd type="none" w="med" len="med"/>
                    </a:lnT>
                  </a:tcPr>
                </a:tc>
                <a:tc>
                  <a:txBody>
                    <a:bodyPr/>
                    <a:lstStyle/>
                    <a:p>
                      <a:pPr algn="ctr"/>
                      <a:r>
                        <a:rPr lang="de-DE" sz="1600" dirty="0"/>
                        <a:t>13</a:t>
                      </a:r>
                    </a:p>
                  </a:txBody>
                  <a:tcPr marL="68580" marR="68580" marT="36000" marB="36000">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en-US" sz="1600" b="0" kern="1200" dirty="0">
                          <a:solidFill>
                            <a:schemeClr val="dk1"/>
                          </a:solidFill>
                          <a:effectLst/>
                          <a:latin typeface="+mn-lt"/>
                          <a:ea typeface="+mn-ea"/>
                          <a:cs typeface="+mn-cs"/>
                        </a:rPr>
                        <a:t> 1.3</a:t>
                      </a:r>
                      <a:endParaRPr lang="uk-UA" sz="1600" b="0" kern="1200" dirty="0">
                        <a:solidFill>
                          <a:schemeClr val="dk1"/>
                        </a:solidFill>
                        <a:effectLst/>
                        <a:latin typeface="+mn-lt"/>
                        <a:ea typeface="+mn-ea"/>
                        <a:cs typeface="+mn-cs"/>
                      </a:endParaRPr>
                    </a:p>
                  </a:txBody>
                  <a:tcPr marL="68580" marR="68580" marT="36000" marB="36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342911">
                <a:tc>
                  <a:txBody>
                    <a:bodyPr/>
                    <a:lstStyle/>
                    <a:p>
                      <a:pPr marL="0" algn="l" defTabSz="914400" rtl="0" eaLnBrk="1" latinLnBrk="0" hangingPunct="1">
                        <a:spcAft>
                          <a:spcPts val="0"/>
                        </a:spcAft>
                      </a:pPr>
                      <a:r>
                        <a:rPr lang="en-GB" sz="1600" b="1" kern="1200" dirty="0">
                          <a:solidFill>
                            <a:schemeClr val="dk1"/>
                          </a:solidFill>
                          <a:effectLst/>
                          <a:latin typeface="+mn-lt"/>
                          <a:ea typeface="+mn-ea"/>
                          <a:cs typeface="+mn-cs"/>
                        </a:rPr>
                        <a:t>Fertilization costs</a:t>
                      </a:r>
                      <a:endParaRPr lang="uk-UA" sz="1600" b="1" kern="1200" dirty="0">
                        <a:solidFill>
                          <a:schemeClr val="dk1"/>
                        </a:solidFill>
                        <a:effectLst/>
                        <a:latin typeface="+mn-lt"/>
                        <a:ea typeface="+mn-ea"/>
                        <a:cs typeface="+mn-cs"/>
                      </a:endParaRPr>
                    </a:p>
                  </a:txBody>
                  <a:tcPr marL="68580" marR="68580" marT="36000" marB="36000" anchor="b"/>
                </a:tc>
                <a:tc>
                  <a:txBody>
                    <a:bodyPr/>
                    <a:lstStyle/>
                    <a:p>
                      <a:pPr algn="ctr"/>
                      <a:r>
                        <a:rPr lang="de-DE" sz="1600" dirty="0">
                          <a:solidFill>
                            <a:schemeClr val="tx1"/>
                          </a:solidFill>
                        </a:rPr>
                        <a:t>32</a:t>
                      </a:r>
                    </a:p>
                  </a:txBody>
                  <a:tcPr marL="68580" marR="68580" marT="36000" marB="36000"/>
                </a:tc>
                <a:tc>
                  <a:txBody>
                    <a:bodyPr/>
                    <a:lstStyle/>
                    <a:p>
                      <a:pPr marL="0" algn="ctr" defTabSz="914400" rtl="0" eaLnBrk="1" latinLnBrk="0" hangingPunct="1">
                        <a:spcAft>
                          <a:spcPts val="0"/>
                        </a:spcAft>
                      </a:pPr>
                      <a:r>
                        <a:rPr lang="en-US" sz="1600" b="0" kern="1200" dirty="0">
                          <a:solidFill>
                            <a:schemeClr val="dk1"/>
                          </a:solidFill>
                          <a:effectLst/>
                          <a:latin typeface="+mn-lt"/>
                          <a:ea typeface="+mn-ea"/>
                          <a:cs typeface="+mn-cs"/>
                        </a:rPr>
                        <a:t>3.2</a:t>
                      </a:r>
                      <a:endParaRPr lang="uk-UA" sz="1600" b="0" kern="1200" dirty="0">
                        <a:solidFill>
                          <a:schemeClr val="dk1"/>
                        </a:solidFill>
                        <a:effectLst/>
                        <a:latin typeface="+mn-lt"/>
                        <a:ea typeface="+mn-ea"/>
                        <a:cs typeface="+mn-cs"/>
                      </a:endParaRPr>
                    </a:p>
                  </a:txBody>
                  <a:tcPr marL="68580" marR="68580" marT="36000" marB="36000"/>
                </a:tc>
                <a:extLst>
                  <a:ext uri="{0D108BD9-81ED-4DB2-BD59-A6C34878D82A}">
                    <a16:rowId xmlns:a16="http://schemas.microsoft.com/office/drawing/2014/main" xmlns="" val="4183037310"/>
                  </a:ext>
                </a:extLst>
              </a:tr>
              <a:tr h="342911">
                <a:tc>
                  <a:txBody>
                    <a:bodyPr/>
                    <a:lstStyle/>
                    <a:p>
                      <a:pPr marL="0" algn="l" defTabSz="914400" rtl="0" eaLnBrk="1" latinLnBrk="0" hangingPunct="1">
                        <a:spcAft>
                          <a:spcPts val="0"/>
                        </a:spcAft>
                      </a:pPr>
                      <a:r>
                        <a:rPr lang="en-US" sz="1600" b="1" kern="1200" dirty="0">
                          <a:solidFill>
                            <a:schemeClr val="dk1"/>
                          </a:solidFill>
                          <a:effectLst/>
                          <a:latin typeface="+mn-lt"/>
                          <a:ea typeface="+mn-ea"/>
                          <a:cs typeface="+mn-cs"/>
                        </a:rPr>
                        <a:t>Harvesting (single pass for one row)</a:t>
                      </a:r>
                      <a:endParaRPr lang="uk-UA" sz="1600" b="1" kern="1200" dirty="0">
                        <a:solidFill>
                          <a:schemeClr val="dk1"/>
                        </a:solidFill>
                        <a:effectLst/>
                        <a:latin typeface="+mn-lt"/>
                        <a:ea typeface="+mn-ea"/>
                        <a:cs typeface="+mn-cs"/>
                      </a:endParaRPr>
                    </a:p>
                  </a:txBody>
                  <a:tcPr marL="68580" marR="68580" marT="36000" marB="36000" anchor="b"/>
                </a:tc>
                <a:tc>
                  <a:txBody>
                    <a:bodyPr/>
                    <a:lstStyle/>
                    <a:p>
                      <a:pPr algn="ctr"/>
                      <a:r>
                        <a:rPr lang="de-DE" sz="1600" dirty="0">
                          <a:solidFill>
                            <a:schemeClr val="tx1"/>
                          </a:solidFill>
                        </a:rPr>
                        <a:t>32</a:t>
                      </a:r>
                    </a:p>
                  </a:txBody>
                  <a:tcPr marL="68580" marR="68580" marT="36000" marB="36000"/>
                </a:tc>
                <a:tc>
                  <a:txBody>
                    <a:bodyPr/>
                    <a:lstStyle/>
                    <a:p>
                      <a:pPr marL="0" algn="ctr" defTabSz="914400" rtl="0" eaLnBrk="1" latinLnBrk="0" hangingPunct="1">
                        <a:spcAft>
                          <a:spcPts val="0"/>
                        </a:spcAft>
                      </a:pPr>
                      <a:r>
                        <a:rPr lang="en-US" sz="1600" b="0" kern="1200" dirty="0">
                          <a:solidFill>
                            <a:schemeClr val="dk1"/>
                          </a:solidFill>
                          <a:effectLst/>
                          <a:latin typeface="+mn-lt"/>
                          <a:ea typeface="+mn-ea"/>
                          <a:cs typeface="+mn-cs"/>
                        </a:rPr>
                        <a:t>3.2</a:t>
                      </a:r>
                      <a:endParaRPr lang="uk-UA" sz="1600" b="0" kern="1200" dirty="0">
                        <a:solidFill>
                          <a:schemeClr val="dk1"/>
                        </a:solidFill>
                        <a:effectLst/>
                        <a:latin typeface="+mn-lt"/>
                        <a:ea typeface="+mn-ea"/>
                        <a:cs typeface="+mn-cs"/>
                      </a:endParaRPr>
                    </a:p>
                  </a:txBody>
                  <a:tcPr marL="68580" marR="68580" marT="36000" marB="36000"/>
                </a:tc>
                <a:extLst>
                  <a:ext uri="{0D108BD9-81ED-4DB2-BD59-A6C34878D82A}">
                    <a16:rowId xmlns:a16="http://schemas.microsoft.com/office/drawing/2014/main" xmlns="" val="3024412670"/>
                  </a:ext>
                </a:extLst>
              </a:tr>
              <a:tr h="342911">
                <a:tc>
                  <a:txBody>
                    <a:bodyPr/>
                    <a:lstStyle/>
                    <a:p>
                      <a:pPr marL="0" algn="l" defTabSz="914400" rtl="0" eaLnBrk="1" latinLnBrk="0" hangingPunct="1">
                        <a:spcAft>
                          <a:spcPts val="0"/>
                        </a:spcAft>
                      </a:pPr>
                      <a:r>
                        <a:rPr lang="en-US" sz="1600" b="1" kern="1200" dirty="0" smtClean="0">
                          <a:solidFill>
                            <a:schemeClr val="dk1"/>
                          </a:solidFill>
                          <a:effectLst/>
                          <a:latin typeface="+mn-lt"/>
                          <a:ea typeface="+mn-ea"/>
                          <a:cs typeface="+mn-cs"/>
                        </a:rPr>
                        <a:t>Eradication of plantation</a:t>
                      </a:r>
                      <a:endParaRPr lang="uk-UA" sz="1600" b="1" kern="1200" dirty="0">
                        <a:solidFill>
                          <a:schemeClr val="dk1"/>
                        </a:solidFill>
                        <a:effectLst/>
                        <a:latin typeface="+mn-lt"/>
                        <a:ea typeface="+mn-ea"/>
                        <a:cs typeface="+mn-cs"/>
                      </a:endParaRPr>
                    </a:p>
                  </a:txBody>
                  <a:tcPr marL="68580" marR="68580" marT="36000" marB="36000" anchor="b"/>
                </a:tc>
                <a:tc>
                  <a:txBody>
                    <a:bodyPr/>
                    <a:lstStyle/>
                    <a:p>
                      <a:pPr algn="ctr"/>
                      <a:r>
                        <a:rPr lang="de-DE" sz="1600" dirty="0" smtClean="0">
                          <a:solidFill>
                            <a:schemeClr val="tx1"/>
                          </a:solidFill>
                        </a:rPr>
                        <a:t>15.7</a:t>
                      </a:r>
                      <a:endParaRPr lang="de-DE" sz="1600" dirty="0">
                        <a:solidFill>
                          <a:schemeClr val="tx1"/>
                        </a:solidFill>
                      </a:endParaRPr>
                    </a:p>
                  </a:txBody>
                  <a:tcPr marL="68580" marR="68580" marT="36000" marB="36000"/>
                </a:tc>
                <a:tc>
                  <a:txBody>
                    <a:bodyPr/>
                    <a:lstStyle/>
                    <a:p>
                      <a:pPr marL="0" algn="ctr" defTabSz="914400" rtl="0" eaLnBrk="1" latinLnBrk="0" hangingPunct="1">
                        <a:spcAft>
                          <a:spcPts val="0"/>
                        </a:spcAft>
                      </a:pPr>
                      <a:r>
                        <a:rPr lang="en-US" sz="1600" b="0" kern="1200" dirty="0" smtClean="0">
                          <a:solidFill>
                            <a:schemeClr val="dk1"/>
                          </a:solidFill>
                          <a:effectLst/>
                          <a:latin typeface="+mn-lt"/>
                          <a:ea typeface="+mn-ea"/>
                          <a:cs typeface="+mn-cs"/>
                        </a:rPr>
                        <a:t>1.57</a:t>
                      </a:r>
                      <a:endParaRPr lang="uk-UA" sz="1600" b="0" kern="1200" dirty="0">
                        <a:solidFill>
                          <a:schemeClr val="dk1"/>
                        </a:solidFill>
                        <a:effectLst/>
                        <a:latin typeface="+mn-lt"/>
                        <a:ea typeface="+mn-ea"/>
                        <a:cs typeface="+mn-cs"/>
                      </a:endParaRPr>
                    </a:p>
                  </a:txBody>
                  <a:tcPr marL="68580" marR="68580" marT="36000" marB="36000"/>
                </a:tc>
                <a:extLst>
                  <a:ext uri="{0D108BD9-81ED-4DB2-BD59-A6C34878D82A}">
                    <a16:rowId xmlns:a16="http://schemas.microsoft.com/office/drawing/2014/main" xmlns="" val="2491839984"/>
                  </a:ext>
                </a:extLst>
              </a:tr>
              <a:tr h="342911">
                <a:tc>
                  <a:txBody>
                    <a:bodyPr/>
                    <a:lstStyle/>
                    <a:p>
                      <a:pPr marL="0" algn="l" defTabSz="914400" rtl="0" eaLnBrk="1" latinLnBrk="0" hangingPunct="1">
                        <a:spcAft>
                          <a:spcPts val="0"/>
                        </a:spcAft>
                      </a:pPr>
                      <a:r>
                        <a:rPr lang="en-US" sz="1600" b="1" kern="1200" dirty="0">
                          <a:solidFill>
                            <a:schemeClr val="dk1"/>
                          </a:solidFill>
                          <a:effectLst/>
                          <a:latin typeface="+mn-lt"/>
                          <a:ea typeface="+mn-ea"/>
                          <a:cs typeface="+mn-cs"/>
                        </a:rPr>
                        <a:t>Capital remuneration (2.5%)</a:t>
                      </a:r>
                    </a:p>
                  </a:txBody>
                  <a:tcPr marL="68580" marR="68580" marT="36000" marB="36000" anchor="b"/>
                </a:tc>
                <a:tc>
                  <a:txBody>
                    <a:bodyPr/>
                    <a:lstStyle/>
                    <a:p>
                      <a:pPr algn="ctr"/>
                      <a:r>
                        <a:rPr lang="de-DE" sz="1600" dirty="0">
                          <a:solidFill>
                            <a:schemeClr val="tx1"/>
                          </a:solidFill>
                        </a:rPr>
                        <a:t>35</a:t>
                      </a:r>
                    </a:p>
                  </a:txBody>
                  <a:tcPr marL="68580" marR="68580" marT="36000" marB="36000"/>
                </a:tc>
                <a:tc>
                  <a:txBody>
                    <a:bodyPr/>
                    <a:lstStyle/>
                    <a:p>
                      <a:pPr marL="0" algn="ctr" defTabSz="914400" rtl="0" eaLnBrk="1" latinLnBrk="0" hangingPunct="1">
                        <a:spcAft>
                          <a:spcPts val="0"/>
                        </a:spcAft>
                      </a:pPr>
                      <a:r>
                        <a:rPr lang="en-US" sz="1600" b="0" kern="1200" dirty="0">
                          <a:solidFill>
                            <a:schemeClr val="dk1"/>
                          </a:solidFill>
                          <a:effectLst/>
                          <a:latin typeface="+mn-lt"/>
                          <a:ea typeface="+mn-ea"/>
                          <a:cs typeface="+mn-cs"/>
                        </a:rPr>
                        <a:t>3.5</a:t>
                      </a:r>
                      <a:endParaRPr lang="uk-UA" sz="1600" b="0" kern="1200" dirty="0">
                        <a:solidFill>
                          <a:schemeClr val="dk1"/>
                        </a:solidFill>
                        <a:effectLst/>
                        <a:latin typeface="+mn-lt"/>
                        <a:ea typeface="+mn-ea"/>
                        <a:cs typeface="+mn-cs"/>
                      </a:endParaRPr>
                    </a:p>
                  </a:txBody>
                  <a:tcPr marL="68580" marR="68580" marT="36000" marB="36000"/>
                </a:tc>
                <a:extLst>
                  <a:ext uri="{0D108BD9-81ED-4DB2-BD59-A6C34878D82A}">
                    <a16:rowId xmlns:a16="http://schemas.microsoft.com/office/drawing/2014/main" xmlns="" val="176007072"/>
                  </a:ext>
                </a:extLst>
              </a:tr>
              <a:tr h="342911">
                <a:tc>
                  <a:txBody>
                    <a:bodyPr/>
                    <a:lstStyle/>
                    <a:p>
                      <a:pPr marL="0" algn="l" defTabSz="914400" rtl="0" eaLnBrk="1" latinLnBrk="0" hangingPunct="1">
                        <a:spcAft>
                          <a:spcPts val="0"/>
                        </a:spcAft>
                      </a:pPr>
                      <a:r>
                        <a:rPr lang="en-GB" sz="1600" b="1" kern="1200" dirty="0">
                          <a:solidFill>
                            <a:schemeClr val="dk1"/>
                          </a:solidFill>
                          <a:effectLst/>
                          <a:latin typeface="+mn-lt"/>
                          <a:ea typeface="+mn-ea"/>
                          <a:cs typeface="+mn-cs"/>
                        </a:rPr>
                        <a:t>Biomass handling and transport (50 km)</a:t>
                      </a:r>
                      <a:endParaRPr lang="uk-UA" sz="1600" b="1" kern="1200" dirty="0">
                        <a:solidFill>
                          <a:schemeClr val="dk1"/>
                        </a:solidFill>
                        <a:effectLst/>
                        <a:latin typeface="+mn-lt"/>
                        <a:ea typeface="+mn-ea"/>
                        <a:cs typeface="+mn-cs"/>
                      </a:endParaRPr>
                    </a:p>
                  </a:txBody>
                  <a:tcPr marL="68580" marR="68580" marT="36000" marB="36000" anchor="b"/>
                </a:tc>
                <a:tc>
                  <a:txBody>
                    <a:bodyPr/>
                    <a:lstStyle/>
                    <a:p>
                      <a:pPr algn="ctr"/>
                      <a:r>
                        <a:rPr lang="de-DE" sz="1600" dirty="0"/>
                        <a:t>35</a:t>
                      </a:r>
                    </a:p>
                  </a:txBody>
                  <a:tcPr marL="68580" marR="68580" marT="36000" marB="36000"/>
                </a:tc>
                <a:tc>
                  <a:txBody>
                    <a:bodyPr/>
                    <a:lstStyle/>
                    <a:p>
                      <a:pPr marL="0" algn="ctr" defTabSz="914400" rtl="0" eaLnBrk="1" latinLnBrk="0" hangingPunct="1">
                        <a:spcAft>
                          <a:spcPts val="0"/>
                        </a:spcAft>
                      </a:pPr>
                      <a:r>
                        <a:rPr lang="uk-UA" sz="1600" b="0" kern="1200" dirty="0">
                          <a:solidFill>
                            <a:schemeClr val="dk1"/>
                          </a:solidFill>
                          <a:effectLst/>
                          <a:latin typeface="+mn-lt"/>
                          <a:ea typeface="+mn-ea"/>
                          <a:cs typeface="+mn-cs"/>
                        </a:rPr>
                        <a:t>3.5</a:t>
                      </a:r>
                    </a:p>
                  </a:txBody>
                  <a:tcPr marL="68580" marR="68580" marT="36000" marB="36000"/>
                </a:tc>
                <a:extLst>
                  <a:ext uri="{0D108BD9-81ED-4DB2-BD59-A6C34878D82A}">
                    <a16:rowId xmlns:a16="http://schemas.microsoft.com/office/drawing/2014/main" xmlns="" val="10007"/>
                  </a:ext>
                </a:extLst>
              </a:tr>
              <a:tr h="109103">
                <a:tc>
                  <a:txBody>
                    <a:bodyPr/>
                    <a:lstStyle/>
                    <a:p>
                      <a:pPr marL="0" algn="l" defTabSz="914400" rtl="0" eaLnBrk="1" latinLnBrk="0" hangingPunct="1">
                        <a:spcAft>
                          <a:spcPts val="0"/>
                        </a:spcAft>
                      </a:pPr>
                      <a:r>
                        <a:rPr lang="en-US" sz="1600" b="1" kern="1200" dirty="0">
                          <a:solidFill>
                            <a:schemeClr val="dk1"/>
                          </a:solidFill>
                          <a:effectLst/>
                          <a:latin typeface="+mn-lt"/>
                          <a:ea typeface="+mn-ea"/>
                          <a:cs typeface="+mn-cs"/>
                        </a:rPr>
                        <a:t>FINAL COST AT PLANT GATE</a:t>
                      </a:r>
                      <a:endParaRPr lang="uk-UA" sz="1600" b="1" kern="1200" dirty="0">
                        <a:solidFill>
                          <a:schemeClr val="dk1"/>
                        </a:solidFill>
                        <a:effectLst/>
                        <a:latin typeface="+mn-lt"/>
                        <a:ea typeface="+mn-ea"/>
                        <a:cs typeface="+mn-cs"/>
                      </a:endParaRPr>
                    </a:p>
                  </a:txBody>
                  <a:tcPr marL="68580" marR="68580" marT="36000" marB="36000" anchor="b">
                    <a:lnB w="12700" cap="flat" cmpd="sng" algn="ctr">
                      <a:solidFill>
                        <a:schemeClr val="tx1"/>
                      </a:solidFill>
                      <a:prstDash val="solid"/>
                      <a:round/>
                      <a:headEnd type="none" w="med" len="med"/>
                      <a:tailEnd type="none" w="med" len="med"/>
                    </a:lnB>
                  </a:tcPr>
                </a:tc>
                <a:tc>
                  <a:txBody>
                    <a:bodyPr/>
                    <a:lstStyle/>
                    <a:p>
                      <a:pPr algn="ctr"/>
                      <a:endParaRPr lang="de-DE" sz="1600" dirty="0"/>
                    </a:p>
                  </a:txBody>
                  <a:tcPr marL="68580" marR="68580" marT="36000" marB="36000">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uk-UA" sz="1600" b="1" kern="1200" dirty="0">
                          <a:solidFill>
                            <a:schemeClr val="dk1"/>
                          </a:solidFill>
                          <a:effectLst/>
                          <a:latin typeface="+mn-lt"/>
                          <a:ea typeface="+mn-ea"/>
                          <a:cs typeface="+mn-cs"/>
                        </a:rPr>
                        <a:t>28.7</a:t>
                      </a:r>
                    </a:p>
                  </a:txBody>
                  <a:tcPr marL="68580" marR="68580" marT="36000" marB="36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2" name="Заголовок 1"/>
          <p:cNvSpPr>
            <a:spLocks noGrp="1"/>
          </p:cNvSpPr>
          <p:nvPr>
            <p:ph type="title"/>
          </p:nvPr>
        </p:nvSpPr>
        <p:spPr>
          <a:xfrm>
            <a:off x="179512" y="413792"/>
            <a:ext cx="8656712" cy="782960"/>
          </a:xfrm>
        </p:spPr>
        <p:txBody>
          <a:bodyPr>
            <a:noAutofit/>
          </a:bodyPr>
          <a:lstStyle/>
          <a:p>
            <a:r>
              <a:rPr lang="de-DE" sz="3600" b="1" dirty="0"/>
              <a:t>Value </a:t>
            </a:r>
            <a:r>
              <a:rPr lang="de-DE" sz="3600" b="1" dirty="0" err="1"/>
              <a:t>chain</a:t>
            </a:r>
            <a:r>
              <a:rPr lang="de-DE" sz="3600" b="1" dirty="0"/>
              <a:t>: </a:t>
            </a:r>
            <a:r>
              <a:rPr lang="de-DE" sz="3600" b="1" i="1" dirty="0" err="1"/>
              <a:t>Salix</a:t>
            </a:r>
            <a:r>
              <a:rPr lang="de-DE" sz="3600" b="1" i="1" dirty="0"/>
              <a:t> </a:t>
            </a:r>
            <a:r>
              <a:rPr lang="de-DE" sz="3600" b="1" dirty="0" err="1"/>
              <a:t>for</a:t>
            </a:r>
            <a:r>
              <a:rPr lang="de-DE" sz="3600" b="1" dirty="0"/>
              <a:t> 2G </a:t>
            </a:r>
            <a:r>
              <a:rPr lang="de-DE" sz="3600" b="1" dirty="0" err="1"/>
              <a:t>ethanol</a:t>
            </a:r>
            <a:r>
              <a:rPr lang="de-DE" sz="3600" b="1" dirty="0"/>
              <a:t/>
            </a:r>
            <a:br>
              <a:rPr lang="de-DE" sz="3600" b="1" dirty="0"/>
            </a:br>
            <a:r>
              <a:rPr lang="en-US" sz="3600" b="1" dirty="0"/>
              <a:t>Estimation of chips cost at plant gate (10 years)</a:t>
            </a:r>
            <a:endParaRPr lang="en-GB" sz="3600" b="1" dirty="0"/>
          </a:p>
        </p:txBody>
      </p:sp>
    </p:spTree>
    <p:extLst>
      <p:ext uri="{BB962C8B-B14F-4D97-AF65-F5344CB8AC3E}">
        <p14:creationId xmlns:p14="http://schemas.microsoft.com/office/powerpoint/2010/main" val="909755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5904656" cy="593969"/>
          </a:xfrm>
        </p:spPr>
        <p:txBody>
          <a:bodyPr>
            <a:noAutofit/>
          </a:bodyPr>
          <a:lstStyle/>
          <a:p>
            <a:r>
              <a:rPr lang="en-US" sz="3600" b="1" dirty="0" smtClean="0"/>
              <a:t>Conclusions</a:t>
            </a:r>
            <a:endParaRPr lang="uk-UA" sz="3600" b="1" dirty="0"/>
          </a:p>
        </p:txBody>
      </p:sp>
      <p:sp>
        <p:nvSpPr>
          <p:cNvPr id="3" name="Объект 2"/>
          <p:cNvSpPr>
            <a:spLocks noGrp="1"/>
          </p:cNvSpPr>
          <p:nvPr>
            <p:ph idx="1"/>
          </p:nvPr>
        </p:nvSpPr>
        <p:spPr>
          <a:xfrm>
            <a:off x="539552" y="1196752"/>
            <a:ext cx="7920880" cy="4680520"/>
          </a:xfrm>
        </p:spPr>
        <p:txBody>
          <a:bodyPr>
            <a:normAutofit/>
          </a:bodyPr>
          <a:lstStyle/>
          <a:p>
            <a:pPr marL="342900" indent="-342900" algn="just">
              <a:spcBef>
                <a:spcPts val="600"/>
              </a:spcBef>
              <a:spcAft>
                <a:spcPts val="600"/>
              </a:spcAft>
              <a:buFont typeface="Arial" panose="020B0604020202020204" pitchFamily="34" charset="0"/>
              <a:buChar char="•"/>
            </a:pPr>
            <a:r>
              <a:rPr lang="hu-HU" b="1" i="1" dirty="0"/>
              <a:t>Salix viminalis</a:t>
            </a:r>
            <a:r>
              <a:rPr lang="hu-HU" b="1" dirty="0"/>
              <a:t> L</a:t>
            </a:r>
            <a:r>
              <a:rPr lang="hu-HU" dirty="0"/>
              <a:t>. </a:t>
            </a:r>
            <a:r>
              <a:rPr lang="en-GB" dirty="0" smtClean="0"/>
              <a:t>is the most suitable for growing in the c</a:t>
            </a:r>
            <a:r>
              <a:rPr lang="en-US" dirty="0" err="1" smtClean="0"/>
              <a:t>limatic</a:t>
            </a:r>
            <a:r>
              <a:rPr lang="en-US" dirty="0" smtClean="0"/>
              <a:t> </a:t>
            </a:r>
            <a:r>
              <a:rPr lang="en-US" dirty="0"/>
              <a:t>conditions </a:t>
            </a:r>
            <a:r>
              <a:rPr lang="en-US" dirty="0" smtClean="0"/>
              <a:t>of </a:t>
            </a:r>
            <a:r>
              <a:rPr lang="en-US" dirty="0"/>
              <a:t>the </a:t>
            </a:r>
            <a:r>
              <a:rPr lang="en-US" dirty="0" smtClean="0"/>
              <a:t>Case study region according to </a:t>
            </a:r>
            <a:r>
              <a:rPr lang="en-US" dirty="0"/>
              <a:t>l</a:t>
            </a:r>
            <a:r>
              <a:rPr lang="en-US" dirty="0" smtClean="0"/>
              <a:t>iterary </a:t>
            </a:r>
            <a:r>
              <a:rPr lang="en-US" dirty="0"/>
              <a:t>analysis and review of field </a:t>
            </a:r>
            <a:r>
              <a:rPr lang="en-US" dirty="0" smtClean="0"/>
              <a:t>trials.</a:t>
            </a:r>
          </a:p>
          <a:p>
            <a:pPr marL="342900" indent="-342900" algn="just">
              <a:spcBef>
                <a:spcPts val="600"/>
              </a:spcBef>
              <a:spcAft>
                <a:spcPts val="600"/>
              </a:spcAft>
              <a:buFont typeface="Arial" panose="020B0604020202020204" pitchFamily="34" charset="0"/>
              <a:buChar char="•"/>
            </a:pPr>
            <a:r>
              <a:rPr lang="en-US" b="1" dirty="0" smtClean="0"/>
              <a:t>21,350 ha </a:t>
            </a:r>
            <a:r>
              <a:rPr lang="en-US" dirty="0" smtClean="0"/>
              <a:t>of underutilized agricultural land is available </a:t>
            </a:r>
            <a:r>
              <a:rPr lang="en-US" dirty="0"/>
              <a:t>in 50 km radius from </a:t>
            </a:r>
            <a:r>
              <a:rPr lang="en-US" dirty="0" err="1"/>
              <a:t>Ivankiv</a:t>
            </a:r>
            <a:r>
              <a:rPr lang="en-US" dirty="0"/>
              <a:t> </a:t>
            </a:r>
            <a:r>
              <a:rPr lang="uk-UA" dirty="0" err="1" smtClean="0"/>
              <a:t>town</a:t>
            </a:r>
            <a:r>
              <a:rPr lang="en-US" dirty="0" smtClean="0"/>
              <a:t>, where potential </a:t>
            </a:r>
            <a:r>
              <a:rPr lang="en-US" dirty="0" err="1" smtClean="0"/>
              <a:t>biorefinery</a:t>
            </a:r>
            <a:r>
              <a:rPr lang="en-US" dirty="0" smtClean="0"/>
              <a:t> can be located.</a:t>
            </a:r>
            <a:endParaRPr lang="en-US" dirty="0"/>
          </a:p>
          <a:p>
            <a:pPr marL="342900" indent="-342900" algn="just">
              <a:spcBef>
                <a:spcPts val="600"/>
              </a:spcBef>
              <a:spcAft>
                <a:spcPts val="600"/>
              </a:spcAft>
              <a:buFont typeface="Arial" panose="020B0604020202020204" pitchFamily="34" charset="0"/>
              <a:buChar char="•"/>
            </a:pPr>
            <a:r>
              <a:rPr lang="en-US" dirty="0" smtClean="0"/>
              <a:t>Total </a:t>
            </a:r>
            <a:r>
              <a:rPr lang="en-US" dirty="0"/>
              <a:t>final cost of willow chips delivered at a plant gate and collected within a 50 km radius is </a:t>
            </a:r>
            <a:r>
              <a:rPr lang="en-US" b="1" dirty="0"/>
              <a:t>28.7 Euro/dry ton</a:t>
            </a:r>
            <a:r>
              <a:rPr lang="en-US" dirty="0"/>
              <a:t>.</a:t>
            </a:r>
            <a:r>
              <a:rPr lang="en-US" b="1" dirty="0"/>
              <a:t> </a:t>
            </a:r>
            <a:endParaRPr lang="en-US" b="1" dirty="0" smtClean="0"/>
          </a:p>
        </p:txBody>
      </p:sp>
    </p:spTree>
    <p:extLst>
      <p:ext uri="{BB962C8B-B14F-4D97-AF65-F5344CB8AC3E}">
        <p14:creationId xmlns:p14="http://schemas.microsoft.com/office/powerpoint/2010/main" val="652723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395536" y="3356992"/>
            <a:ext cx="6912768" cy="1440160"/>
          </a:xfrm>
        </p:spPr>
        <p:txBody>
          <a:bodyPr/>
          <a:lstStyle/>
          <a:p>
            <a:r>
              <a:rPr lang="en-US" dirty="0" smtClean="0"/>
              <a:t>THANK YOU</a:t>
            </a:r>
            <a:r>
              <a:rPr lang="uk-UA" dirty="0" smtClean="0"/>
              <a:t> !</a:t>
            </a:r>
            <a:endParaRPr lang="hu-HU" dirty="0"/>
          </a:p>
        </p:txBody>
      </p:sp>
    </p:spTree>
    <p:extLst>
      <p:ext uri="{BB962C8B-B14F-4D97-AF65-F5344CB8AC3E}">
        <p14:creationId xmlns:p14="http://schemas.microsoft.com/office/powerpoint/2010/main" val="1041938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838"/>
            <a:ext cx="8803790" cy="688181"/>
          </a:xfrm>
        </p:spPr>
        <p:txBody>
          <a:bodyPr>
            <a:noAutofit/>
          </a:bodyPr>
          <a:lstStyle/>
          <a:p>
            <a:r>
              <a:rPr lang="en-US" sz="3200" dirty="0"/>
              <a:t>Case study site location </a:t>
            </a:r>
            <a:r>
              <a:rPr lang="en-US" sz="3200" dirty="0" smtClean="0"/>
              <a:t>description</a:t>
            </a:r>
            <a:endParaRPr lang="uk-UA" sz="3200" dirty="0"/>
          </a:p>
        </p:txBody>
      </p:sp>
      <p:sp>
        <p:nvSpPr>
          <p:cNvPr id="3" name="Объект 2"/>
          <p:cNvSpPr>
            <a:spLocks noGrp="1"/>
          </p:cNvSpPr>
          <p:nvPr>
            <p:ph idx="1"/>
          </p:nvPr>
        </p:nvSpPr>
        <p:spPr>
          <a:xfrm>
            <a:off x="0" y="625590"/>
            <a:ext cx="5796136" cy="977863"/>
          </a:xfrm>
          <a:effectLst>
            <a:softEdge rad="12700"/>
          </a:effectLst>
        </p:spPr>
        <p:txBody>
          <a:bodyPr>
            <a:noAutofit/>
          </a:bodyPr>
          <a:lstStyle/>
          <a:p>
            <a:r>
              <a:rPr lang="en-GB" sz="1800" b="1" dirty="0"/>
              <a:t>Country: </a:t>
            </a:r>
            <a:r>
              <a:rPr lang="en-US" sz="1800" dirty="0"/>
              <a:t>Ukraine</a:t>
            </a:r>
            <a:endParaRPr lang="uk-UA" sz="1800" dirty="0"/>
          </a:p>
          <a:p>
            <a:r>
              <a:rPr lang="en-GB" sz="1800" b="1" dirty="0"/>
              <a:t>Region: </a:t>
            </a:r>
            <a:r>
              <a:rPr lang="en-GB" sz="1800" dirty="0"/>
              <a:t>Kyiv </a:t>
            </a:r>
            <a:r>
              <a:rPr lang="en-GB" sz="1800" dirty="0" smtClean="0"/>
              <a:t>oblast</a:t>
            </a:r>
            <a:endParaRPr lang="uk-UA" sz="1800" dirty="0"/>
          </a:p>
          <a:p>
            <a:r>
              <a:rPr lang="en-GB" sz="1800" b="1" dirty="0"/>
              <a:t>Province: </a:t>
            </a:r>
            <a:r>
              <a:rPr lang="en-GB" sz="1800" dirty="0" err="1"/>
              <a:t>Ivankiv</a:t>
            </a:r>
            <a:r>
              <a:rPr lang="en-GB" sz="1800" dirty="0"/>
              <a:t> </a:t>
            </a:r>
            <a:r>
              <a:rPr lang="en-GB" sz="1800" dirty="0" smtClean="0"/>
              <a:t>region (362 </a:t>
            </a:r>
            <a:r>
              <a:rPr lang="en-GB" sz="1800" dirty="0"/>
              <a:t>th. </a:t>
            </a:r>
            <a:r>
              <a:rPr lang="en-GB" sz="1800" dirty="0" smtClean="0"/>
              <a:t>ha, </a:t>
            </a:r>
            <a:r>
              <a:rPr lang="en-GB" sz="1800" dirty="0"/>
              <a:t>12.8% of the Kyiv oblast</a:t>
            </a:r>
            <a:r>
              <a:rPr lang="en-GB" sz="1800" dirty="0" smtClean="0"/>
              <a:t>)</a:t>
            </a:r>
            <a:endParaRPr lang="uk-UA" sz="1800" dirty="0"/>
          </a:p>
        </p:txBody>
      </p:sp>
      <p:cxnSp>
        <p:nvCxnSpPr>
          <p:cNvPr id="11" name="Прямая со стрелкой 10"/>
          <p:cNvCxnSpPr/>
          <p:nvPr/>
        </p:nvCxnSpPr>
        <p:spPr>
          <a:xfrm>
            <a:off x="7164288" y="4256465"/>
            <a:ext cx="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Рисунок 8"/>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8824" y="1603453"/>
            <a:ext cx="5753100" cy="3848100"/>
          </a:xfrm>
          <a:prstGeom prst="rect">
            <a:avLst/>
          </a:prstGeom>
          <a:noFill/>
          <a:ln>
            <a:noFill/>
          </a:ln>
        </p:spPr>
      </p:pic>
      <p:pic>
        <p:nvPicPr>
          <p:cNvPr id="15" name="Рисунок 14"/>
          <p:cNvPicPr/>
          <p:nvPr/>
        </p:nvPicPr>
        <p:blipFill>
          <a:blip r:embed="rId4" cstate="email">
            <a:extLst>
              <a:ext uri="{28A0092B-C50C-407E-A947-70E740481C1C}">
                <a14:useLocalDpi xmlns:a14="http://schemas.microsoft.com/office/drawing/2010/main"/>
              </a:ext>
            </a:extLst>
          </a:blip>
          <a:stretch>
            <a:fillRect/>
          </a:stretch>
        </p:blipFill>
        <p:spPr>
          <a:xfrm>
            <a:off x="6695145" y="1616896"/>
            <a:ext cx="2438400" cy="2932430"/>
          </a:xfrm>
          <a:prstGeom prst="rect">
            <a:avLst/>
          </a:prstGeom>
          <a:ln w="22225">
            <a:solidFill>
              <a:schemeClr val="tx2">
                <a:lumMod val="50000"/>
              </a:schemeClr>
            </a:solidFill>
          </a:ln>
        </p:spPr>
      </p:pic>
      <p:graphicFrame>
        <p:nvGraphicFramePr>
          <p:cNvPr id="4" name="Таблица 3"/>
          <p:cNvGraphicFramePr>
            <a:graphicFrameLocks noGrp="1"/>
          </p:cNvGraphicFramePr>
          <p:nvPr>
            <p:extLst/>
          </p:nvPr>
        </p:nvGraphicFramePr>
        <p:xfrm>
          <a:off x="33671" y="1700808"/>
          <a:ext cx="3389831" cy="3840480"/>
        </p:xfrm>
        <a:graphic>
          <a:graphicData uri="http://schemas.openxmlformats.org/drawingml/2006/table">
            <a:tbl>
              <a:tblPr firstRow="1" firstCol="1" bandRow="1">
                <a:tableStyleId>{0505E3EF-67EA-436B-97B2-0124C06EBD24}</a:tableStyleId>
              </a:tblPr>
              <a:tblGrid>
                <a:gridCol w="1730017"/>
                <a:gridCol w="1659814"/>
              </a:tblGrid>
              <a:tr h="0">
                <a:tc>
                  <a:txBody>
                    <a:bodyPr/>
                    <a:lstStyle/>
                    <a:p>
                      <a:pPr algn="just">
                        <a:spcAft>
                          <a:spcPts val="400"/>
                        </a:spcAft>
                      </a:pPr>
                      <a:r>
                        <a:rPr lang="en-GB" sz="1200" dirty="0">
                          <a:effectLst/>
                        </a:rPr>
                        <a:t>Climate</a:t>
                      </a:r>
                      <a:endParaRPr lang="uk-UA" sz="1200" dirty="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400"/>
                        </a:spcAft>
                      </a:pPr>
                      <a:r>
                        <a:rPr lang="en-GB" sz="1200" b="0" dirty="0">
                          <a:effectLst/>
                        </a:rPr>
                        <a:t>moderately continental </a:t>
                      </a:r>
                      <a:endParaRPr lang="uk-UA" sz="1200" b="0" dirty="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r h="0">
                <a:tc>
                  <a:txBody>
                    <a:bodyPr/>
                    <a:lstStyle/>
                    <a:p>
                      <a:pPr algn="just">
                        <a:spcAft>
                          <a:spcPts val="400"/>
                        </a:spcAft>
                      </a:pPr>
                      <a:r>
                        <a:rPr lang="en-GB" sz="1200" dirty="0">
                          <a:effectLst/>
                        </a:rPr>
                        <a:t>Average temperature in January</a:t>
                      </a:r>
                      <a:endParaRPr lang="uk-UA" sz="1200" dirty="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400"/>
                        </a:spcAft>
                      </a:pPr>
                      <a:r>
                        <a:rPr lang="en-GB" sz="1200">
                          <a:effectLst/>
                        </a:rPr>
                        <a:t>– 6 </a:t>
                      </a:r>
                      <a:r>
                        <a:rPr lang="en-GB" sz="1200">
                          <a:effectLst/>
                          <a:sym typeface="Symbol" panose="05050102010706020507" pitchFamily="18" charset="2"/>
                        </a:rPr>
                        <a:t></a:t>
                      </a:r>
                      <a:r>
                        <a:rPr lang="en-GB" sz="1200">
                          <a:effectLst/>
                        </a:rPr>
                        <a:t>С</a:t>
                      </a:r>
                      <a:endParaRPr lang="uk-UA" sz="120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r h="0">
                <a:tc>
                  <a:txBody>
                    <a:bodyPr/>
                    <a:lstStyle/>
                    <a:p>
                      <a:pPr algn="just">
                        <a:spcAft>
                          <a:spcPts val="400"/>
                        </a:spcAft>
                      </a:pPr>
                      <a:r>
                        <a:rPr lang="en-GB" sz="1200">
                          <a:effectLst/>
                        </a:rPr>
                        <a:t>Average temperature in July</a:t>
                      </a:r>
                      <a:endParaRPr lang="uk-UA" sz="120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400"/>
                        </a:spcAft>
                      </a:pPr>
                      <a:r>
                        <a:rPr lang="en-GB" sz="1200" dirty="0">
                          <a:effectLst/>
                        </a:rPr>
                        <a:t>+</a:t>
                      </a:r>
                      <a:r>
                        <a:rPr lang="en-GB" sz="1200" dirty="0" smtClean="0">
                          <a:effectLst/>
                        </a:rPr>
                        <a:t>19.5 </a:t>
                      </a:r>
                      <a:r>
                        <a:rPr lang="en-GB" sz="1200" dirty="0">
                          <a:effectLst/>
                          <a:sym typeface="Symbol" panose="05050102010706020507" pitchFamily="18" charset="2"/>
                        </a:rPr>
                        <a:t></a:t>
                      </a:r>
                      <a:r>
                        <a:rPr lang="en-GB" sz="1200" dirty="0">
                          <a:effectLst/>
                        </a:rPr>
                        <a:t>С</a:t>
                      </a:r>
                      <a:endParaRPr lang="uk-UA" sz="1200" dirty="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r h="0">
                <a:tc>
                  <a:txBody>
                    <a:bodyPr/>
                    <a:lstStyle/>
                    <a:p>
                      <a:pPr algn="just">
                        <a:spcAft>
                          <a:spcPts val="400"/>
                        </a:spcAft>
                      </a:pPr>
                      <a:r>
                        <a:rPr lang="en-GB" sz="1200" dirty="0">
                          <a:effectLst/>
                        </a:rPr>
                        <a:t>Annual average temperature</a:t>
                      </a:r>
                      <a:endParaRPr lang="uk-UA" sz="1200" dirty="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400"/>
                        </a:spcAft>
                      </a:pPr>
                      <a:r>
                        <a:rPr lang="en-GB" sz="1200">
                          <a:effectLst/>
                        </a:rPr>
                        <a:t>6.9 </a:t>
                      </a:r>
                      <a:r>
                        <a:rPr lang="en-GB" sz="1200">
                          <a:effectLst/>
                          <a:sym typeface="Symbol" panose="05050102010706020507" pitchFamily="18" charset="2"/>
                        </a:rPr>
                        <a:t></a:t>
                      </a:r>
                      <a:r>
                        <a:rPr lang="en-GB" sz="1200">
                          <a:effectLst/>
                        </a:rPr>
                        <a:t>С</a:t>
                      </a:r>
                      <a:endParaRPr lang="uk-UA" sz="120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r h="0">
                <a:tc>
                  <a:txBody>
                    <a:bodyPr/>
                    <a:lstStyle/>
                    <a:p>
                      <a:pPr algn="just">
                        <a:spcAft>
                          <a:spcPts val="400"/>
                        </a:spcAft>
                      </a:pPr>
                      <a:r>
                        <a:rPr lang="en-GB" sz="1200">
                          <a:effectLst/>
                        </a:rPr>
                        <a:t>Average altitude</a:t>
                      </a:r>
                      <a:endParaRPr lang="uk-UA" sz="120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400"/>
                        </a:spcAft>
                      </a:pPr>
                      <a:r>
                        <a:rPr lang="en-GB" sz="1200">
                          <a:effectLst/>
                        </a:rPr>
                        <a:t>131 m</a:t>
                      </a:r>
                      <a:endParaRPr lang="uk-UA" sz="120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r h="0">
                <a:tc>
                  <a:txBody>
                    <a:bodyPr/>
                    <a:lstStyle/>
                    <a:p>
                      <a:pPr algn="just">
                        <a:spcAft>
                          <a:spcPts val="400"/>
                        </a:spcAft>
                      </a:pPr>
                      <a:r>
                        <a:rPr lang="en-GB" sz="1200" kern="1200" dirty="0" smtClean="0">
                          <a:solidFill>
                            <a:schemeClr val="tx1"/>
                          </a:solidFill>
                          <a:effectLst/>
                          <a:latin typeface="+mn-lt"/>
                          <a:ea typeface="+mn-ea"/>
                          <a:cs typeface="+mn-cs"/>
                        </a:rPr>
                        <a:t>Duration of vegetation period </a:t>
                      </a:r>
                      <a:endParaRPr lang="uk-UA" sz="1200" dirty="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400"/>
                        </a:spcAft>
                      </a:pPr>
                      <a:r>
                        <a:rPr lang="en-GB" sz="1200" kern="1200" dirty="0" smtClean="0">
                          <a:solidFill>
                            <a:schemeClr val="tx1"/>
                          </a:solidFill>
                          <a:effectLst/>
                          <a:latin typeface="+mn-lt"/>
                          <a:ea typeface="+mn-ea"/>
                          <a:cs typeface="+mn-cs"/>
                        </a:rPr>
                        <a:t>198-204 days</a:t>
                      </a:r>
                      <a:endParaRPr lang="uk-UA" sz="1200" dirty="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r h="0">
                <a:tc>
                  <a:txBody>
                    <a:bodyPr/>
                    <a:lstStyle/>
                    <a:p>
                      <a:pPr algn="just">
                        <a:spcAft>
                          <a:spcPts val="400"/>
                        </a:spcAft>
                      </a:pPr>
                      <a:r>
                        <a:rPr lang="en-GB" sz="1200">
                          <a:effectLst/>
                        </a:rPr>
                        <a:t>The annual radiation balance</a:t>
                      </a:r>
                      <a:endParaRPr lang="uk-UA" sz="120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400"/>
                        </a:spcAft>
                      </a:pPr>
                      <a:r>
                        <a:rPr lang="en-GB" sz="1200" dirty="0">
                          <a:effectLst/>
                        </a:rPr>
                        <a:t>45 kcal/cm</a:t>
                      </a:r>
                      <a:r>
                        <a:rPr lang="en-GB" sz="1200" baseline="30000" dirty="0">
                          <a:effectLst/>
                        </a:rPr>
                        <a:t>2</a:t>
                      </a:r>
                      <a:endParaRPr lang="uk-UA" sz="1200" dirty="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r h="415925">
                <a:tc>
                  <a:txBody>
                    <a:bodyPr/>
                    <a:lstStyle/>
                    <a:p>
                      <a:pPr algn="just">
                        <a:spcAft>
                          <a:spcPts val="400"/>
                        </a:spcAft>
                      </a:pPr>
                      <a:r>
                        <a:rPr lang="en-GB" sz="1200" dirty="0">
                          <a:effectLst/>
                        </a:rPr>
                        <a:t>Moisturizing factor (the ratio of precipitation to evaporation)</a:t>
                      </a:r>
                      <a:endParaRPr lang="uk-UA" sz="1200" dirty="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400"/>
                        </a:spcAft>
                      </a:pPr>
                      <a:r>
                        <a:rPr lang="en-GB" sz="1200">
                          <a:effectLst/>
                        </a:rPr>
                        <a:t>1.0-1.2</a:t>
                      </a:r>
                      <a:endParaRPr lang="uk-UA" sz="120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r h="0">
                <a:tc>
                  <a:txBody>
                    <a:bodyPr/>
                    <a:lstStyle/>
                    <a:p>
                      <a:pPr algn="just">
                        <a:spcAft>
                          <a:spcPts val="400"/>
                        </a:spcAft>
                      </a:pPr>
                      <a:r>
                        <a:rPr lang="en-GB" sz="1200">
                          <a:effectLst/>
                        </a:rPr>
                        <a:t>Annual precipitation </a:t>
                      </a:r>
                      <a:endParaRPr lang="uk-UA" sz="120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400"/>
                        </a:spcAft>
                      </a:pPr>
                      <a:r>
                        <a:rPr lang="en-GB" sz="1200">
                          <a:effectLst/>
                        </a:rPr>
                        <a:t>550-650 mm</a:t>
                      </a:r>
                      <a:endParaRPr lang="uk-UA" sz="120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r h="0">
                <a:tc>
                  <a:txBody>
                    <a:bodyPr/>
                    <a:lstStyle/>
                    <a:p>
                      <a:pPr algn="just">
                        <a:spcAft>
                          <a:spcPts val="400"/>
                        </a:spcAft>
                      </a:pPr>
                      <a:r>
                        <a:rPr lang="en-GB" sz="1200">
                          <a:effectLst/>
                        </a:rPr>
                        <a:t>Relief</a:t>
                      </a:r>
                      <a:endParaRPr lang="uk-UA" sz="120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400"/>
                        </a:spcAft>
                      </a:pPr>
                      <a:r>
                        <a:rPr lang="en-GB" sz="1200">
                          <a:effectLst/>
                        </a:rPr>
                        <a:t>flat</a:t>
                      </a:r>
                      <a:endParaRPr lang="uk-UA" sz="120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r h="0">
                <a:tc>
                  <a:txBody>
                    <a:bodyPr/>
                    <a:lstStyle/>
                    <a:p>
                      <a:pPr algn="just">
                        <a:spcAft>
                          <a:spcPts val="400"/>
                        </a:spcAft>
                      </a:pPr>
                      <a:r>
                        <a:rPr lang="en-GB" sz="1200">
                          <a:effectLst/>
                        </a:rPr>
                        <a:t>Annual air humidity </a:t>
                      </a:r>
                      <a:endParaRPr lang="uk-UA" sz="120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400"/>
                        </a:spcAft>
                      </a:pPr>
                      <a:r>
                        <a:rPr lang="en-GB" sz="1200" dirty="0">
                          <a:effectLst/>
                        </a:rPr>
                        <a:t>80 %</a:t>
                      </a:r>
                      <a:endParaRPr lang="uk-UA" sz="1200" dirty="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r h="0">
                <a:tc>
                  <a:txBody>
                    <a:bodyPr/>
                    <a:lstStyle/>
                    <a:p>
                      <a:pPr algn="just">
                        <a:spcAft>
                          <a:spcPts val="400"/>
                        </a:spcAft>
                      </a:pPr>
                      <a:r>
                        <a:rPr lang="en-GB" sz="1200">
                          <a:effectLst/>
                        </a:rPr>
                        <a:t>Wind direction</a:t>
                      </a:r>
                      <a:endParaRPr lang="uk-UA" sz="120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400"/>
                        </a:spcAft>
                      </a:pPr>
                      <a:r>
                        <a:rPr lang="en-GB" sz="1200">
                          <a:effectLst/>
                        </a:rPr>
                        <a:t>north-west</a:t>
                      </a:r>
                      <a:endParaRPr lang="uk-UA" sz="120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r h="0">
                <a:tc>
                  <a:txBody>
                    <a:bodyPr/>
                    <a:lstStyle/>
                    <a:p>
                      <a:pPr algn="just">
                        <a:spcAft>
                          <a:spcPts val="400"/>
                        </a:spcAft>
                      </a:pPr>
                      <a:r>
                        <a:rPr lang="en-GB" sz="1200" dirty="0">
                          <a:effectLst/>
                        </a:rPr>
                        <a:t>Soils types </a:t>
                      </a:r>
                      <a:endParaRPr lang="uk-UA" sz="1200" dirty="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400"/>
                        </a:spcAft>
                      </a:pPr>
                      <a:r>
                        <a:rPr lang="en-GB" sz="1200" dirty="0">
                          <a:effectLst/>
                        </a:rPr>
                        <a:t>sandy, </a:t>
                      </a:r>
                      <a:r>
                        <a:rPr lang="en-US" sz="1200" dirty="0">
                          <a:effectLst/>
                        </a:rPr>
                        <a:t>sandy loam</a:t>
                      </a:r>
                      <a:r>
                        <a:rPr lang="en-GB" sz="1200" dirty="0">
                          <a:effectLst/>
                        </a:rPr>
                        <a:t>, sod-</a:t>
                      </a:r>
                      <a:r>
                        <a:rPr lang="en-GB" sz="1200" dirty="0" err="1">
                          <a:effectLst/>
                        </a:rPr>
                        <a:t>podzolic</a:t>
                      </a:r>
                      <a:endParaRPr lang="uk-UA" sz="1200" dirty="0">
                        <a:solidFill>
                          <a:srgbClr val="7190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r>
            </a:tbl>
          </a:graphicData>
        </a:graphic>
      </p:graphicFrame>
      <p:sp>
        <p:nvSpPr>
          <p:cNvPr id="5" name="Прямоугольник 4"/>
          <p:cNvSpPr/>
          <p:nvPr/>
        </p:nvSpPr>
        <p:spPr>
          <a:xfrm>
            <a:off x="107504" y="5579501"/>
            <a:ext cx="5976663" cy="646331"/>
          </a:xfrm>
          <a:prstGeom prst="rect">
            <a:avLst/>
          </a:prstGeom>
        </p:spPr>
        <p:txBody>
          <a:bodyPr wrap="square">
            <a:spAutoFit/>
          </a:bodyPr>
          <a:lstStyle/>
          <a:p>
            <a:r>
              <a:rPr lang="uk-UA" dirty="0" err="1"/>
              <a:t>Case</a:t>
            </a:r>
            <a:r>
              <a:rPr lang="uk-UA" dirty="0"/>
              <a:t> </a:t>
            </a:r>
            <a:r>
              <a:rPr lang="uk-UA" dirty="0" err="1"/>
              <a:t>study</a:t>
            </a:r>
            <a:r>
              <a:rPr lang="uk-UA" dirty="0"/>
              <a:t> </a:t>
            </a:r>
            <a:r>
              <a:rPr lang="uk-UA" dirty="0" err="1"/>
              <a:t>site</a:t>
            </a:r>
            <a:r>
              <a:rPr lang="uk-UA" dirty="0"/>
              <a:t> </a:t>
            </a:r>
            <a:r>
              <a:rPr lang="uk-UA" dirty="0" err="1"/>
              <a:t>is</a:t>
            </a:r>
            <a:r>
              <a:rPr lang="uk-UA" dirty="0"/>
              <a:t> </a:t>
            </a:r>
            <a:r>
              <a:rPr lang="uk-UA" dirty="0" err="1"/>
              <a:t>located</a:t>
            </a:r>
            <a:r>
              <a:rPr lang="uk-UA" dirty="0"/>
              <a:t> </a:t>
            </a:r>
            <a:r>
              <a:rPr lang="uk-UA" dirty="0" err="1"/>
              <a:t>at</a:t>
            </a:r>
            <a:r>
              <a:rPr lang="uk-UA" dirty="0"/>
              <a:t> </a:t>
            </a:r>
            <a:r>
              <a:rPr lang="uk-UA" dirty="0" err="1"/>
              <a:t>the</a:t>
            </a:r>
            <a:r>
              <a:rPr lang="uk-UA" dirty="0"/>
              <a:t> </a:t>
            </a:r>
            <a:r>
              <a:rPr lang="uk-UA" dirty="0" err="1"/>
              <a:t>area</a:t>
            </a:r>
            <a:r>
              <a:rPr lang="uk-UA" dirty="0"/>
              <a:t> </a:t>
            </a:r>
            <a:r>
              <a:rPr lang="uk-UA" dirty="0" err="1"/>
              <a:t>of</a:t>
            </a:r>
            <a:r>
              <a:rPr lang="uk-UA" dirty="0"/>
              <a:t> 50 </a:t>
            </a:r>
            <a:r>
              <a:rPr lang="uk-UA" dirty="0" err="1"/>
              <a:t>ha</a:t>
            </a:r>
            <a:r>
              <a:rPr lang="uk-UA" dirty="0"/>
              <a:t> </a:t>
            </a:r>
            <a:r>
              <a:rPr lang="uk-UA" dirty="0" err="1"/>
              <a:t>near</a:t>
            </a:r>
            <a:r>
              <a:rPr lang="uk-UA" dirty="0"/>
              <a:t> </a:t>
            </a:r>
            <a:r>
              <a:rPr lang="uk-UA" dirty="0" err="1"/>
              <a:t>Kukhari</a:t>
            </a:r>
            <a:r>
              <a:rPr lang="uk-UA" dirty="0"/>
              <a:t> </a:t>
            </a:r>
            <a:r>
              <a:rPr lang="uk-UA" dirty="0" err="1" smtClean="0"/>
              <a:t>village</a:t>
            </a:r>
            <a:r>
              <a:rPr lang="uk-UA" dirty="0" smtClean="0"/>
              <a:t> </a:t>
            </a:r>
            <a:r>
              <a:rPr lang="uk-UA" dirty="0" err="1" smtClean="0"/>
              <a:t>approx</a:t>
            </a:r>
            <a:r>
              <a:rPr lang="uk-UA" dirty="0"/>
              <a:t>. 25 </a:t>
            </a:r>
            <a:r>
              <a:rPr lang="uk-UA" dirty="0" err="1"/>
              <a:t>km</a:t>
            </a:r>
            <a:r>
              <a:rPr lang="uk-UA" dirty="0"/>
              <a:t> </a:t>
            </a:r>
            <a:r>
              <a:rPr lang="uk-UA" dirty="0" err="1"/>
              <a:t>from</a:t>
            </a:r>
            <a:r>
              <a:rPr lang="uk-UA" dirty="0"/>
              <a:t> </a:t>
            </a:r>
            <a:r>
              <a:rPr lang="uk-UA" dirty="0" err="1"/>
              <a:t>Ivankiv</a:t>
            </a:r>
            <a:r>
              <a:rPr lang="uk-UA" dirty="0"/>
              <a:t> </a:t>
            </a:r>
            <a:r>
              <a:rPr lang="uk-UA" dirty="0" err="1"/>
              <a:t>town</a:t>
            </a:r>
            <a:r>
              <a:rPr lang="uk-UA" dirty="0"/>
              <a:t>.</a:t>
            </a:r>
          </a:p>
        </p:txBody>
      </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5259" y="4787670"/>
            <a:ext cx="3359575" cy="1438161"/>
          </a:xfrm>
          <a:prstGeom prst="rect">
            <a:avLst/>
          </a:prstGeom>
        </p:spPr>
      </p:pic>
      <p:sp>
        <p:nvSpPr>
          <p:cNvPr id="8" name="Прямоугольник 7"/>
          <p:cNvSpPr/>
          <p:nvPr/>
        </p:nvSpPr>
        <p:spPr>
          <a:xfrm>
            <a:off x="5508104" y="1988840"/>
            <a:ext cx="504056" cy="648072"/>
          </a:xfrm>
          <a:prstGeom prst="rect">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13" name="Прямая соединительная линия 12"/>
          <p:cNvCxnSpPr/>
          <p:nvPr/>
        </p:nvCxnSpPr>
        <p:spPr>
          <a:xfrm>
            <a:off x="5508104" y="2636912"/>
            <a:ext cx="1187041" cy="1912414"/>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5508104" y="1603452"/>
            <a:ext cx="1187041" cy="385387"/>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H="1">
            <a:off x="5765259" y="3140968"/>
            <a:ext cx="1687061" cy="1646702"/>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7452320" y="3140968"/>
            <a:ext cx="1672514" cy="1646702"/>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3" name="Равнобедренный треугольник 22"/>
          <p:cNvSpPr/>
          <p:nvPr/>
        </p:nvSpPr>
        <p:spPr>
          <a:xfrm rot="10800000">
            <a:off x="7417438" y="2996952"/>
            <a:ext cx="49071" cy="144016"/>
          </a:xfrm>
          <a:prstGeom prst="triangl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105372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9900"/>
            <a:ext cx="8229600" cy="864096"/>
          </a:xfrm>
        </p:spPr>
        <p:txBody>
          <a:bodyPr>
            <a:normAutofit/>
          </a:bodyPr>
          <a:lstStyle/>
          <a:p>
            <a:r>
              <a:rPr lang="en-GB" sz="2800" dirty="0"/>
              <a:t>Radiological</a:t>
            </a:r>
            <a:r>
              <a:rPr lang="en-GB" sz="2800" b="1" cap="all" dirty="0"/>
              <a:t> </a:t>
            </a:r>
            <a:r>
              <a:rPr lang="en-GB" sz="2800" dirty="0"/>
              <a:t>description of the investigated territory</a:t>
            </a:r>
            <a:endParaRPr lang="uk-UA" sz="2800" dirty="0"/>
          </a:p>
        </p:txBody>
      </p:sp>
      <p:grpSp>
        <p:nvGrpSpPr>
          <p:cNvPr id="10" name="Группа 9"/>
          <p:cNvGrpSpPr/>
          <p:nvPr/>
        </p:nvGrpSpPr>
        <p:grpSpPr>
          <a:xfrm>
            <a:off x="25263" y="620688"/>
            <a:ext cx="5626857" cy="4764672"/>
            <a:chOff x="25263" y="836712"/>
            <a:chExt cx="5554849" cy="4598952"/>
          </a:xfrm>
        </p:grpSpPr>
        <p:pic>
          <p:nvPicPr>
            <p:cNvPr id="4" name="Рисунок 3" descr="cs edit (1).jpg"/>
            <p:cNvPicPr/>
            <p:nvPr/>
          </p:nvPicPr>
          <p:blipFill>
            <a:blip r:embed="rId3" cstate="email">
              <a:extLst>
                <a:ext uri="{28A0092B-C50C-407E-A947-70E740481C1C}">
                  <a14:useLocalDpi xmlns:a14="http://schemas.microsoft.com/office/drawing/2010/main"/>
                </a:ext>
              </a:extLst>
            </a:blip>
            <a:stretch>
              <a:fillRect/>
            </a:stretch>
          </p:blipFill>
          <p:spPr>
            <a:xfrm>
              <a:off x="25263" y="836712"/>
              <a:ext cx="5554849" cy="3960439"/>
            </a:xfrm>
            <a:prstGeom prst="rect">
              <a:avLst/>
            </a:prstGeom>
          </p:spPr>
        </p:pic>
        <p:sp>
          <p:nvSpPr>
            <p:cNvPr id="5" name="Прямоугольник 4"/>
            <p:cNvSpPr/>
            <p:nvPr/>
          </p:nvSpPr>
          <p:spPr>
            <a:xfrm>
              <a:off x="302409" y="4789333"/>
              <a:ext cx="4572000" cy="646331"/>
            </a:xfrm>
            <a:prstGeom prst="rect">
              <a:avLst/>
            </a:prstGeom>
          </p:spPr>
          <p:txBody>
            <a:bodyPr>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Isolated anomalies of the local component of the integrated channel </a:t>
              </a:r>
              <a:r>
                <a:rPr lang="en-GB" baseline="30000" dirty="0">
                  <a:latin typeface="Calibri" panose="020F0502020204030204" pitchFamily="34" charset="0"/>
                  <a:ea typeface="Calibri" panose="020F0502020204030204" pitchFamily="34" charset="0"/>
                  <a:cs typeface="Times New Roman" panose="02020603050405020304" pitchFamily="18" charset="0"/>
                </a:rPr>
                <a:t>137</a:t>
              </a:r>
              <a:r>
                <a:rPr lang="en-GB" dirty="0">
                  <a:latin typeface="Calibri" panose="020F0502020204030204" pitchFamily="34" charset="0"/>
                  <a:ea typeface="Calibri" panose="020F0502020204030204" pitchFamily="34" charset="0"/>
                  <a:cs typeface="Times New Roman" panose="02020603050405020304" pitchFamily="18" charset="0"/>
                </a:rPr>
                <a:t>Cs</a:t>
              </a:r>
              <a:endParaRPr lang="uk-UA" dirty="0"/>
            </a:p>
          </p:txBody>
        </p:sp>
      </p:grpSp>
      <p:pic>
        <p:nvPicPr>
          <p:cNvPr id="9" name="Рисунок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2493" y="1556792"/>
            <a:ext cx="5938019" cy="4907705"/>
          </a:xfrm>
          <a:prstGeom prst="rect">
            <a:avLst/>
          </a:prstGeom>
        </p:spPr>
      </p:pic>
    </p:spTree>
    <p:extLst>
      <p:ext uri="{BB962C8B-B14F-4D97-AF65-F5344CB8AC3E}">
        <p14:creationId xmlns:p14="http://schemas.microsoft.com/office/powerpoint/2010/main" val="1102406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566455"/>
            <a:ext cx="8532440" cy="923330"/>
          </a:xfrm>
          <a:prstGeom prst="rect">
            <a:avLst/>
          </a:prstGeom>
        </p:spPr>
        <p:txBody>
          <a:bodyPr wrap="square">
            <a:spAutoFit/>
          </a:bodyPr>
          <a:lstStyle/>
          <a:p>
            <a:r>
              <a:rPr lang="en-GB" b="1" dirty="0" smtClean="0"/>
              <a:t>Experimental field: </a:t>
            </a:r>
            <a:r>
              <a:rPr lang="en-GB" dirty="0"/>
              <a:t>50 ha mother plantation is located near </a:t>
            </a:r>
            <a:r>
              <a:rPr lang="en-GB" dirty="0" err="1"/>
              <a:t>Kukhari</a:t>
            </a:r>
            <a:r>
              <a:rPr lang="en-GB" dirty="0"/>
              <a:t> village of the Ivankiv municipality</a:t>
            </a:r>
            <a:r>
              <a:rPr lang="en-GB" dirty="0" smtClean="0"/>
              <a:t>. </a:t>
            </a:r>
            <a:endParaRPr lang="en-GB" dirty="0"/>
          </a:p>
          <a:p>
            <a:r>
              <a:rPr lang="en-GB" dirty="0" smtClean="0"/>
              <a:t>Agricultural </a:t>
            </a:r>
            <a:r>
              <a:rPr lang="en-GB" dirty="0"/>
              <a:t>lands with </a:t>
            </a:r>
            <a:r>
              <a:rPr lang="en-GB" dirty="0" smtClean="0"/>
              <a:t>sandy, </a:t>
            </a:r>
            <a:r>
              <a:rPr lang="en-US" dirty="0"/>
              <a:t>sandy loam</a:t>
            </a:r>
            <a:r>
              <a:rPr lang="en-GB" dirty="0"/>
              <a:t> </a:t>
            </a:r>
            <a:r>
              <a:rPr lang="en-GB" dirty="0" smtClean="0"/>
              <a:t>soils </a:t>
            </a:r>
            <a:r>
              <a:rPr lang="en-GB" dirty="0"/>
              <a:t>that were abandoned </a:t>
            </a:r>
            <a:r>
              <a:rPr lang="en-GB" dirty="0" smtClean="0"/>
              <a:t>&gt;10 </a:t>
            </a:r>
            <a:r>
              <a:rPr lang="en-GB" dirty="0"/>
              <a:t>years </a:t>
            </a:r>
            <a:r>
              <a:rPr lang="en-GB" dirty="0" smtClean="0"/>
              <a:t>ago. </a:t>
            </a:r>
          </a:p>
        </p:txBody>
      </p:sp>
      <p:sp>
        <p:nvSpPr>
          <p:cNvPr id="12" name="Заголовок 1"/>
          <p:cNvSpPr>
            <a:spLocks noGrp="1"/>
          </p:cNvSpPr>
          <p:nvPr>
            <p:ph type="title"/>
          </p:nvPr>
        </p:nvSpPr>
        <p:spPr>
          <a:xfrm>
            <a:off x="0" y="0"/>
            <a:ext cx="8803790" cy="688181"/>
          </a:xfrm>
        </p:spPr>
        <p:txBody>
          <a:bodyPr>
            <a:noAutofit/>
          </a:bodyPr>
          <a:lstStyle/>
          <a:p>
            <a:r>
              <a:rPr lang="en-US" sz="3200" dirty="0" smtClean="0"/>
              <a:t>Willow field trials</a:t>
            </a:r>
            <a:endParaRPr lang="uk-UA" sz="3200" dirty="0"/>
          </a:p>
        </p:txBody>
      </p:sp>
      <p:pic>
        <p:nvPicPr>
          <p:cNvPr id="6" name="Рисунок 5" descr="D:\work\FORBIO\TASK 2 Feasibility\kukhari-salix.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131840" y="3501008"/>
            <a:ext cx="5758815" cy="2451100"/>
          </a:xfrm>
          <a:prstGeom prst="rect">
            <a:avLst/>
          </a:prstGeom>
          <a:noFill/>
          <a:ln>
            <a:noFill/>
          </a:ln>
        </p:spPr>
      </p:pic>
      <p:graphicFrame>
        <p:nvGraphicFramePr>
          <p:cNvPr id="7" name="Таблица 6"/>
          <p:cNvGraphicFramePr>
            <a:graphicFrameLocks noGrp="1"/>
          </p:cNvGraphicFramePr>
          <p:nvPr>
            <p:extLst>
              <p:ext uri="{D42A27DB-BD31-4B8C-83A1-F6EECF244321}">
                <p14:modId xmlns:p14="http://schemas.microsoft.com/office/powerpoint/2010/main" val="2502445995"/>
              </p:ext>
            </p:extLst>
          </p:nvPr>
        </p:nvGraphicFramePr>
        <p:xfrm>
          <a:off x="395536" y="1700808"/>
          <a:ext cx="8229602" cy="841248"/>
        </p:xfrm>
        <a:graphic>
          <a:graphicData uri="http://schemas.openxmlformats.org/drawingml/2006/table">
            <a:tbl>
              <a:tblPr firstRow="1" firstCol="1" bandRow="1"/>
              <a:tblGrid>
                <a:gridCol w="591337"/>
                <a:gridCol w="632271"/>
                <a:gridCol w="632901"/>
                <a:gridCol w="653683"/>
                <a:gridCol w="668167"/>
                <a:gridCol w="630382"/>
                <a:gridCol w="652423"/>
                <a:gridCol w="670686"/>
                <a:gridCol w="654312"/>
                <a:gridCol w="610860"/>
                <a:gridCol w="610860"/>
                <a:gridCol w="610860"/>
                <a:gridCol w="610860"/>
              </a:tblGrid>
              <a:tr h="208574">
                <a:tc gridSpan="13">
                  <a:txBody>
                    <a:bodyPr/>
                    <a:lstStyle/>
                    <a:p>
                      <a:pPr algn="ctr">
                        <a:lnSpc>
                          <a:spcPct val="115000"/>
                        </a:lnSpc>
                        <a:spcAft>
                          <a:spcPts val="0"/>
                        </a:spcAft>
                      </a:pPr>
                      <a:r>
                        <a:rPr lang="lv-LV" sz="1600" dirty="0">
                          <a:effectLst/>
                          <a:latin typeface="+mn-lt"/>
                          <a:ea typeface="Calibri" panose="020F0502020204030204" pitchFamily="34" charset="0"/>
                          <a:cs typeface="Times New Roman" panose="02020603050405020304" pitchFamily="18" charset="0"/>
                        </a:rPr>
                        <a:t>Chemical </a:t>
                      </a:r>
                      <a:r>
                        <a:rPr lang="lv-LV" sz="1600" dirty="0" smtClean="0">
                          <a:effectLst/>
                          <a:latin typeface="+mn-lt"/>
                          <a:ea typeface="Calibri" panose="020F0502020204030204" pitchFamily="34" charset="0"/>
                          <a:cs typeface="Times New Roman" panose="02020603050405020304" pitchFamily="18" charset="0"/>
                        </a:rPr>
                        <a:t>elements</a:t>
                      </a:r>
                      <a:endParaRPr lang="uk-UA" sz="1600" dirty="0">
                        <a:effectLst/>
                        <a:latin typeface="+mn-lt"/>
                        <a:ea typeface="Calibri" panose="020F0502020204030204" pitchFamily="34" charset="0"/>
                        <a:cs typeface="Times New Roman" panose="02020603050405020304" pitchFamily="18" charset="0"/>
                      </a:endParaRPr>
                    </a:p>
                  </a:txBody>
                  <a:tcPr marL="68013" marR="6801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191193">
                <a:tc>
                  <a:txBody>
                    <a:bodyPr/>
                    <a:lstStyle/>
                    <a:p>
                      <a:pPr algn="ctr">
                        <a:lnSpc>
                          <a:spcPct val="115000"/>
                        </a:lnSpc>
                        <a:spcAft>
                          <a:spcPts val="0"/>
                        </a:spcAft>
                      </a:pPr>
                      <a:r>
                        <a:rPr lang="lv-LV" sz="1600">
                          <a:effectLst/>
                          <a:latin typeface="+mn-lt"/>
                          <a:ea typeface="Calibri" panose="020F0502020204030204" pitchFamily="34" charset="0"/>
                          <a:cs typeface="Times New Roman" panose="02020603050405020304" pitchFamily="18" charset="0"/>
                        </a:rPr>
                        <a:t>N</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lv-LV" sz="1600">
                          <a:effectLst/>
                          <a:latin typeface="+mn-lt"/>
                          <a:ea typeface="Calibri" panose="020F0502020204030204" pitchFamily="34" charset="0"/>
                          <a:cs typeface="Times New Roman" panose="02020603050405020304" pitchFamily="18" charset="0"/>
                        </a:rPr>
                        <a:t>P</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lv-LV" sz="1600" dirty="0">
                          <a:effectLst/>
                          <a:latin typeface="+mn-lt"/>
                          <a:ea typeface="Calibri" panose="020F0502020204030204" pitchFamily="34" charset="0"/>
                          <a:cs typeface="Times New Roman" panose="02020603050405020304" pitchFamily="18" charset="0"/>
                        </a:rPr>
                        <a:t>K</a:t>
                      </a:r>
                      <a:endParaRPr lang="uk-UA" sz="1600" dirty="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lv-LV" sz="1600" dirty="0">
                          <a:effectLst/>
                          <a:latin typeface="+mn-lt"/>
                          <a:ea typeface="Calibri" panose="020F0502020204030204" pitchFamily="34" charset="0"/>
                          <a:cs typeface="Times New Roman" panose="02020603050405020304" pitchFamily="18" charset="0"/>
                        </a:rPr>
                        <a:t>Ca</a:t>
                      </a:r>
                      <a:endParaRPr lang="uk-UA" sz="1600" dirty="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lv-LV" sz="1600">
                          <a:effectLst/>
                          <a:latin typeface="+mn-lt"/>
                          <a:ea typeface="Calibri" panose="020F0502020204030204" pitchFamily="34" charset="0"/>
                          <a:cs typeface="Times New Roman" panose="02020603050405020304" pitchFamily="18" charset="0"/>
                        </a:rPr>
                        <a:t>Mg</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lv-LV" sz="1600" dirty="0">
                          <a:effectLst/>
                          <a:latin typeface="+mn-lt"/>
                          <a:ea typeface="Calibri" panose="020F0502020204030204" pitchFamily="34" charset="0"/>
                          <a:cs typeface="Times New Roman" panose="02020603050405020304" pitchFamily="18" charset="0"/>
                        </a:rPr>
                        <a:t>S</a:t>
                      </a:r>
                      <a:endParaRPr lang="uk-UA" sz="1600" dirty="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lv-LV" sz="1600" dirty="0">
                          <a:effectLst/>
                          <a:latin typeface="+mn-lt"/>
                          <a:ea typeface="Calibri" panose="020F0502020204030204" pitchFamily="34" charset="0"/>
                          <a:cs typeface="Times New Roman" panose="02020603050405020304" pitchFamily="18" charset="0"/>
                        </a:rPr>
                        <a:t>Fe</a:t>
                      </a:r>
                      <a:endParaRPr lang="uk-UA" sz="1600" dirty="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lv-LV" sz="1600">
                          <a:effectLst/>
                          <a:latin typeface="+mn-lt"/>
                          <a:ea typeface="Calibri" panose="020F0502020204030204" pitchFamily="34" charset="0"/>
                          <a:cs typeface="Times New Roman" panose="02020603050405020304" pitchFamily="18" charset="0"/>
                        </a:rPr>
                        <a:t>Mn</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lv-LV" sz="1600">
                          <a:effectLst/>
                          <a:latin typeface="+mn-lt"/>
                          <a:ea typeface="Calibri" panose="020F0502020204030204" pitchFamily="34" charset="0"/>
                          <a:cs typeface="Times New Roman" panose="02020603050405020304" pitchFamily="18" charset="0"/>
                        </a:rPr>
                        <a:t>Zn</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lv-LV" sz="1600">
                          <a:effectLst/>
                          <a:latin typeface="+mn-lt"/>
                          <a:ea typeface="Calibri" panose="020F0502020204030204" pitchFamily="34" charset="0"/>
                          <a:cs typeface="Times New Roman" panose="02020603050405020304" pitchFamily="18" charset="0"/>
                        </a:rPr>
                        <a:t>Cu</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lv-LV" sz="1600">
                          <a:effectLst/>
                          <a:latin typeface="+mn-lt"/>
                          <a:ea typeface="Calibri" panose="020F0502020204030204" pitchFamily="34" charset="0"/>
                          <a:cs typeface="Times New Roman" panose="02020603050405020304" pitchFamily="18" charset="0"/>
                        </a:rPr>
                        <a:t>Mo</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lv-LV" sz="1600">
                          <a:effectLst/>
                          <a:latin typeface="+mn-lt"/>
                          <a:ea typeface="Calibri" panose="020F0502020204030204" pitchFamily="34" charset="0"/>
                          <a:cs typeface="Times New Roman" panose="02020603050405020304" pitchFamily="18" charset="0"/>
                        </a:rPr>
                        <a:t>B</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pPr>
                      <a:r>
                        <a:rPr lang="lv-LV" sz="1600">
                          <a:effectLst/>
                          <a:latin typeface="+mn-lt"/>
                          <a:ea typeface="Calibri" panose="020F0502020204030204" pitchFamily="34" charset="0"/>
                          <a:cs typeface="Times New Roman" panose="02020603050405020304" pitchFamily="18" charset="0"/>
                        </a:rPr>
                        <a:t>Na</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191193">
                <a:tc>
                  <a:txBody>
                    <a:bodyPr/>
                    <a:lstStyle/>
                    <a:p>
                      <a:pPr algn="ctr">
                        <a:lnSpc>
                          <a:spcPct val="115000"/>
                        </a:lnSpc>
                        <a:spcAft>
                          <a:spcPts val="0"/>
                        </a:spcAft>
                      </a:pPr>
                      <a:r>
                        <a:rPr lang="lv-LV" sz="1600" b="1">
                          <a:effectLst/>
                          <a:highlight>
                            <a:srgbClr val="FFFF00"/>
                          </a:highlight>
                          <a:latin typeface="+mn-lt"/>
                          <a:ea typeface="Calibri" panose="020F0502020204030204" pitchFamily="34" charset="0"/>
                          <a:cs typeface="Times New Roman" panose="02020603050405020304" pitchFamily="18" charset="0"/>
                        </a:rPr>
                        <a:t>26</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1600" b="1">
                          <a:effectLst/>
                          <a:latin typeface="+mn-lt"/>
                          <a:ea typeface="Calibri" panose="020F0502020204030204" pitchFamily="34" charset="0"/>
                          <a:cs typeface="Times New Roman" panose="02020603050405020304" pitchFamily="18" charset="0"/>
                        </a:rPr>
                        <a:t>169</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1600" b="1">
                          <a:effectLst/>
                          <a:highlight>
                            <a:srgbClr val="FFFF00"/>
                          </a:highlight>
                          <a:latin typeface="+mn-lt"/>
                          <a:ea typeface="Calibri" panose="020F0502020204030204" pitchFamily="34" charset="0"/>
                          <a:cs typeface="Times New Roman" panose="02020603050405020304" pitchFamily="18" charset="0"/>
                        </a:rPr>
                        <a:t>43</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1600" b="1">
                          <a:effectLst/>
                          <a:highlight>
                            <a:srgbClr val="FFFF00"/>
                          </a:highlight>
                          <a:latin typeface="+mn-lt"/>
                          <a:ea typeface="Calibri" panose="020F0502020204030204" pitchFamily="34" charset="0"/>
                          <a:cs typeface="Times New Roman" panose="02020603050405020304" pitchFamily="18" charset="0"/>
                        </a:rPr>
                        <a:t>725</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1600" b="1">
                          <a:effectLst/>
                          <a:highlight>
                            <a:srgbClr val="FFFF00"/>
                          </a:highlight>
                          <a:latin typeface="+mn-lt"/>
                          <a:ea typeface="Calibri" panose="020F0502020204030204" pitchFamily="34" charset="0"/>
                          <a:cs typeface="Times New Roman" panose="02020603050405020304" pitchFamily="18" charset="0"/>
                        </a:rPr>
                        <a:t>75</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1600" b="1">
                          <a:effectLst/>
                          <a:highlight>
                            <a:srgbClr val="FFFF00"/>
                          </a:highlight>
                          <a:latin typeface="+mn-lt"/>
                          <a:ea typeface="Calibri" panose="020F0502020204030204" pitchFamily="34" charset="0"/>
                          <a:cs typeface="Times New Roman" panose="02020603050405020304" pitchFamily="18" charset="0"/>
                        </a:rPr>
                        <a:t>11</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1600" b="1" dirty="0">
                          <a:effectLst/>
                          <a:latin typeface="+mn-lt"/>
                          <a:ea typeface="Calibri" panose="020F0502020204030204" pitchFamily="34" charset="0"/>
                          <a:cs typeface="Times New Roman" panose="02020603050405020304" pitchFamily="18" charset="0"/>
                        </a:rPr>
                        <a:t>610</a:t>
                      </a:r>
                      <a:endParaRPr lang="uk-UA" sz="1600" dirty="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1600" b="1">
                          <a:effectLst/>
                          <a:latin typeface="+mn-lt"/>
                          <a:ea typeface="Calibri" panose="020F0502020204030204" pitchFamily="34" charset="0"/>
                          <a:cs typeface="Times New Roman" panose="02020603050405020304" pitchFamily="18" charset="0"/>
                        </a:rPr>
                        <a:t>90</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1600" b="1">
                          <a:effectLst/>
                          <a:highlight>
                            <a:srgbClr val="FFFF00"/>
                          </a:highlight>
                          <a:latin typeface="+mn-lt"/>
                          <a:ea typeface="Calibri" panose="020F0502020204030204" pitchFamily="34" charset="0"/>
                          <a:cs typeface="Times New Roman" panose="02020603050405020304" pitchFamily="18" charset="0"/>
                        </a:rPr>
                        <a:t>2,9</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1600" b="1">
                          <a:effectLst/>
                          <a:highlight>
                            <a:srgbClr val="FFFF00"/>
                          </a:highlight>
                          <a:latin typeface="+mn-lt"/>
                          <a:ea typeface="Calibri" panose="020F0502020204030204" pitchFamily="34" charset="0"/>
                          <a:cs typeface="Times New Roman" panose="02020603050405020304" pitchFamily="18" charset="0"/>
                        </a:rPr>
                        <a:t>1,3</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1600" b="1">
                          <a:effectLst/>
                          <a:latin typeface="+mn-lt"/>
                          <a:ea typeface="Calibri" panose="020F0502020204030204" pitchFamily="34" charset="0"/>
                          <a:cs typeface="Times New Roman" panose="02020603050405020304" pitchFamily="18" charset="0"/>
                        </a:rPr>
                        <a:t>0,05</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1600" b="1">
                          <a:effectLst/>
                          <a:highlight>
                            <a:srgbClr val="FFFF00"/>
                          </a:highlight>
                          <a:latin typeface="+mn-lt"/>
                          <a:ea typeface="Calibri" panose="020F0502020204030204" pitchFamily="34" charset="0"/>
                          <a:cs typeface="Times New Roman" panose="02020603050405020304" pitchFamily="18" charset="0"/>
                        </a:rPr>
                        <a:t>0,3</a:t>
                      </a:r>
                      <a:endParaRPr lang="uk-UA" sz="160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1600" b="1" dirty="0">
                          <a:effectLst/>
                          <a:latin typeface="+mn-lt"/>
                          <a:ea typeface="Calibri" panose="020F0502020204030204" pitchFamily="34" charset="0"/>
                          <a:cs typeface="Times New Roman" panose="02020603050405020304" pitchFamily="18" charset="0"/>
                        </a:rPr>
                        <a:t>10</a:t>
                      </a:r>
                      <a:endParaRPr lang="uk-UA" sz="1600" dirty="0">
                        <a:effectLst/>
                        <a:latin typeface="+mn-lt"/>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Прямоугольник 7"/>
          <p:cNvSpPr/>
          <p:nvPr/>
        </p:nvSpPr>
        <p:spPr>
          <a:xfrm>
            <a:off x="102332" y="2708920"/>
            <a:ext cx="3466728" cy="1107996"/>
          </a:xfrm>
          <a:prstGeom prst="rect">
            <a:avLst/>
          </a:prstGeom>
        </p:spPr>
        <p:txBody>
          <a:bodyPr wrap="square">
            <a:spAutoFit/>
          </a:bodyPr>
          <a:lstStyle/>
          <a:p>
            <a:pPr>
              <a:spcAft>
                <a:spcPts val="0"/>
              </a:spcAft>
            </a:pPr>
            <a:r>
              <a:rPr lang="lv-LV" sz="1600" dirty="0">
                <a:ea typeface="Calibri" panose="020F0502020204030204" pitchFamily="34" charset="0"/>
                <a:cs typeface="Times New Roman" panose="02020603050405020304" pitchFamily="18" charset="0"/>
              </a:rPr>
              <a:t>pH</a:t>
            </a:r>
            <a:r>
              <a:rPr lang="lv-LV" sz="1600" baseline="-25000" dirty="0">
                <a:ea typeface="Calibri" panose="020F0502020204030204" pitchFamily="34" charset="0"/>
                <a:cs typeface="Times New Roman" panose="02020603050405020304" pitchFamily="18" charset="0"/>
              </a:rPr>
              <a:t>KCI </a:t>
            </a:r>
            <a:r>
              <a:rPr lang="lv-LV" sz="1600" dirty="0">
                <a:ea typeface="Calibri" panose="020F0502020204030204" pitchFamily="34" charset="0"/>
                <a:cs typeface="Times New Roman" panose="02020603050405020304" pitchFamily="18" charset="0"/>
              </a:rPr>
              <a:t>: 5,20</a:t>
            </a:r>
            <a:endParaRPr lang="uk-UA" sz="1600" dirty="0">
              <a:ea typeface="Calibri" panose="020F0502020204030204" pitchFamily="34" charset="0"/>
              <a:cs typeface="Times New Roman" panose="02020603050405020304" pitchFamily="18" charset="0"/>
            </a:endParaRPr>
          </a:p>
          <a:p>
            <a:pPr>
              <a:spcAft>
                <a:spcPts val="0"/>
              </a:spcAft>
            </a:pPr>
            <a:r>
              <a:rPr lang="lv-LV" sz="1600" dirty="0">
                <a:ea typeface="Calibri" panose="020F0502020204030204" pitchFamily="34" charset="0"/>
                <a:cs typeface="Times New Roman" panose="02020603050405020304" pitchFamily="18" charset="0"/>
              </a:rPr>
              <a:t>EC </a:t>
            </a:r>
            <a:r>
              <a:rPr lang="lv-LV" sz="1600" dirty="0" smtClean="0">
                <a:ea typeface="Calibri" panose="020F0502020204030204" pitchFamily="34" charset="0"/>
                <a:cs typeface="Times New Roman" panose="02020603050405020304" pitchFamily="18" charset="0"/>
              </a:rPr>
              <a:t>mS/cm</a:t>
            </a:r>
            <a:r>
              <a:rPr lang="ru-RU" sz="1600" dirty="0" smtClean="0">
                <a:ea typeface="Calibri" panose="020F0502020204030204" pitchFamily="34" charset="0"/>
                <a:cs typeface="Times New Roman" panose="02020603050405020304" pitchFamily="18" charset="0"/>
              </a:rPr>
              <a:t> (</a:t>
            </a:r>
            <a:r>
              <a:rPr lang="en-GB" sz="1600" dirty="0" err="1" smtClean="0"/>
              <a:t>electroconductivity</a:t>
            </a:r>
            <a:r>
              <a:rPr lang="ru-RU" sz="1600" dirty="0" smtClean="0"/>
              <a:t>)</a:t>
            </a:r>
            <a:r>
              <a:rPr lang="lv-LV" sz="1600" dirty="0" smtClean="0">
                <a:ea typeface="Calibri" panose="020F0502020204030204" pitchFamily="34" charset="0"/>
                <a:cs typeface="Times New Roman" panose="02020603050405020304" pitchFamily="18" charset="0"/>
              </a:rPr>
              <a:t>: </a:t>
            </a:r>
            <a:r>
              <a:rPr lang="lv-LV" sz="1600" b="1" dirty="0">
                <a:highlight>
                  <a:srgbClr val="FFFF00"/>
                </a:highlight>
                <a:ea typeface="Calibri" panose="020F0502020204030204" pitchFamily="34" charset="0"/>
                <a:cs typeface="Times New Roman" panose="02020603050405020304" pitchFamily="18" charset="0"/>
              </a:rPr>
              <a:t>0,39</a:t>
            </a:r>
            <a:endParaRPr lang="uk-UA" sz="1600" dirty="0">
              <a:ea typeface="Calibri" panose="020F0502020204030204" pitchFamily="34" charset="0"/>
              <a:cs typeface="Times New Roman" panose="02020603050405020304" pitchFamily="18" charset="0"/>
            </a:endParaRPr>
          </a:p>
          <a:p>
            <a:pPr>
              <a:spcAft>
                <a:spcPts val="0"/>
              </a:spcAft>
            </a:pPr>
            <a:r>
              <a:rPr lang="lv-LV" sz="1600" kern="1100" dirty="0">
                <a:solidFill>
                  <a:srgbClr val="04704C"/>
                </a:solidFill>
                <a:ea typeface="Times New Roman" panose="02020603050405020304" pitchFamily="18" charset="0"/>
                <a:cs typeface="Times New Roman" panose="02020603050405020304" pitchFamily="18" charset="0"/>
              </a:rPr>
              <a:t> </a:t>
            </a:r>
            <a:endParaRPr lang="uk-UA" sz="1600" dirty="0">
              <a:ea typeface="Calibri" panose="020F0502020204030204" pitchFamily="34" charset="0"/>
              <a:cs typeface="Times New Roman" panose="02020603050405020304" pitchFamily="18" charset="0"/>
            </a:endParaRPr>
          </a:p>
          <a:p>
            <a:pPr>
              <a:spcAft>
                <a:spcPts val="0"/>
              </a:spcAft>
            </a:pPr>
            <a:r>
              <a:rPr lang="lv-LV" sz="1600" kern="1100" dirty="0">
                <a:solidFill>
                  <a:srgbClr val="FFFF00"/>
                </a:solidFill>
                <a:ea typeface="Times New Roman" panose="02020603050405020304" pitchFamily="18" charset="0"/>
                <a:cs typeface="Times New Roman" panose="02020603050405020304" pitchFamily="18" charset="0"/>
              </a:rPr>
              <a:t>█ </a:t>
            </a:r>
            <a:r>
              <a:rPr lang="lv-LV" sz="1600" kern="1100" dirty="0">
                <a:ea typeface="Times New Roman" panose="02020603050405020304" pitchFamily="18" charset="0"/>
                <a:cs typeface="Times New Roman" panose="02020603050405020304" pitchFamily="18" charset="0"/>
              </a:rPr>
              <a:t>- </a:t>
            </a:r>
            <a:r>
              <a:rPr lang="lv-LV" sz="1600" kern="1100" dirty="0" smtClean="0">
                <a:ea typeface="Times New Roman" panose="02020603050405020304" pitchFamily="18" charset="0"/>
                <a:cs typeface="Times New Roman" panose="02020603050405020304" pitchFamily="18" charset="0"/>
              </a:rPr>
              <a:t>low    </a:t>
            </a:r>
            <a:r>
              <a:rPr lang="lv-LV" sz="1600" kern="1100" dirty="0" smtClean="0">
                <a:solidFill>
                  <a:srgbClr val="BFBFBF"/>
                </a:solidFill>
                <a:ea typeface="Times New Roman" panose="02020603050405020304" pitchFamily="18" charset="0"/>
                <a:cs typeface="Times New Roman" panose="02020603050405020304" pitchFamily="18" charset="0"/>
              </a:rPr>
              <a:t> </a:t>
            </a:r>
            <a:r>
              <a:rPr lang="lv-LV" sz="1600" kern="1100" dirty="0">
                <a:solidFill>
                  <a:srgbClr val="BFBFBF"/>
                </a:solidFill>
                <a:ea typeface="Times New Roman" panose="02020603050405020304" pitchFamily="18" charset="0"/>
                <a:cs typeface="Times New Roman" panose="02020603050405020304" pitchFamily="18" charset="0"/>
              </a:rPr>
              <a:t>█ </a:t>
            </a:r>
            <a:r>
              <a:rPr lang="lv-LV" sz="1600" kern="1100" dirty="0">
                <a:ea typeface="Times New Roman" panose="02020603050405020304" pitchFamily="18" charset="0"/>
                <a:cs typeface="Times New Roman" panose="02020603050405020304" pitchFamily="18" charset="0"/>
              </a:rPr>
              <a:t>- </a:t>
            </a:r>
            <a:r>
              <a:rPr lang="lv-LV" sz="1600" kern="1100" dirty="0" smtClean="0">
                <a:ea typeface="Times New Roman" panose="02020603050405020304" pitchFamily="18" charset="0"/>
                <a:cs typeface="Times New Roman" panose="02020603050405020304" pitchFamily="18" charset="0"/>
              </a:rPr>
              <a:t>high</a:t>
            </a:r>
            <a:endParaRPr lang="uk-UA" sz="1600" dirty="0">
              <a:effectLst/>
              <a:ea typeface="Calibri" panose="020F0502020204030204" pitchFamily="34" charset="0"/>
              <a:cs typeface="Times New Roman" panose="02020603050405020304" pitchFamily="18" charset="0"/>
            </a:endParaRPr>
          </a:p>
        </p:txBody>
      </p:sp>
      <p:pic>
        <p:nvPicPr>
          <p:cNvPr id="9" name="Picture 15" descr="C:\Users\user\Desktop\Ukraina 2015 - Copy\2015-10-12\pole Nr 8 Pod matochnik\17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57" y="4205055"/>
            <a:ext cx="4646648" cy="1953368"/>
          </a:xfrm>
          <a:prstGeom prst="rect">
            <a:avLst/>
          </a:prstGeom>
          <a:noFill/>
          <a:ln>
            <a:noFill/>
          </a:ln>
        </p:spPr>
      </p:pic>
    </p:spTree>
    <p:extLst>
      <p:ext uri="{BB962C8B-B14F-4D97-AF65-F5344CB8AC3E}">
        <p14:creationId xmlns:p14="http://schemas.microsoft.com/office/powerpoint/2010/main" val="1652558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63866" y="188640"/>
            <a:ext cx="8229600" cy="490066"/>
          </a:xfrm>
        </p:spPr>
        <p:txBody>
          <a:bodyPr>
            <a:noAutofit/>
          </a:bodyPr>
          <a:lstStyle/>
          <a:p>
            <a:r>
              <a:rPr lang="de-DE" sz="3600" dirty="0"/>
              <a:t>Promising </a:t>
            </a:r>
            <a:r>
              <a:rPr lang="de-DE" sz="3600" dirty="0" err="1"/>
              <a:t>energy</a:t>
            </a:r>
            <a:r>
              <a:rPr lang="de-DE" sz="3600" dirty="0"/>
              <a:t> </a:t>
            </a:r>
            <a:r>
              <a:rPr lang="de-DE" sz="3600" dirty="0" err="1"/>
              <a:t>crops</a:t>
            </a:r>
            <a:r>
              <a:rPr lang="de-DE" sz="3600" dirty="0"/>
              <a:t> (</a:t>
            </a:r>
            <a:r>
              <a:rPr lang="de-DE" sz="3600" dirty="0" err="1"/>
              <a:t>selection</a:t>
            </a:r>
            <a:r>
              <a:rPr lang="de-DE" sz="3600" dirty="0"/>
              <a:t>)</a:t>
            </a:r>
            <a:endParaRPr lang="hu-HU" sz="3600" dirty="0"/>
          </a:p>
        </p:txBody>
      </p:sp>
      <p:graphicFrame>
        <p:nvGraphicFramePr>
          <p:cNvPr id="6" name="Таблица 5"/>
          <p:cNvGraphicFramePr>
            <a:graphicFrameLocks noGrp="1"/>
          </p:cNvGraphicFramePr>
          <p:nvPr>
            <p:extLst/>
          </p:nvPr>
        </p:nvGraphicFramePr>
        <p:xfrm>
          <a:off x="899593" y="807240"/>
          <a:ext cx="8064895" cy="5358064"/>
        </p:xfrm>
        <a:graphic>
          <a:graphicData uri="http://schemas.openxmlformats.org/drawingml/2006/table">
            <a:tbl>
              <a:tblPr firstRow="1" bandRow="1">
                <a:tableStyleId>{F5AB1C69-6EDB-4FF4-983F-18BD219EF322}</a:tableStyleId>
              </a:tblPr>
              <a:tblGrid>
                <a:gridCol w="1224138">
                  <a:extLst>
                    <a:ext uri="{9D8B030D-6E8A-4147-A177-3AD203B41FA5}">
                      <a16:colId xmlns:a16="http://schemas.microsoft.com/office/drawing/2014/main" xmlns="" val="20000"/>
                    </a:ext>
                  </a:extLst>
                </a:gridCol>
                <a:gridCol w="720077">
                  <a:extLst>
                    <a:ext uri="{9D8B030D-6E8A-4147-A177-3AD203B41FA5}">
                      <a16:colId xmlns:a16="http://schemas.microsoft.com/office/drawing/2014/main" xmlns="" val="20001"/>
                    </a:ext>
                  </a:extLst>
                </a:gridCol>
                <a:gridCol w="1366470">
                  <a:extLst>
                    <a:ext uri="{9D8B030D-6E8A-4147-A177-3AD203B41FA5}">
                      <a16:colId xmlns:a16="http://schemas.microsoft.com/office/drawing/2014/main" xmlns="" val="20002"/>
                    </a:ext>
                  </a:extLst>
                </a:gridCol>
                <a:gridCol w="1297826">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5"/>
                    </a:ext>
                  </a:extLst>
                </a:gridCol>
                <a:gridCol w="1584176">
                  <a:extLst>
                    <a:ext uri="{9D8B030D-6E8A-4147-A177-3AD203B41FA5}">
                      <a16:colId xmlns:a16="http://schemas.microsoft.com/office/drawing/2014/main" xmlns="" val="20006"/>
                    </a:ext>
                  </a:extLst>
                </a:gridCol>
              </a:tblGrid>
              <a:tr h="1005374">
                <a:tc>
                  <a:txBody>
                    <a:bodyPr/>
                    <a:lstStyle/>
                    <a:p>
                      <a:r>
                        <a:rPr lang="en-GB" sz="1600" dirty="0"/>
                        <a:t>Energy crop</a:t>
                      </a:r>
                      <a:endParaRPr lang="uk-UA" sz="1600" dirty="0"/>
                    </a:p>
                  </a:txBody>
                  <a:tcPr anchor="ctr"/>
                </a:tc>
                <a:tc>
                  <a:txBody>
                    <a:bodyPr/>
                    <a:lstStyle/>
                    <a:p>
                      <a:r>
                        <a:rPr lang="en-GB" sz="1600" dirty="0"/>
                        <a:t>Soil</a:t>
                      </a:r>
                      <a:r>
                        <a:rPr lang="en-GB" sz="1600" baseline="0" dirty="0"/>
                        <a:t> pH</a:t>
                      </a:r>
                      <a:endParaRPr lang="uk-UA" sz="1600" dirty="0"/>
                    </a:p>
                  </a:txBody>
                  <a:tcPr anchor="ctr"/>
                </a:tc>
                <a:tc>
                  <a:txBody>
                    <a:bodyPr/>
                    <a:lstStyle/>
                    <a:p>
                      <a:r>
                        <a:rPr lang="en-GB" sz="1600" dirty="0"/>
                        <a:t>Annual precipitation</a:t>
                      </a:r>
                      <a:r>
                        <a:rPr lang="uk-UA" sz="1600" baseline="0" dirty="0"/>
                        <a:t>, </a:t>
                      </a:r>
                      <a:r>
                        <a:rPr lang="en-GB" sz="1600" baseline="0" dirty="0"/>
                        <a:t>mm</a:t>
                      </a:r>
                      <a:endParaRPr lang="uk-UA" sz="1600" dirty="0"/>
                    </a:p>
                  </a:txBody>
                  <a:tcPr anchor="ctr"/>
                </a:tc>
                <a:tc>
                  <a:txBody>
                    <a:bodyPr/>
                    <a:lstStyle/>
                    <a:p>
                      <a:r>
                        <a:rPr lang="en-GB" sz="1600" dirty="0"/>
                        <a:t>Temperature,</a:t>
                      </a:r>
                      <a:r>
                        <a:rPr lang="uk-UA" sz="1600" dirty="0"/>
                        <a:t> </a:t>
                      </a:r>
                      <a:r>
                        <a:rPr lang="uk-UA" sz="1600" dirty="0">
                          <a:sym typeface="Symbol" panose="05050102010706020507" pitchFamily="18" charset="2"/>
                        </a:rPr>
                        <a:t>С</a:t>
                      </a:r>
                      <a:endParaRPr lang="uk-UA" sz="1600" dirty="0"/>
                    </a:p>
                  </a:txBody>
                  <a:tcPr anchor="ctr"/>
                </a:tc>
                <a:tc>
                  <a:txBody>
                    <a:bodyPr/>
                    <a:lstStyle/>
                    <a:p>
                      <a:r>
                        <a:rPr lang="en-GB" sz="1600" dirty="0"/>
                        <a:t>Life cycle</a:t>
                      </a:r>
                      <a:r>
                        <a:rPr lang="uk-UA" sz="1600" dirty="0"/>
                        <a:t>, </a:t>
                      </a:r>
                      <a:r>
                        <a:rPr lang="en-GB" sz="1600" dirty="0"/>
                        <a:t>years</a:t>
                      </a:r>
                      <a:endParaRPr lang="uk-UA" sz="1600" dirty="0"/>
                    </a:p>
                  </a:txBody>
                  <a:tcPr anchor="ctr"/>
                </a:tc>
                <a:tc>
                  <a:txBody>
                    <a:bodyPr/>
                    <a:lstStyle/>
                    <a:p>
                      <a:r>
                        <a:rPr lang="en-GB" sz="1600" dirty="0"/>
                        <a:t>Frequency of harvest</a:t>
                      </a:r>
                      <a:endParaRPr lang="uk-UA" sz="1600" dirty="0"/>
                    </a:p>
                  </a:txBody>
                  <a:tcPr anchor="ctr"/>
                </a:tc>
                <a:tc>
                  <a:txBody>
                    <a:bodyPr/>
                    <a:lstStyle/>
                    <a:p>
                      <a:pPr algn="ctr"/>
                      <a:r>
                        <a:rPr lang="de-DE" sz="1600" dirty="0" err="1"/>
                        <a:t>Biomass</a:t>
                      </a:r>
                      <a:r>
                        <a:rPr lang="de-DE" sz="1600" dirty="0"/>
                        <a:t> </a:t>
                      </a:r>
                      <a:r>
                        <a:rPr lang="de-DE" sz="1600" dirty="0" err="1"/>
                        <a:t>yield</a:t>
                      </a:r>
                      <a:r>
                        <a:rPr lang="de-DE" sz="1600" dirty="0"/>
                        <a:t> </a:t>
                      </a:r>
                    </a:p>
                    <a:p>
                      <a:pPr algn="ctr"/>
                      <a:r>
                        <a:rPr lang="de-DE" sz="1400" b="0" dirty="0"/>
                        <a:t>(Mg DM</a:t>
                      </a:r>
                      <a:r>
                        <a:rPr lang="de-DE" sz="1400" b="0" baseline="0" dirty="0"/>
                        <a:t> ha</a:t>
                      </a:r>
                      <a:r>
                        <a:rPr lang="de-DE" sz="1400" b="0" baseline="30000" dirty="0"/>
                        <a:t>-1 </a:t>
                      </a:r>
                      <a:r>
                        <a:rPr lang="de-DE" sz="1400" b="0" baseline="0" dirty="0"/>
                        <a:t>yr</a:t>
                      </a:r>
                      <a:r>
                        <a:rPr lang="de-DE" sz="1400" b="0" baseline="30000" dirty="0"/>
                        <a:t>-1</a:t>
                      </a:r>
                      <a:r>
                        <a:rPr lang="de-DE" sz="1400" b="0" baseline="0" dirty="0"/>
                        <a:t>)</a:t>
                      </a:r>
                      <a:endParaRPr lang="hu-HU" sz="1400" b="0" baseline="0" dirty="0"/>
                    </a:p>
                  </a:txBody>
                  <a:tcPr anchor="ctr"/>
                </a:tc>
                <a:extLst>
                  <a:ext uri="{0D108BD9-81ED-4DB2-BD59-A6C34878D82A}">
                    <a16:rowId xmlns:a16="http://schemas.microsoft.com/office/drawing/2014/main" xmlns="" val="10000"/>
                  </a:ext>
                </a:extLst>
              </a:tr>
              <a:tr h="660274">
                <a:tc>
                  <a:txBody>
                    <a:bodyPr/>
                    <a:lstStyle/>
                    <a:p>
                      <a:r>
                        <a:rPr lang="en-GB" sz="1600" dirty="0"/>
                        <a:t>Salix </a:t>
                      </a:r>
                      <a:r>
                        <a:rPr lang="en-GB" sz="1600" dirty="0" err="1"/>
                        <a:t>Viminalis</a:t>
                      </a:r>
                      <a:r>
                        <a:rPr lang="en-GB" sz="1600" dirty="0"/>
                        <a:t> L.</a:t>
                      </a:r>
                      <a:endParaRPr lang="uk-UA" sz="1600" dirty="0"/>
                    </a:p>
                  </a:txBody>
                  <a:tcPr anchor="ctr"/>
                </a:tc>
                <a:tc>
                  <a:txBody>
                    <a:bodyPr/>
                    <a:lstStyle/>
                    <a:p>
                      <a:pPr algn="ctr"/>
                      <a:r>
                        <a:rPr lang="en-GB" sz="1600" dirty="0"/>
                        <a:t>5-7</a:t>
                      </a:r>
                      <a:endParaRPr lang="uk-UA" sz="1600" dirty="0"/>
                    </a:p>
                  </a:txBody>
                  <a:tcPr anchor="ctr"/>
                </a:tc>
                <a:tc>
                  <a:txBody>
                    <a:bodyPr/>
                    <a:lstStyle/>
                    <a:p>
                      <a:pPr algn="ctr"/>
                      <a:r>
                        <a:rPr lang="uk-UA" sz="1600" dirty="0"/>
                        <a:t>6</a:t>
                      </a:r>
                      <a:r>
                        <a:rPr lang="en-GB" sz="1600" dirty="0"/>
                        <a:t>5</a:t>
                      </a:r>
                      <a:r>
                        <a:rPr lang="uk-UA" sz="1600" dirty="0"/>
                        <a:t>0 </a:t>
                      </a:r>
                      <a:r>
                        <a:rPr lang="en-GB" sz="1600" dirty="0"/>
                        <a:t>-700</a:t>
                      </a:r>
                      <a:endParaRPr lang="uk-UA" sz="1600" dirty="0"/>
                    </a:p>
                  </a:txBody>
                  <a:tcPr anchor="ctr"/>
                </a:tc>
                <a:tc>
                  <a:txBody>
                    <a:bodyPr/>
                    <a:lstStyle/>
                    <a:p>
                      <a:pPr algn="ctr"/>
                      <a:r>
                        <a:rPr lang="en-GB" sz="1600" dirty="0"/>
                        <a:t>15-26</a:t>
                      </a:r>
                      <a:endParaRPr lang="uk-UA" sz="1600" dirty="0"/>
                    </a:p>
                  </a:txBody>
                  <a:tcPr anchor="ctr"/>
                </a:tc>
                <a:tc>
                  <a:txBody>
                    <a:bodyPr/>
                    <a:lstStyle/>
                    <a:p>
                      <a:pPr algn="ctr"/>
                      <a:r>
                        <a:rPr lang="uk-UA" sz="1600" dirty="0"/>
                        <a:t>20-25</a:t>
                      </a:r>
                    </a:p>
                  </a:txBody>
                  <a:tcPr anchor="ctr"/>
                </a:tc>
                <a:tc>
                  <a:txBody>
                    <a:bodyPr/>
                    <a:lstStyle/>
                    <a:p>
                      <a:pPr algn="ctr"/>
                      <a:r>
                        <a:rPr lang="uk-UA" sz="1600" dirty="0"/>
                        <a:t>1 </a:t>
                      </a:r>
                      <a:r>
                        <a:rPr lang="en-GB" sz="1600" dirty="0"/>
                        <a:t>per</a:t>
                      </a:r>
                      <a:r>
                        <a:rPr lang="en-GB" sz="1600" baseline="0" dirty="0"/>
                        <a:t> </a:t>
                      </a:r>
                      <a:r>
                        <a:rPr lang="uk-UA" sz="1600" dirty="0"/>
                        <a:t>3 </a:t>
                      </a:r>
                      <a:r>
                        <a:rPr lang="en-GB" sz="1600" dirty="0"/>
                        <a:t>years</a:t>
                      </a:r>
                      <a:endParaRPr lang="uk-UA" sz="1600" dirty="0"/>
                    </a:p>
                  </a:txBody>
                  <a:tcPr anchor="ctr"/>
                </a:tc>
                <a:tc>
                  <a:txBody>
                    <a:bodyPr/>
                    <a:lstStyle/>
                    <a:p>
                      <a:pPr algn="ctr"/>
                      <a:r>
                        <a:rPr lang="en-GB" sz="1600" dirty="0"/>
                        <a:t>6.2</a:t>
                      </a:r>
                      <a:r>
                        <a:rPr lang="uk-UA" sz="1600" dirty="0"/>
                        <a:t>-</a:t>
                      </a:r>
                      <a:r>
                        <a:rPr lang="en-GB" sz="1600" dirty="0"/>
                        <a:t>11.3</a:t>
                      </a:r>
                      <a:r>
                        <a:rPr lang="uk-UA" sz="1600" dirty="0"/>
                        <a:t> </a:t>
                      </a:r>
                    </a:p>
                  </a:txBody>
                  <a:tcPr anchor="ctr"/>
                </a:tc>
                <a:extLst>
                  <a:ext uri="{0D108BD9-81ED-4DB2-BD59-A6C34878D82A}">
                    <a16:rowId xmlns:a16="http://schemas.microsoft.com/office/drawing/2014/main" xmlns="" val="10001"/>
                  </a:ext>
                </a:extLst>
              </a:tr>
              <a:tr h="843360">
                <a:tc>
                  <a:txBody>
                    <a:bodyPr/>
                    <a:lstStyle/>
                    <a:p>
                      <a:r>
                        <a:rPr lang="en-GB" sz="1600" dirty="0" err="1"/>
                        <a:t>Miscanthus</a:t>
                      </a:r>
                      <a:r>
                        <a:rPr lang="en-GB" sz="1600" dirty="0"/>
                        <a:t> x </a:t>
                      </a:r>
                      <a:r>
                        <a:rPr lang="en-GB" sz="1600" dirty="0" err="1"/>
                        <a:t>giganteus</a:t>
                      </a:r>
                      <a:endParaRPr lang="en-GB" sz="1600" dirty="0"/>
                    </a:p>
                  </a:txBody>
                  <a:tcPr anchor="ctr"/>
                </a:tc>
                <a:tc>
                  <a:txBody>
                    <a:bodyPr/>
                    <a:lstStyle/>
                    <a:p>
                      <a:pPr algn="ctr"/>
                      <a:r>
                        <a:rPr lang="uk-UA" sz="1600" dirty="0"/>
                        <a:t>5</a:t>
                      </a:r>
                      <a:r>
                        <a:rPr lang="en-GB" sz="1600" dirty="0"/>
                        <a:t>.</a:t>
                      </a:r>
                      <a:r>
                        <a:rPr lang="uk-UA" sz="1600" dirty="0"/>
                        <a:t>5 – 7.5</a:t>
                      </a:r>
                    </a:p>
                  </a:txBody>
                  <a:tcPr anchor="ctr"/>
                </a:tc>
                <a:tc>
                  <a:txBody>
                    <a:bodyPr/>
                    <a:lstStyle/>
                    <a:p>
                      <a:pPr algn="ctr"/>
                      <a:r>
                        <a:rPr lang="en-GB" sz="1600" dirty="0"/>
                        <a:t>500-700</a:t>
                      </a:r>
                      <a:endParaRPr lang="uk-UA" sz="1600" dirty="0"/>
                    </a:p>
                  </a:txBody>
                  <a:tcPr anchor="ctr"/>
                </a:tc>
                <a:tc>
                  <a:txBody>
                    <a:bodyPr/>
                    <a:lstStyle/>
                    <a:p>
                      <a:pPr algn="ctr"/>
                      <a:r>
                        <a:rPr lang="uk-UA" sz="1600" dirty="0"/>
                        <a:t>25-32, </a:t>
                      </a:r>
                    </a:p>
                    <a:p>
                      <a:pPr algn="ctr"/>
                      <a:r>
                        <a:rPr lang="en-GB" sz="1600" dirty="0"/>
                        <a:t>frost-resistant</a:t>
                      </a:r>
                      <a:endParaRPr lang="uk-UA" sz="1600" dirty="0"/>
                    </a:p>
                  </a:txBody>
                  <a:tcPr anchor="ctr"/>
                </a:tc>
                <a:tc>
                  <a:txBody>
                    <a:bodyPr/>
                    <a:lstStyle/>
                    <a:p>
                      <a:pPr algn="ctr"/>
                      <a:r>
                        <a:rPr lang="uk-UA" sz="1600" baseline="0" dirty="0"/>
                        <a:t>20</a:t>
                      </a:r>
                      <a:endParaRPr lang="uk-UA" sz="1600" dirty="0"/>
                    </a:p>
                  </a:txBody>
                  <a:tcPr anchor="ctr"/>
                </a:tc>
                <a:tc>
                  <a:txBody>
                    <a:bodyPr/>
                    <a:lstStyle/>
                    <a:p>
                      <a:pPr algn="ctr"/>
                      <a:r>
                        <a:rPr lang="en-GB" sz="1600" dirty="0"/>
                        <a:t>annually</a:t>
                      </a:r>
                      <a:endParaRPr lang="uk-UA" sz="1600" dirty="0"/>
                    </a:p>
                  </a:txBody>
                  <a:tcPr anchor="ctr"/>
                </a:tc>
                <a:tc>
                  <a:txBody>
                    <a:bodyPr/>
                    <a:lstStyle/>
                    <a:p>
                      <a:pPr algn="ctr"/>
                      <a:r>
                        <a:rPr lang="uk-UA" sz="1600" dirty="0"/>
                        <a:t>15-20 </a:t>
                      </a:r>
                    </a:p>
                    <a:p>
                      <a:pPr algn="ctr"/>
                      <a:r>
                        <a:rPr lang="uk-UA" sz="1600" dirty="0"/>
                        <a:t>(</a:t>
                      </a:r>
                      <a:r>
                        <a:rPr lang="en-GB" sz="1600" dirty="0"/>
                        <a:t>after </a:t>
                      </a:r>
                      <a:r>
                        <a:rPr lang="uk-UA" sz="1600" dirty="0"/>
                        <a:t>2</a:t>
                      </a:r>
                      <a:r>
                        <a:rPr lang="en-GB" sz="1600" baseline="30000" dirty="0" err="1"/>
                        <a:t>nd</a:t>
                      </a:r>
                      <a:r>
                        <a:rPr lang="en-GB" sz="1600" dirty="0"/>
                        <a:t> year)</a:t>
                      </a:r>
                      <a:endParaRPr lang="uk-UA" sz="1600" dirty="0"/>
                    </a:p>
                  </a:txBody>
                  <a:tcPr anchor="ctr"/>
                </a:tc>
                <a:extLst>
                  <a:ext uri="{0D108BD9-81ED-4DB2-BD59-A6C34878D82A}">
                    <a16:rowId xmlns:a16="http://schemas.microsoft.com/office/drawing/2014/main" xmlns="" val="10002"/>
                  </a:ext>
                </a:extLst>
              </a:tr>
              <a:tr h="660274">
                <a:tc>
                  <a:txBody>
                    <a:bodyPr/>
                    <a:lstStyle/>
                    <a:p>
                      <a:r>
                        <a:rPr lang="en-GB" sz="1600" dirty="0" err="1"/>
                        <a:t>Panicum</a:t>
                      </a:r>
                      <a:r>
                        <a:rPr lang="en-GB" sz="1600" dirty="0"/>
                        <a:t> </a:t>
                      </a:r>
                      <a:r>
                        <a:rPr lang="en-GB" sz="1600" dirty="0" err="1"/>
                        <a:t>virgatum</a:t>
                      </a:r>
                      <a:r>
                        <a:rPr lang="en-GB" sz="1600" dirty="0"/>
                        <a:t> L.</a:t>
                      </a:r>
                      <a:endParaRPr lang="uk-UA" sz="1600" dirty="0"/>
                    </a:p>
                  </a:txBody>
                  <a:tcPr anchor="ctr"/>
                </a:tc>
                <a:tc>
                  <a:txBody>
                    <a:bodyPr/>
                    <a:lstStyle/>
                    <a:p>
                      <a:pPr algn="ctr"/>
                      <a:r>
                        <a:rPr lang="ru-RU" sz="1600" dirty="0"/>
                        <a:t>5.5-7</a:t>
                      </a:r>
                      <a:endParaRPr lang="uk-UA" sz="1600" dirty="0"/>
                    </a:p>
                  </a:txBody>
                  <a:tcPr anchor="ctr"/>
                </a:tc>
                <a:tc>
                  <a:txBody>
                    <a:bodyPr/>
                    <a:lstStyle/>
                    <a:p>
                      <a:pPr algn="ctr"/>
                      <a:r>
                        <a:rPr lang="en-GB" sz="1600" dirty="0"/>
                        <a:t>380-760</a:t>
                      </a:r>
                      <a:endParaRPr lang="uk-UA" sz="1600" dirty="0"/>
                    </a:p>
                  </a:txBody>
                  <a:tcPr anchor="ctr"/>
                </a:tc>
                <a:tc>
                  <a:txBody>
                    <a:bodyPr/>
                    <a:lstStyle/>
                    <a:p>
                      <a:pPr algn="ctr"/>
                      <a:r>
                        <a:rPr lang="en-GB" sz="1600" dirty="0"/>
                        <a:t>drought-resistant</a:t>
                      </a:r>
                      <a:endParaRPr lang="uk-UA" sz="1600" dirty="0"/>
                    </a:p>
                  </a:txBody>
                  <a:tcPr anchor="ctr"/>
                </a:tc>
                <a:tc>
                  <a:txBody>
                    <a:bodyPr/>
                    <a:lstStyle/>
                    <a:p>
                      <a:pPr algn="ctr"/>
                      <a:r>
                        <a:rPr lang="en-GB" sz="1600" dirty="0"/>
                        <a:t>10-15</a:t>
                      </a:r>
                      <a:endParaRPr lang="uk-UA" sz="1600" dirty="0"/>
                    </a:p>
                  </a:txBody>
                  <a:tcPr anchor="ctr"/>
                </a:tc>
                <a:tc>
                  <a:txBody>
                    <a:bodyPr/>
                    <a:lstStyle/>
                    <a:p>
                      <a:pPr algn="ctr"/>
                      <a:r>
                        <a:rPr lang="en-GB" sz="1600" dirty="0"/>
                        <a:t>annually</a:t>
                      </a:r>
                      <a:endParaRPr lang="uk-UA" sz="1600" dirty="0"/>
                    </a:p>
                  </a:txBody>
                  <a:tcPr anchor="ctr"/>
                </a:tc>
                <a:tc>
                  <a:txBody>
                    <a:bodyPr/>
                    <a:lstStyle/>
                    <a:p>
                      <a:pPr algn="ctr"/>
                      <a:r>
                        <a:rPr lang="en-GB" sz="1600" dirty="0"/>
                        <a:t>7-14</a:t>
                      </a:r>
                      <a:endParaRPr lang="uk-UA" sz="1600" dirty="0"/>
                    </a:p>
                  </a:txBody>
                  <a:tcPr anchor="ctr"/>
                </a:tc>
                <a:extLst>
                  <a:ext uri="{0D108BD9-81ED-4DB2-BD59-A6C34878D82A}">
                    <a16:rowId xmlns:a16="http://schemas.microsoft.com/office/drawing/2014/main" xmlns="" val="10003"/>
                  </a:ext>
                </a:extLst>
              </a:tr>
              <a:tr h="660274">
                <a:tc>
                  <a:txBody>
                    <a:bodyPr/>
                    <a:lstStyle/>
                    <a:p>
                      <a:r>
                        <a:rPr lang="en-GB" sz="1600" dirty="0"/>
                        <a:t>Columbian</a:t>
                      </a:r>
                      <a:r>
                        <a:rPr lang="en-GB" sz="1600" baseline="0" dirty="0"/>
                        <a:t> grass</a:t>
                      </a:r>
                      <a:endParaRPr lang="uk-UA" sz="1600" dirty="0"/>
                    </a:p>
                  </a:txBody>
                  <a:tcPr anchor="ctr"/>
                </a:tc>
                <a:tc>
                  <a:txBody>
                    <a:bodyPr/>
                    <a:lstStyle/>
                    <a:p>
                      <a:pPr algn="ctr"/>
                      <a:r>
                        <a:rPr lang="ru-RU" sz="1600" dirty="0"/>
                        <a:t>5-8.5</a:t>
                      </a:r>
                      <a:endParaRPr lang="uk-UA" sz="1600" dirty="0"/>
                    </a:p>
                  </a:txBody>
                  <a:tcPr anchor="ctr"/>
                </a:tc>
                <a:tc>
                  <a:txBody>
                    <a:bodyPr/>
                    <a:lstStyle/>
                    <a:p>
                      <a:pPr algn="ctr"/>
                      <a:r>
                        <a:rPr lang="uk-UA" sz="1600" dirty="0"/>
                        <a:t>460-760</a:t>
                      </a:r>
                    </a:p>
                  </a:txBody>
                  <a:tcPr anchor="ctr"/>
                </a:tc>
                <a:tc>
                  <a:txBody>
                    <a:bodyPr/>
                    <a:lstStyle/>
                    <a:p>
                      <a:pPr algn="ctr"/>
                      <a:r>
                        <a:rPr lang="en-GB" sz="1600" dirty="0"/>
                        <a:t>drought-resistant</a:t>
                      </a:r>
                      <a:endParaRPr lang="uk-UA" sz="1600" dirty="0"/>
                    </a:p>
                  </a:txBody>
                  <a:tcPr anchor="ctr"/>
                </a:tc>
                <a:tc>
                  <a:txBody>
                    <a:bodyPr/>
                    <a:lstStyle/>
                    <a:p>
                      <a:pPr algn="ctr"/>
                      <a:r>
                        <a:rPr lang="uk-UA" sz="1600" dirty="0"/>
                        <a:t>8-10</a:t>
                      </a:r>
                    </a:p>
                  </a:txBody>
                  <a:tcPr anchor="ctr"/>
                </a:tc>
                <a:tc>
                  <a:txBody>
                    <a:bodyPr/>
                    <a:lstStyle/>
                    <a:p>
                      <a:pPr algn="ctr"/>
                      <a:r>
                        <a:rPr lang="en-GB" sz="1600" dirty="0"/>
                        <a:t>annually</a:t>
                      </a:r>
                      <a:endParaRPr lang="uk-UA" sz="1600" dirty="0"/>
                    </a:p>
                  </a:txBody>
                  <a:tcPr anchor="ctr"/>
                </a:tc>
                <a:tc>
                  <a:txBody>
                    <a:bodyPr/>
                    <a:lstStyle/>
                    <a:p>
                      <a:pPr algn="ctr"/>
                      <a:r>
                        <a:rPr lang="uk-UA" sz="1600" dirty="0"/>
                        <a:t>10-17 </a:t>
                      </a:r>
                    </a:p>
                  </a:txBody>
                  <a:tcPr anchor="ctr"/>
                </a:tc>
                <a:extLst>
                  <a:ext uri="{0D108BD9-81ED-4DB2-BD59-A6C34878D82A}">
                    <a16:rowId xmlns:a16="http://schemas.microsoft.com/office/drawing/2014/main" xmlns="" val="10004"/>
                  </a:ext>
                </a:extLst>
              </a:tr>
              <a:tr h="938284">
                <a:tc>
                  <a:txBody>
                    <a:bodyPr/>
                    <a:lstStyle/>
                    <a:p>
                      <a:r>
                        <a:rPr lang="en-GB" sz="1600" dirty="0" err="1"/>
                        <a:t>Silphium</a:t>
                      </a:r>
                      <a:r>
                        <a:rPr lang="en-GB" sz="1600" dirty="0"/>
                        <a:t> </a:t>
                      </a:r>
                      <a:r>
                        <a:rPr lang="en-GB" sz="1600" dirty="0" err="1"/>
                        <a:t>perfoliatum</a:t>
                      </a:r>
                      <a:endParaRPr lang="uk-UA" sz="1600" dirty="0"/>
                    </a:p>
                  </a:txBody>
                  <a:tcPr anchor="ctr"/>
                </a:tc>
                <a:tc>
                  <a:txBody>
                    <a:bodyPr/>
                    <a:lstStyle/>
                    <a:p>
                      <a:pPr algn="ctr"/>
                      <a:r>
                        <a:rPr lang="ru-RU" sz="1600" dirty="0"/>
                        <a:t>5.5-7.5</a:t>
                      </a:r>
                      <a:endParaRPr lang="uk-UA" sz="1600" dirty="0"/>
                    </a:p>
                  </a:txBody>
                  <a:tcPr anchor="ctr"/>
                </a:tc>
                <a:tc>
                  <a:txBody>
                    <a:bodyPr/>
                    <a:lstStyle/>
                    <a:p>
                      <a:pPr algn="ctr"/>
                      <a:r>
                        <a:rPr lang="en-GB" sz="1600" dirty="0"/>
                        <a:t>Resistant to floods</a:t>
                      </a:r>
                      <a:endParaRPr lang="uk-UA" sz="1600" dirty="0"/>
                    </a:p>
                  </a:txBody>
                  <a:tcPr anchor="ctr"/>
                </a:tc>
                <a:tc>
                  <a:txBody>
                    <a:bodyPr/>
                    <a:lstStyle/>
                    <a:p>
                      <a:pPr algn="ctr"/>
                      <a:r>
                        <a:rPr lang="uk-UA" sz="1600" dirty="0"/>
                        <a:t>5-40,</a:t>
                      </a:r>
                    </a:p>
                    <a:p>
                      <a:pPr algn="ctr"/>
                      <a:r>
                        <a:rPr lang="en-GB" sz="1600" dirty="0"/>
                        <a:t>frost-resistant</a:t>
                      </a:r>
                      <a:endParaRPr lang="uk-UA" sz="1600" dirty="0"/>
                    </a:p>
                  </a:txBody>
                  <a:tcPr anchor="ctr"/>
                </a:tc>
                <a:tc>
                  <a:txBody>
                    <a:bodyPr/>
                    <a:lstStyle/>
                    <a:p>
                      <a:pPr algn="ctr"/>
                      <a:r>
                        <a:rPr lang="uk-UA" sz="1600" dirty="0"/>
                        <a:t>15-20</a:t>
                      </a:r>
                    </a:p>
                  </a:txBody>
                  <a:tcPr anchor="ctr"/>
                </a:tc>
                <a:tc>
                  <a:txBody>
                    <a:bodyPr/>
                    <a:lstStyle/>
                    <a:p>
                      <a:pPr algn="ctr"/>
                      <a:r>
                        <a:rPr lang="en-GB" sz="1600" dirty="0"/>
                        <a:t>annually</a:t>
                      </a:r>
                      <a:endParaRPr lang="uk-UA" sz="1600" dirty="0"/>
                    </a:p>
                  </a:txBody>
                  <a:tcPr anchor="ctr"/>
                </a:tc>
                <a:tc>
                  <a:txBody>
                    <a:bodyPr/>
                    <a:lstStyle/>
                    <a:p>
                      <a:pPr algn="ctr"/>
                      <a:r>
                        <a:rPr lang="uk-UA" sz="1600" dirty="0"/>
                        <a:t>15-20</a:t>
                      </a:r>
                    </a:p>
                  </a:txBody>
                  <a:tcPr anchor="ctr"/>
                </a:tc>
                <a:extLst>
                  <a:ext uri="{0D108BD9-81ED-4DB2-BD59-A6C34878D82A}">
                    <a16:rowId xmlns:a16="http://schemas.microsoft.com/office/drawing/2014/main" xmlns="" val="10005"/>
                  </a:ext>
                </a:extLst>
              </a:tr>
              <a:tr h="590224">
                <a:tc>
                  <a:txBody>
                    <a:bodyPr/>
                    <a:lstStyle/>
                    <a:p>
                      <a:r>
                        <a:rPr lang="en-GB" sz="1600" dirty="0" err="1"/>
                        <a:t>Populus</a:t>
                      </a:r>
                      <a:r>
                        <a:rPr lang="en-GB" sz="1600" dirty="0"/>
                        <a:t> sp. L.</a:t>
                      </a:r>
                      <a:endParaRPr lang="uk-UA" sz="1600" dirty="0"/>
                    </a:p>
                  </a:txBody>
                  <a:tcPr anchor="ctr"/>
                </a:tc>
                <a:tc>
                  <a:txBody>
                    <a:bodyPr/>
                    <a:lstStyle/>
                    <a:p>
                      <a:pPr algn="ctr"/>
                      <a:r>
                        <a:rPr lang="ru-RU" sz="1600" dirty="0"/>
                        <a:t>6-7</a:t>
                      </a:r>
                      <a:endParaRPr lang="uk-UA" sz="1600" dirty="0"/>
                    </a:p>
                  </a:txBody>
                  <a:tcPr anchor="ctr"/>
                </a:tc>
                <a:tc>
                  <a:txBody>
                    <a:bodyPr/>
                    <a:lstStyle/>
                    <a:p>
                      <a:pPr algn="ctr"/>
                      <a:r>
                        <a:rPr lang="en-GB" sz="1600" baseline="0" dirty="0">
                          <a:sym typeface="Symbol" panose="05050102010706020507" pitchFamily="18" charset="2"/>
                        </a:rPr>
                        <a:t></a:t>
                      </a:r>
                      <a:r>
                        <a:rPr lang="en-GB" sz="1600" baseline="0" dirty="0"/>
                        <a:t>600</a:t>
                      </a:r>
                      <a:endParaRPr lang="uk-UA" sz="1600" dirty="0"/>
                    </a:p>
                  </a:txBody>
                  <a:tcPr anchor="ctr"/>
                </a:tc>
                <a:tc>
                  <a:txBody>
                    <a:bodyPr/>
                    <a:lstStyle/>
                    <a:p>
                      <a:pPr algn="ctr"/>
                      <a:r>
                        <a:rPr lang="uk-UA" sz="1600" dirty="0"/>
                        <a:t>15-25</a:t>
                      </a:r>
                    </a:p>
                  </a:txBody>
                  <a:tcPr anchor="ctr"/>
                </a:tc>
                <a:tc>
                  <a:txBody>
                    <a:bodyPr/>
                    <a:lstStyle/>
                    <a:p>
                      <a:pPr algn="ctr"/>
                      <a:r>
                        <a:rPr lang="uk-UA" sz="1600" dirty="0"/>
                        <a:t>20-25</a:t>
                      </a:r>
                    </a:p>
                  </a:txBody>
                  <a:tcPr anchor="ctr"/>
                </a:tc>
                <a:tc>
                  <a:txBody>
                    <a:bodyPr/>
                    <a:lstStyle/>
                    <a:p>
                      <a:pPr algn="ctr"/>
                      <a:r>
                        <a:rPr lang="uk-UA" sz="1600" dirty="0"/>
                        <a:t>1 </a:t>
                      </a:r>
                      <a:r>
                        <a:rPr lang="en-GB" sz="1600" dirty="0"/>
                        <a:t>per </a:t>
                      </a:r>
                      <a:r>
                        <a:rPr lang="uk-UA" sz="1600" dirty="0"/>
                        <a:t>2-3 </a:t>
                      </a:r>
                      <a:r>
                        <a:rPr lang="en-GB" sz="1600" dirty="0"/>
                        <a:t>years</a:t>
                      </a:r>
                      <a:endParaRPr lang="uk-UA" sz="1600" dirty="0"/>
                    </a:p>
                  </a:txBody>
                  <a:tcPr anchor="ctr"/>
                </a:tc>
                <a:tc>
                  <a:txBody>
                    <a:bodyPr/>
                    <a:lstStyle/>
                    <a:p>
                      <a:pPr algn="ctr"/>
                      <a:r>
                        <a:rPr lang="uk-UA" sz="1600" dirty="0"/>
                        <a:t>10-20 </a:t>
                      </a:r>
                    </a:p>
                    <a:p>
                      <a:pPr algn="ctr"/>
                      <a:r>
                        <a:rPr lang="en-US" sz="1600" dirty="0"/>
                        <a:t>(</a:t>
                      </a:r>
                      <a:r>
                        <a:rPr lang="en-GB" sz="1600" dirty="0"/>
                        <a:t>after </a:t>
                      </a:r>
                      <a:r>
                        <a:rPr lang="en-US" sz="1600" dirty="0"/>
                        <a:t>3-4 </a:t>
                      </a:r>
                      <a:r>
                        <a:rPr lang="en-GB" sz="1600" dirty="0"/>
                        <a:t>years</a:t>
                      </a:r>
                      <a:r>
                        <a:rPr lang="en-US" sz="1600" dirty="0"/>
                        <a:t>)</a:t>
                      </a:r>
                      <a:endParaRPr lang="uk-UA" sz="1600" dirty="0"/>
                    </a:p>
                  </a:txBody>
                  <a:tcPr anchor="ctr"/>
                </a:tc>
                <a:extLst>
                  <a:ext uri="{0D108BD9-81ED-4DB2-BD59-A6C34878D82A}">
                    <a16:rowId xmlns:a16="http://schemas.microsoft.com/office/drawing/2014/main" xmlns="" val="10006"/>
                  </a:ext>
                </a:extLst>
              </a:tr>
            </a:tbl>
          </a:graphicData>
        </a:graphic>
      </p:graphicFrame>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t="9943" b="23492"/>
          <a:stretch/>
        </p:blipFill>
        <p:spPr>
          <a:xfrm>
            <a:off x="107505" y="1772816"/>
            <a:ext cx="657479" cy="660866"/>
          </a:xfrm>
          <a:prstGeom prst="ellipse">
            <a:avLst/>
          </a:prstGeom>
        </p:spPr>
      </p:pic>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t="8060" b="20720"/>
          <a:stretch/>
        </p:blipFill>
        <p:spPr>
          <a:xfrm>
            <a:off x="118659" y="2538430"/>
            <a:ext cx="657479" cy="652141"/>
          </a:xfrm>
          <a:prstGeom prst="ellipse">
            <a:avLst/>
          </a:prstGeom>
        </p:spPr>
      </p:pic>
      <p:pic>
        <p:nvPicPr>
          <p:cNvPr id="9" name="Рисунок 8"/>
          <p:cNvPicPr>
            <a:picLocks noChangeAspect="1"/>
          </p:cNvPicPr>
          <p:nvPr/>
        </p:nvPicPr>
        <p:blipFill rotWithShape="1">
          <a:blip r:embed="rId5" cstate="print">
            <a:extLst>
              <a:ext uri="{28A0092B-C50C-407E-A947-70E740481C1C}">
                <a14:useLocalDpi xmlns:a14="http://schemas.microsoft.com/office/drawing/2010/main" val="0"/>
              </a:ext>
            </a:extLst>
          </a:blip>
          <a:srcRect l="14721" r="14721"/>
          <a:stretch/>
        </p:blipFill>
        <p:spPr>
          <a:xfrm>
            <a:off x="107504" y="3295317"/>
            <a:ext cx="657479" cy="621210"/>
          </a:xfrm>
          <a:prstGeom prst="ellipse">
            <a:avLst/>
          </a:prstGeom>
        </p:spPr>
      </p:pic>
      <p:pic>
        <p:nvPicPr>
          <p:cNvPr id="10" name="Рисунок 9"/>
          <p:cNvPicPr>
            <a:picLocks noChangeAspect="1"/>
          </p:cNvPicPr>
          <p:nvPr/>
        </p:nvPicPr>
        <p:blipFill rotWithShape="1">
          <a:blip r:embed="rId6" cstate="print">
            <a:extLst>
              <a:ext uri="{28A0092B-C50C-407E-A947-70E740481C1C}">
                <a14:useLocalDpi xmlns:a14="http://schemas.microsoft.com/office/drawing/2010/main" val="0"/>
              </a:ext>
            </a:extLst>
          </a:blip>
          <a:srcRect t="18753" b="9363"/>
          <a:stretch/>
        </p:blipFill>
        <p:spPr>
          <a:xfrm>
            <a:off x="118658" y="5488062"/>
            <a:ext cx="661813" cy="672363"/>
          </a:xfrm>
          <a:prstGeom prst="ellipse">
            <a:avLst/>
          </a:prstGeom>
        </p:spPr>
      </p:pic>
      <p:pic>
        <p:nvPicPr>
          <p:cNvPr id="11" name="Рисунок 10"/>
          <p:cNvPicPr>
            <a:picLocks noChangeAspect="1"/>
          </p:cNvPicPr>
          <p:nvPr/>
        </p:nvPicPr>
        <p:blipFill rotWithShape="1">
          <a:blip r:embed="rId7" cstate="print">
            <a:extLst>
              <a:ext uri="{28A0092B-C50C-407E-A947-70E740481C1C}">
                <a14:useLocalDpi xmlns:a14="http://schemas.microsoft.com/office/drawing/2010/main" val="0"/>
              </a:ext>
            </a:extLst>
          </a:blip>
          <a:srcRect l="17668" r="17668"/>
          <a:stretch/>
        </p:blipFill>
        <p:spPr>
          <a:xfrm>
            <a:off x="118658" y="3988576"/>
            <a:ext cx="659282" cy="659282"/>
          </a:xfrm>
          <a:prstGeom prst="ellipse">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659" y="4732524"/>
            <a:ext cx="657479" cy="670873"/>
          </a:xfrm>
          <a:prstGeom prst="ellipse">
            <a:avLst/>
          </a:prstGeom>
        </p:spPr>
      </p:pic>
    </p:spTree>
    <p:extLst>
      <p:ext uri="{BB962C8B-B14F-4D97-AF65-F5344CB8AC3E}">
        <p14:creationId xmlns:p14="http://schemas.microsoft.com/office/powerpoint/2010/main" val="801248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0" y="41136"/>
            <a:ext cx="8229600" cy="739712"/>
          </a:xfrm>
        </p:spPr>
        <p:txBody>
          <a:bodyPr>
            <a:normAutofit/>
          </a:bodyPr>
          <a:lstStyle/>
          <a:p>
            <a:r>
              <a:rPr lang="en-GB" sz="4000" dirty="0" smtClean="0"/>
              <a:t>First year willow plantation, </a:t>
            </a:r>
            <a:r>
              <a:rPr lang="en-GB" sz="4000" dirty="0" err="1" smtClean="0"/>
              <a:t>Kukhari</a:t>
            </a:r>
            <a:endParaRPr lang="uk-UA" sz="4000" dirty="0"/>
          </a:p>
        </p:txBody>
      </p:sp>
      <p:sp>
        <p:nvSpPr>
          <p:cNvPr id="4" name="Прямоугольник 3"/>
          <p:cNvSpPr/>
          <p:nvPr/>
        </p:nvSpPr>
        <p:spPr>
          <a:xfrm>
            <a:off x="1197825" y="747217"/>
            <a:ext cx="2275303" cy="369332"/>
          </a:xfrm>
          <a:prstGeom prst="rect">
            <a:avLst/>
          </a:prstGeom>
        </p:spPr>
        <p:txBody>
          <a:bodyPr wrap="none">
            <a:spAutoFit/>
          </a:bodyPr>
          <a:lstStyle/>
          <a:p>
            <a:r>
              <a:rPr lang="en-GB" dirty="0"/>
              <a:t>First </a:t>
            </a:r>
            <a:r>
              <a:rPr lang="en-GB" dirty="0" smtClean="0"/>
              <a:t>month plantation</a:t>
            </a:r>
            <a:endParaRPr lang="uk-UA" dirty="0"/>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955" y="1223311"/>
            <a:ext cx="4023044" cy="2266315"/>
          </a:xfrm>
          <a:prstGeom prst="rect">
            <a:avLst/>
          </a:prstGeom>
        </p:spPr>
      </p:pic>
      <p:pic>
        <p:nvPicPr>
          <p:cNvPr id="7" name="Рисунок 6"/>
          <p:cNvPicPr>
            <a:picLocks noChangeAspect="1"/>
          </p:cNvPicPr>
          <p:nvPr/>
        </p:nvPicPr>
        <p:blipFill rotWithShape="1">
          <a:blip r:embed="rId4" cstate="email">
            <a:extLst>
              <a:ext uri="{28A0092B-C50C-407E-A947-70E740481C1C}">
                <a14:useLocalDpi xmlns:a14="http://schemas.microsoft.com/office/drawing/2010/main"/>
              </a:ext>
            </a:extLst>
          </a:blip>
          <a:srcRect l="37799" r="1"/>
          <a:stretch/>
        </p:blipFill>
        <p:spPr>
          <a:xfrm>
            <a:off x="107504" y="2185699"/>
            <a:ext cx="1439733" cy="1303927"/>
          </a:xfrm>
          <a:prstGeom prst="rect">
            <a:avLst/>
          </a:prstGeom>
        </p:spPr>
      </p:pic>
      <p:sp>
        <p:nvSpPr>
          <p:cNvPr id="9" name="Прямоугольник 8"/>
          <p:cNvSpPr/>
          <p:nvPr/>
        </p:nvSpPr>
        <p:spPr>
          <a:xfrm>
            <a:off x="5598834" y="680654"/>
            <a:ext cx="2558842" cy="369332"/>
          </a:xfrm>
          <a:prstGeom prst="rect">
            <a:avLst/>
          </a:prstGeom>
        </p:spPr>
        <p:txBody>
          <a:bodyPr wrap="none">
            <a:spAutoFit/>
          </a:bodyPr>
          <a:lstStyle/>
          <a:p>
            <a:r>
              <a:rPr lang="en-GB" dirty="0" smtClean="0"/>
              <a:t>Second month plantation</a:t>
            </a:r>
            <a:endParaRPr lang="uk-UA" dirty="0"/>
          </a:p>
        </p:txBody>
      </p:sp>
      <p:pic>
        <p:nvPicPr>
          <p:cNvPr id="10" name="Рисунок 9"/>
          <p:cNvPicPr>
            <a:picLocks noChangeAspect="1"/>
          </p:cNvPicPr>
          <p:nvPr/>
        </p:nvPicPr>
        <p:blipFill rotWithShape="1">
          <a:blip r:embed="rId5" cstate="email">
            <a:extLst>
              <a:ext uri="{28A0092B-C50C-407E-A947-70E740481C1C}">
                <a14:useLocalDpi xmlns:a14="http://schemas.microsoft.com/office/drawing/2010/main"/>
              </a:ext>
            </a:extLst>
          </a:blip>
          <a:srcRect t="22642" b="-1"/>
          <a:stretch/>
        </p:blipFill>
        <p:spPr>
          <a:xfrm>
            <a:off x="4916292" y="1199833"/>
            <a:ext cx="4059385" cy="2323790"/>
          </a:xfrm>
          <a:prstGeom prst="rect">
            <a:avLst/>
          </a:prstGeom>
        </p:spPr>
      </p:pic>
      <p:pic>
        <p:nvPicPr>
          <p:cNvPr id="11" name="Рисунок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16016" y="2276872"/>
            <a:ext cx="1699942" cy="1257957"/>
          </a:xfrm>
          <a:prstGeom prst="rect">
            <a:avLst/>
          </a:prstGeom>
        </p:spPr>
      </p:pic>
      <p:sp>
        <p:nvSpPr>
          <p:cNvPr id="12" name="Прямоугольник 11"/>
          <p:cNvSpPr/>
          <p:nvPr/>
        </p:nvSpPr>
        <p:spPr>
          <a:xfrm>
            <a:off x="5890438" y="3573276"/>
            <a:ext cx="2111091" cy="369332"/>
          </a:xfrm>
          <a:prstGeom prst="rect">
            <a:avLst/>
          </a:prstGeom>
        </p:spPr>
        <p:txBody>
          <a:bodyPr wrap="none">
            <a:spAutoFit/>
          </a:bodyPr>
          <a:lstStyle/>
          <a:p>
            <a:r>
              <a:rPr lang="en-GB" dirty="0" smtClean="0"/>
              <a:t>First year plantation</a:t>
            </a:r>
            <a:endParaRPr lang="uk-UA" dirty="0"/>
          </a:p>
        </p:txBody>
      </p:sp>
      <p:pic>
        <p:nvPicPr>
          <p:cNvPr id="13" name="Рисунок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3955" y="3910033"/>
            <a:ext cx="4023044" cy="2266315"/>
          </a:xfrm>
          <a:prstGeom prst="rect">
            <a:avLst/>
          </a:prstGeom>
        </p:spPr>
      </p:pic>
      <p:pic>
        <p:nvPicPr>
          <p:cNvPr id="15" name="Рисунок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504" y="4702538"/>
            <a:ext cx="1439733" cy="1473810"/>
          </a:xfrm>
          <a:prstGeom prst="rect">
            <a:avLst/>
          </a:prstGeom>
        </p:spPr>
      </p:pic>
      <p:sp>
        <p:nvSpPr>
          <p:cNvPr id="16" name="Прямоугольник 15"/>
          <p:cNvSpPr/>
          <p:nvPr/>
        </p:nvSpPr>
        <p:spPr>
          <a:xfrm>
            <a:off x="1072793" y="3523623"/>
            <a:ext cx="2362057" cy="369332"/>
          </a:xfrm>
          <a:prstGeom prst="rect">
            <a:avLst/>
          </a:prstGeom>
        </p:spPr>
        <p:txBody>
          <a:bodyPr wrap="none">
            <a:spAutoFit/>
          </a:bodyPr>
          <a:lstStyle/>
          <a:p>
            <a:r>
              <a:rPr lang="en-GB" dirty="0" smtClean="0"/>
              <a:t>Third month plantation</a:t>
            </a:r>
            <a:endParaRPr lang="uk-UA" dirty="0"/>
          </a:p>
        </p:txBody>
      </p:sp>
      <p:pic>
        <p:nvPicPr>
          <p:cNvPr id="17" name="Рисунок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73724" y="3917910"/>
            <a:ext cx="4009062" cy="2258438"/>
          </a:xfrm>
          <a:prstGeom prst="rect">
            <a:avLst/>
          </a:prstGeom>
        </p:spPr>
      </p:pic>
      <p:sp>
        <p:nvSpPr>
          <p:cNvPr id="3" name="Прямоугольник 2"/>
          <p:cNvSpPr/>
          <p:nvPr/>
        </p:nvSpPr>
        <p:spPr>
          <a:xfrm>
            <a:off x="5004048" y="6197816"/>
            <a:ext cx="4139952" cy="646331"/>
          </a:xfrm>
          <a:prstGeom prst="rect">
            <a:avLst/>
          </a:prstGeom>
        </p:spPr>
        <p:txBody>
          <a:bodyPr wrap="square">
            <a:spAutoFit/>
          </a:bodyPr>
          <a:lstStyle/>
          <a:p>
            <a:r>
              <a:rPr lang="uk-UA" b="1" dirty="0" err="1"/>
              <a:t>Three</a:t>
            </a:r>
            <a:r>
              <a:rPr lang="uk-UA" b="1" dirty="0"/>
              <a:t> </a:t>
            </a:r>
            <a:r>
              <a:rPr lang="uk-UA" b="1" dirty="0" err="1"/>
              <a:t>different</a:t>
            </a:r>
            <a:r>
              <a:rPr lang="uk-UA" b="1" dirty="0"/>
              <a:t> </a:t>
            </a:r>
            <a:r>
              <a:rPr lang="uk-UA" b="1" dirty="0" err="1"/>
              <a:t>high-yielding</a:t>
            </a:r>
            <a:r>
              <a:rPr lang="uk-UA" b="1" dirty="0"/>
              <a:t> </a:t>
            </a:r>
            <a:r>
              <a:rPr lang="uk-UA" b="1" dirty="0" err="1"/>
              <a:t>varieties</a:t>
            </a:r>
            <a:r>
              <a:rPr lang="uk-UA" b="1" dirty="0"/>
              <a:t> </a:t>
            </a:r>
            <a:r>
              <a:rPr lang="uk-UA" b="1" dirty="0" err="1"/>
              <a:t>of</a:t>
            </a:r>
            <a:r>
              <a:rPr lang="uk-UA" b="1" dirty="0"/>
              <a:t> </a:t>
            </a:r>
            <a:r>
              <a:rPr lang="uk-UA" b="1" i="1" dirty="0" err="1"/>
              <a:t>Salix</a:t>
            </a:r>
            <a:r>
              <a:rPr lang="uk-UA" b="1" i="1" dirty="0"/>
              <a:t> </a:t>
            </a:r>
            <a:r>
              <a:rPr lang="uk-UA" b="1" i="1" dirty="0" err="1"/>
              <a:t>viminalis</a:t>
            </a:r>
            <a:r>
              <a:rPr lang="uk-UA" b="1" dirty="0"/>
              <a:t> L.: “</a:t>
            </a:r>
            <a:r>
              <a:rPr lang="uk-UA" b="1" dirty="0" err="1"/>
              <a:t>Tora</a:t>
            </a:r>
            <a:r>
              <a:rPr lang="uk-UA" b="1" dirty="0"/>
              <a:t>”, “</a:t>
            </a:r>
            <a:r>
              <a:rPr lang="uk-UA" b="1" dirty="0" err="1"/>
              <a:t>Tordis</a:t>
            </a:r>
            <a:r>
              <a:rPr lang="uk-UA" b="1" dirty="0"/>
              <a:t>”, “</a:t>
            </a:r>
            <a:r>
              <a:rPr lang="uk-UA" b="1" dirty="0" err="1"/>
              <a:t>Inger</a:t>
            </a:r>
            <a:r>
              <a:rPr lang="uk-UA" b="1" dirty="0"/>
              <a:t>”</a:t>
            </a:r>
          </a:p>
        </p:txBody>
      </p:sp>
    </p:spTree>
    <p:extLst>
      <p:ext uri="{BB962C8B-B14F-4D97-AF65-F5344CB8AC3E}">
        <p14:creationId xmlns:p14="http://schemas.microsoft.com/office/powerpoint/2010/main" val="1690276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5148064" y="1052736"/>
            <a:ext cx="3652709" cy="5166206"/>
            <a:chOff x="4015635" y="1189358"/>
            <a:chExt cx="3652709" cy="5166206"/>
          </a:xfrm>
        </p:grpSpPr>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5635" y="1189358"/>
              <a:ext cx="3652709" cy="5166206"/>
            </a:xfrm>
            <a:prstGeom prst="rect">
              <a:avLst/>
            </a:prstGeom>
          </p:spPr>
        </p:pic>
        <p:sp>
          <p:nvSpPr>
            <p:cNvPr id="9" name="Freeform 10"/>
            <p:cNvSpPr/>
            <p:nvPr/>
          </p:nvSpPr>
          <p:spPr>
            <a:xfrm>
              <a:off x="4070838" y="3647176"/>
              <a:ext cx="3376498" cy="1918355"/>
            </a:xfrm>
            <a:custGeom>
              <a:avLst/>
              <a:gdLst>
                <a:gd name="connsiteX0" fmla="*/ 211016 w 3376498"/>
                <a:gd name="connsiteY0" fmla="*/ 1153424 h 1918355"/>
                <a:gd name="connsiteX1" fmla="*/ 202224 w 3376498"/>
                <a:gd name="connsiteY1" fmla="*/ 1109462 h 1918355"/>
                <a:gd name="connsiteX2" fmla="*/ 167054 w 3376498"/>
                <a:gd name="connsiteY2" fmla="*/ 1030332 h 1918355"/>
                <a:gd name="connsiteX3" fmla="*/ 140677 w 3376498"/>
                <a:gd name="connsiteY3" fmla="*/ 1003955 h 1918355"/>
                <a:gd name="connsiteX4" fmla="*/ 114300 w 3376498"/>
                <a:gd name="connsiteY4" fmla="*/ 986370 h 1918355"/>
                <a:gd name="connsiteX5" fmla="*/ 61547 w 3376498"/>
                <a:gd name="connsiteY5" fmla="*/ 951201 h 1918355"/>
                <a:gd name="connsiteX6" fmla="*/ 43962 w 3376498"/>
                <a:gd name="connsiteY6" fmla="*/ 924824 h 1918355"/>
                <a:gd name="connsiteX7" fmla="*/ 17585 w 3376498"/>
                <a:gd name="connsiteY7" fmla="*/ 916032 h 1918355"/>
                <a:gd name="connsiteX8" fmla="*/ 0 w 3376498"/>
                <a:gd name="connsiteY8" fmla="*/ 863278 h 1918355"/>
                <a:gd name="connsiteX9" fmla="*/ 8793 w 3376498"/>
                <a:gd name="connsiteY9" fmla="*/ 810524 h 1918355"/>
                <a:gd name="connsiteX10" fmla="*/ 61547 w 3376498"/>
                <a:gd name="connsiteY10" fmla="*/ 792939 h 1918355"/>
                <a:gd name="connsiteX11" fmla="*/ 87924 w 3376498"/>
                <a:gd name="connsiteY11" fmla="*/ 784147 h 1918355"/>
                <a:gd name="connsiteX12" fmla="*/ 175847 w 3376498"/>
                <a:gd name="connsiteY12" fmla="*/ 792939 h 1918355"/>
                <a:gd name="connsiteX13" fmla="*/ 202224 w 3376498"/>
                <a:gd name="connsiteY13" fmla="*/ 784147 h 1918355"/>
                <a:gd name="connsiteX14" fmla="*/ 211016 w 3376498"/>
                <a:gd name="connsiteY14" fmla="*/ 748978 h 1918355"/>
                <a:gd name="connsiteX15" fmla="*/ 237393 w 3376498"/>
                <a:gd name="connsiteY15" fmla="*/ 564339 h 1918355"/>
                <a:gd name="connsiteX16" fmla="*/ 272562 w 3376498"/>
                <a:gd name="connsiteY16" fmla="*/ 511586 h 1918355"/>
                <a:gd name="connsiteX17" fmla="*/ 298939 w 3376498"/>
                <a:gd name="connsiteY17" fmla="*/ 494001 h 1918355"/>
                <a:gd name="connsiteX18" fmla="*/ 316524 w 3376498"/>
                <a:gd name="connsiteY18" fmla="*/ 467624 h 1918355"/>
                <a:gd name="connsiteX19" fmla="*/ 325316 w 3376498"/>
                <a:gd name="connsiteY19" fmla="*/ 423662 h 1918355"/>
                <a:gd name="connsiteX20" fmla="*/ 351693 w 3376498"/>
                <a:gd name="connsiteY20" fmla="*/ 511586 h 1918355"/>
                <a:gd name="connsiteX21" fmla="*/ 404447 w 3376498"/>
                <a:gd name="connsiteY21" fmla="*/ 529170 h 1918355"/>
                <a:gd name="connsiteX22" fmla="*/ 457200 w 3376498"/>
                <a:gd name="connsiteY22" fmla="*/ 555547 h 1918355"/>
                <a:gd name="connsiteX23" fmla="*/ 483577 w 3376498"/>
                <a:gd name="connsiteY23" fmla="*/ 573132 h 1918355"/>
                <a:gd name="connsiteX24" fmla="*/ 518747 w 3376498"/>
                <a:gd name="connsiteY24" fmla="*/ 581924 h 1918355"/>
                <a:gd name="connsiteX25" fmla="*/ 606670 w 3376498"/>
                <a:gd name="connsiteY25" fmla="*/ 608301 h 1918355"/>
                <a:gd name="connsiteX26" fmla="*/ 712177 w 3376498"/>
                <a:gd name="connsiteY26" fmla="*/ 590716 h 1918355"/>
                <a:gd name="connsiteX27" fmla="*/ 738554 w 3376498"/>
                <a:gd name="connsiteY27" fmla="*/ 573132 h 1918355"/>
                <a:gd name="connsiteX28" fmla="*/ 756139 w 3376498"/>
                <a:gd name="connsiteY28" fmla="*/ 546755 h 1918355"/>
                <a:gd name="connsiteX29" fmla="*/ 782516 w 3376498"/>
                <a:gd name="connsiteY29" fmla="*/ 537962 h 1918355"/>
                <a:gd name="connsiteX30" fmla="*/ 931985 w 3376498"/>
                <a:gd name="connsiteY30" fmla="*/ 529170 h 1918355"/>
                <a:gd name="connsiteX31" fmla="*/ 914400 w 3376498"/>
                <a:gd name="connsiteY31" fmla="*/ 494001 h 1918355"/>
                <a:gd name="connsiteX32" fmla="*/ 940777 w 3376498"/>
                <a:gd name="connsiteY32" fmla="*/ 476416 h 1918355"/>
                <a:gd name="connsiteX33" fmla="*/ 993531 w 3376498"/>
                <a:gd name="connsiteY33" fmla="*/ 458832 h 1918355"/>
                <a:gd name="connsiteX34" fmla="*/ 1046285 w 3376498"/>
                <a:gd name="connsiteY34" fmla="*/ 414870 h 1918355"/>
                <a:gd name="connsiteX35" fmla="*/ 1037493 w 3376498"/>
                <a:gd name="connsiteY35" fmla="*/ 362116 h 1918355"/>
                <a:gd name="connsiteX36" fmla="*/ 984739 w 3376498"/>
                <a:gd name="connsiteY36" fmla="*/ 326947 h 1918355"/>
                <a:gd name="connsiteX37" fmla="*/ 967154 w 3376498"/>
                <a:gd name="connsiteY37" fmla="*/ 300570 h 1918355"/>
                <a:gd name="connsiteX38" fmla="*/ 958362 w 3376498"/>
                <a:gd name="connsiteY38" fmla="*/ 239024 h 1918355"/>
                <a:gd name="connsiteX39" fmla="*/ 949570 w 3376498"/>
                <a:gd name="connsiteY39" fmla="*/ 203855 h 1918355"/>
                <a:gd name="connsiteX40" fmla="*/ 958362 w 3376498"/>
                <a:gd name="connsiteY40" fmla="*/ 151101 h 1918355"/>
                <a:gd name="connsiteX41" fmla="*/ 984739 w 3376498"/>
                <a:gd name="connsiteY41" fmla="*/ 142309 h 1918355"/>
                <a:gd name="connsiteX42" fmla="*/ 1222131 w 3376498"/>
                <a:gd name="connsiteY42" fmla="*/ 133516 h 1918355"/>
                <a:gd name="connsiteX43" fmla="*/ 1345224 w 3376498"/>
                <a:gd name="connsiteY43" fmla="*/ 107139 h 1918355"/>
                <a:gd name="connsiteX44" fmla="*/ 1362808 w 3376498"/>
                <a:gd name="connsiteY44" fmla="*/ 80762 h 1918355"/>
                <a:gd name="connsiteX45" fmla="*/ 1354016 w 3376498"/>
                <a:gd name="connsiteY45" fmla="*/ 1632 h 1918355"/>
                <a:gd name="connsiteX46" fmla="*/ 1380393 w 3376498"/>
                <a:gd name="connsiteY46" fmla="*/ 19216 h 1918355"/>
                <a:gd name="connsiteX47" fmla="*/ 1406770 w 3376498"/>
                <a:gd name="connsiteY47" fmla="*/ 28009 h 1918355"/>
                <a:gd name="connsiteX48" fmla="*/ 1565031 w 3376498"/>
                <a:gd name="connsiteY48" fmla="*/ 36801 h 1918355"/>
                <a:gd name="connsiteX49" fmla="*/ 1652954 w 3376498"/>
                <a:gd name="connsiteY49" fmla="*/ 63178 h 1918355"/>
                <a:gd name="connsiteX50" fmla="*/ 1679331 w 3376498"/>
                <a:gd name="connsiteY50" fmla="*/ 71970 h 1918355"/>
                <a:gd name="connsiteX51" fmla="*/ 1705708 w 3376498"/>
                <a:gd name="connsiteY51" fmla="*/ 80762 h 1918355"/>
                <a:gd name="connsiteX52" fmla="*/ 1793631 w 3376498"/>
                <a:gd name="connsiteY52" fmla="*/ 98347 h 1918355"/>
                <a:gd name="connsiteX53" fmla="*/ 1846385 w 3376498"/>
                <a:gd name="connsiteY53" fmla="*/ 115932 h 1918355"/>
                <a:gd name="connsiteX54" fmla="*/ 1872762 w 3376498"/>
                <a:gd name="connsiteY54" fmla="*/ 133516 h 1918355"/>
                <a:gd name="connsiteX55" fmla="*/ 1925516 w 3376498"/>
                <a:gd name="connsiteY55" fmla="*/ 151101 h 1918355"/>
                <a:gd name="connsiteX56" fmla="*/ 1951893 w 3376498"/>
                <a:gd name="connsiteY56" fmla="*/ 159893 h 1918355"/>
                <a:gd name="connsiteX57" fmla="*/ 1987062 w 3376498"/>
                <a:gd name="connsiteY57" fmla="*/ 177478 h 1918355"/>
                <a:gd name="connsiteX58" fmla="*/ 2039816 w 3376498"/>
                <a:gd name="connsiteY58" fmla="*/ 195062 h 1918355"/>
                <a:gd name="connsiteX59" fmla="*/ 2092570 w 3376498"/>
                <a:gd name="connsiteY59" fmla="*/ 230232 h 1918355"/>
                <a:gd name="connsiteX60" fmla="*/ 2145324 w 3376498"/>
                <a:gd name="connsiteY60" fmla="*/ 247816 h 1918355"/>
                <a:gd name="connsiteX61" fmla="*/ 2189285 w 3376498"/>
                <a:gd name="connsiteY61" fmla="*/ 291778 h 1918355"/>
                <a:gd name="connsiteX62" fmla="*/ 2242039 w 3376498"/>
                <a:gd name="connsiteY62" fmla="*/ 344532 h 1918355"/>
                <a:gd name="connsiteX63" fmla="*/ 2259624 w 3376498"/>
                <a:gd name="connsiteY63" fmla="*/ 370909 h 1918355"/>
                <a:gd name="connsiteX64" fmla="*/ 2286000 w 3376498"/>
                <a:gd name="connsiteY64" fmla="*/ 388493 h 1918355"/>
                <a:gd name="connsiteX65" fmla="*/ 2321170 w 3376498"/>
                <a:gd name="connsiteY65" fmla="*/ 423662 h 1918355"/>
                <a:gd name="connsiteX66" fmla="*/ 2373924 w 3376498"/>
                <a:gd name="connsiteY66" fmla="*/ 458832 h 1918355"/>
                <a:gd name="connsiteX67" fmla="*/ 2479431 w 3376498"/>
                <a:gd name="connsiteY67" fmla="*/ 485209 h 1918355"/>
                <a:gd name="connsiteX68" fmla="*/ 2540977 w 3376498"/>
                <a:gd name="connsiteY68" fmla="*/ 467624 h 1918355"/>
                <a:gd name="connsiteX69" fmla="*/ 2567354 w 3376498"/>
                <a:gd name="connsiteY69" fmla="*/ 450039 h 1918355"/>
                <a:gd name="connsiteX70" fmla="*/ 2637693 w 3376498"/>
                <a:gd name="connsiteY70" fmla="*/ 441247 h 1918355"/>
                <a:gd name="connsiteX71" fmla="*/ 2664070 w 3376498"/>
                <a:gd name="connsiteY71" fmla="*/ 432455 h 1918355"/>
                <a:gd name="connsiteX72" fmla="*/ 2716824 w 3376498"/>
                <a:gd name="connsiteY72" fmla="*/ 423662 h 1918355"/>
                <a:gd name="connsiteX73" fmla="*/ 2743200 w 3376498"/>
                <a:gd name="connsiteY73" fmla="*/ 406078 h 1918355"/>
                <a:gd name="connsiteX74" fmla="*/ 2778370 w 3376498"/>
                <a:gd name="connsiteY74" fmla="*/ 397286 h 1918355"/>
                <a:gd name="connsiteX75" fmla="*/ 2804747 w 3376498"/>
                <a:gd name="connsiteY75" fmla="*/ 388493 h 1918355"/>
                <a:gd name="connsiteX76" fmla="*/ 2963008 w 3376498"/>
                <a:gd name="connsiteY76" fmla="*/ 379701 h 1918355"/>
                <a:gd name="connsiteX77" fmla="*/ 3015762 w 3376498"/>
                <a:gd name="connsiteY77" fmla="*/ 370909 h 1918355"/>
                <a:gd name="connsiteX78" fmla="*/ 3068516 w 3376498"/>
                <a:gd name="connsiteY78" fmla="*/ 353324 h 1918355"/>
                <a:gd name="connsiteX79" fmla="*/ 3182816 w 3376498"/>
                <a:gd name="connsiteY79" fmla="*/ 344532 h 1918355"/>
                <a:gd name="connsiteX80" fmla="*/ 3235570 w 3376498"/>
                <a:gd name="connsiteY80" fmla="*/ 309362 h 1918355"/>
                <a:gd name="connsiteX81" fmla="*/ 3253154 w 3376498"/>
                <a:gd name="connsiteY81" fmla="*/ 256609 h 1918355"/>
                <a:gd name="connsiteX82" fmla="*/ 3332285 w 3376498"/>
                <a:gd name="connsiteY82" fmla="*/ 203855 h 1918355"/>
                <a:gd name="connsiteX83" fmla="*/ 3358662 w 3376498"/>
                <a:gd name="connsiteY83" fmla="*/ 186270 h 1918355"/>
                <a:gd name="connsiteX84" fmla="*/ 3367454 w 3376498"/>
                <a:gd name="connsiteY84" fmla="*/ 291778 h 1918355"/>
                <a:gd name="connsiteX85" fmla="*/ 3358662 w 3376498"/>
                <a:gd name="connsiteY85" fmla="*/ 318155 h 1918355"/>
                <a:gd name="connsiteX86" fmla="*/ 3332285 w 3376498"/>
                <a:gd name="connsiteY86" fmla="*/ 335739 h 1918355"/>
                <a:gd name="connsiteX87" fmla="*/ 3323493 w 3376498"/>
                <a:gd name="connsiteY87" fmla="*/ 397286 h 1918355"/>
                <a:gd name="connsiteX88" fmla="*/ 3358662 w 3376498"/>
                <a:gd name="connsiteY88" fmla="*/ 450039 h 1918355"/>
                <a:gd name="connsiteX89" fmla="*/ 3349870 w 3376498"/>
                <a:gd name="connsiteY89" fmla="*/ 511586 h 1918355"/>
                <a:gd name="connsiteX90" fmla="*/ 3332285 w 3376498"/>
                <a:gd name="connsiteY90" fmla="*/ 564339 h 1918355"/>
                <a:gd name="connsiteX91" fmla="*/ 3323493 w 3376498"/>
                <a:gd name="connsiteY91" fmla="*/ 705016 h 1918355"/>
                <a:gd name="connsiteX92" fmla="*/ 3297116 w 3376498"/>
                <a:gd name="connsiteY92" fmla="*/ 722601 h 1918355"/>
                <a:gd name="connsiteX93" fmla="*/ 3279531 w 3376498"/>
                <a:gd name="connsiteY93" fmla="*/ 748978 h 1918355"/>
                <a:gd name="connsiteX94" fmla="*/ 3270739 w 3376498"/>
                <a:gd name="connsiteY94" fmla="*/ 845693 h 1918355"/>
                <a:gd name="connsiteX95" fmla="*/ 3253154 w 3376498"/>
                <a:gd name="connsiteY95" fmla="*/ 916032 h 1918355"/>
                <a:gd name="connsiteX96" fmla="*/ 3226777 w 3376498"/>
                <a:gd name="connsiteY96" fmla="*/ 924824 h 1918355"/>
                <a:gd name="connsiteX97" fmla="*/ 3200400 w 3376498"/>
                <a:gd name="connsiteY97" fmla="*/ 898447 h 1918355"/>
                <a:gd name="connsiteX98" fmla="*/ 3165231 w 3376498"/>
                <a:gd name="connsiteY98" fmla="*/ 854486 h 1918355"/>
                <a:gd name="connsiteX99" fmla="*/ 3138854 w 3376498"/>
                <a:gd name="connsiteY99" fmla="*/ 836901 h 1918355"/>
                <a:gd name="connsiteX100" fmla="*/ 3121270 w 3376498"/>
                <a:gd name="connsiteY100" fmla="*/ 775355 h 1918355"/>
                <a:gd name="connsiteX101" fmla="*/ 3103685 w 3376498"/>
                <a:gd name="connsiteY101" fmla="*/ 748978 h 1918355"/>
                <a:gd name="connsiteX102" fmla="*/ 3077308 w 3376498"/>
                <a:gd name="connsiteY102" fmla="*/ 643470 h 1918355"/>
                <a:gd name="connsiteX103" fmla="*/ 3050931 w 3376498"/>
                <a:gd name="connsiteY103" fmla="*/ 625886 h 1918355"/>
                <a:gd name="connsiteX104" fmla="*/ 2998177 w 3376498"/>
                <a:gd name="connsiteY104" fmla="*/ 643470 h 1918355"/>
                <a:gd name="connsiteX105" fmla="*/ 2936631 w 3376498"/>
                <a:gd name="connsiteY105" fmla="*/ 678639 h 1918355"/>
                <a:gd name="connsiteX106" fmla="*/ 2883877 w 3376498"/>
                <a:gd name="connsiteY106" fmla="*/ 669847 h 1918355"/>
                <a:gd name="connsiteX107" fmla="*/ 2875085 w 3376498"/>
                <a:gd name="connsiteY107" fmla="*/ 643470 h 1918355"/>
                <a:gd name="connsiteX108" fmla="*/ 2822331 w 3376498"/>
                <a:gd name="connsiteY108" fmla="*/ 617093 h 1918355"/>
                <a:gd name="connsiteX109" fmla="*/ 2743200 w 3376498"/>
                <a:gd name="connsiteY109" fmla="*/ 625886 h 1918355"/>
                <a:gd name="connsiteX110" fmla="*/ 2716824 w 3376498"/>
                <a:gd name="connsiteY110" fmla="*/ 643470 h 1918355"/>
                <a:gd name="connsiteX111" fmla="*/ 2690447 w 3376498"/>
                <a:gd name="connsiteY111" fmla="*/ 652262 h 1918355"/>
                <a:gd name="connsiteX112" fmla="*/ 2602524 w 3376498"/>
                <a:gd name="connsiteY112" fmla="*/ 643470 h 1918355"/>
                <a:gd name="connsiteX113" fmla="*/ 2549770 w 3376498"/>
                <a:gd name="connsiteY113" fmla="*/ 625886 h 1918355"/>
                <a:gd name="connsiteX114" fmla="*/ 2470639 w 3376498"/>
                <a:gd name="connsiteY114" fmla="*/ 634678 h 1918355"/>
                <a:gd name="connsiteX115" fmla="*/ 2444262 w 3376498"/>
                <a:gd name="connsiteY115" fmla="*/ 643470 h 1918355"/>
                <a:gd name="connsiteX116" fmla="*/ 2409093 w 3376498"/>
                <a:gd name="connsiteY116" fmla="*/ 652262 h 1918355"/>
                <a:gd name="connsiteX117" fmla="*/ 2356339 w 3376498"/>
                <a:gd name="connsiteY117" fmla="*/ 661055 h 1918355"/>
                <a:gd name="connsiteX118" fmla="*/ 2303585 w 3376498"/>
                <a:gd name="connsiteY118" fmla="*/ 678639 h 1918355"/>
                <a:gd name="connsiteX119" fmla="*/ 2224454 w 3376498"/>
                <a:gd name="connsiteY119" fmla="*/ 696224 h 1918355"/>
                <a:gd name="connsiteX120" fmla="*/ 2101362 w 3376498"/>
                <a:gd name="connsiteY120" fmla="*/ 696224 h 1918355"/>
                <a:gd name="connsiteX121" fmla="*/ 2074985 w 3376498"/>
                <a:gd name="connsiteY121" fmla="*/ 713809 h 1918355"/>
                <a:gd name="connsiteX122" fmla="*/ 2048608 w 3376498"/>
                <a:gd name="connsiteY122" fmla="*/ 766562 h 1918355"/>
                <a:gd name="connsiteX123" fmla="*/ 2039816 w 3376498"/>
                <a:gd name="connsiteY123" fmla="*/ 792939 h 1918355"/>
                <a:gd name="connsiteX124" fmla="*/ 2013439 w 3376498"/>
                <a:gd name="connsiteY124" fmla="*/ 810524 h 1918355"/>
                <a:gd name="connsiteX125" fmla="*/ 2004647 w 3376498"/>
                <a:gd name="connsiteY125" fmla="*/ 836901 h 1918355"/>
                <a:gd name="connsiteX126" fmla="*/ 2031024 w 3376498"/>
                <a:gd name="connsiteY126" fmla="*/ 924824 h 1918355"/>
                <a:gd name="connsiteX127" fmla="*/ 2057400 w 3376498"/>
                <a:gd name="connsiteY127" fmla="*/ 1012747 h 1918355"/>
                <a:gd name="connsiteX128" fmla="*/ 2066193 w 3376498"/>
                <a:gd name="connsiteY128" fmla="*/ 1083086 h 1918355"/>
                <a:gd name="connsiteX129" fmla="*/ 2083777 w 3376498"/>
                <a:gd name="connsiteY129" fmla="*/ 1118255 h 1918355"/>
                <a:gd name="connsiteX130" fmla="*/ 2092570 w 3376498"/>
                <a:gd name="connsiteY130" fmla="*/ 1144632 h 1918355"/>
                <a:gd name="connsiteX131" fmla="*/ 2110154 w 3376498"/>
                <a:gd name="connsiteY131" fmla="*/ 1355647 h 1918355"/>
                <a:gd name="connsiteX132" fmla="*/ 2118947 w 3376498"/>
                <a:gd name="connsiteY132" fmla="*/ 1382024 h 1918355"/>
                <a:gd name="connsiteX133" fmla="*/ 2074985 w 3376498"/>
                <a:gd name="connsiteY133" fmla="*/ 1461155 h 1918355"/>
                <a:gd name="connsiteX134" fmla="*/ 2057400 w 3376498"/>
                <a:gd name="connsiteY134" fmla="*/ 1487532 h 1918355"/>
                <a:gd name="connsiteX135" fmla="*/ 2057400 w 3376498"/>
                <a:gd name="connsiteY135" fmla="*/ 1549078 h 1918355"/>
                <a:gd name="connsiteX136" fmla="*/ 2083777 w 3376498"/>
                <a:gd name="connsiteY136" fmla="*/ 1557870 h 1918355"/>
                <a:gd name="connsiteX137" fmla="*/ 2057400 w 3376498"/>
                <a:gd name="connsiteY137" fmla="*/ 1812847 h 1918355"/>
                <a:gd name="connsiteX138" fmla="*/ 2057400 w 3376498"/>
                <a:gd name="connsiteY138" fmla="*/ 1812847 h 1918355"/>
                <a:gd name="connsiteX139" fmla="*/ 2031024 w 3376498"/>
                <a:gd name="connsiteY139" fmla="*/ 1874393 h 1918355"/>
                <a:gd name="connsiteX140" fmla="*/ 1978270 w 3376498"/>
                <a:gd name="connsiteY140" fmla="*/ 1909562 h 1918355"/>
                <a:gd name="connsiteX141" fmla="*/ 1951893 w 3376498"/>
                <a:gd name="connsiteY141" fmla="*/ 1900770 h 1918355"/>
                <a:gd name="connsiteX142" fmla="*/ 1916724 w 3376498"/>
                <a:gd name="connsiteY142" fmla="*/ 1856809 h 1918355"/>
                <a:gd name="connsiteX143" fmla="*/ 1749670 w 3376498"/>
                <a:gd name="connsiteY143" fmla="*/ 1848016 h 1918355"/>
                <a:gd name="connsiteX144" fmla="*/ 1723293 w 3376498"/>
                <a:gd name="connsiteY144" fmla="*/ 1839224 h 1918355"/>
                <a:gd name="connsiteX145" fmla="*/ 1688124 w 3376498"/>
                <a:gd name="connsiteY145" fmla="*/ 1883186 h 1918355"/>
                <a:gd name="connsiteX146" fmla="*/ 1670539 w 3376498"/>
                <a:gd name="connsiteY146" fmla="*/ 1909562 h 1918355"/>
                <a:gd name="connsiteX147" fmla="*/ 1644162 w 3376498"/>
                <a:gd name="connsiteY147" fmla="*/ 1918355 h 1918355"/>
                <a:gd name="connsiteX148" fmla="*/ 1573824 w 3376498"/>
                <a:gd name="connsiteY148" fmla="*/ 1795262 h 1918355"/>
                <a:gd name="connsiteX149" fmla="*/ 1477108 w 3376498"/>
                <a:gd name="connsiteY149" fmla="*/ 1804055 h 1918355"/>
                <a:gd name="connsiteX150" fmla="*/ 1485900 w 3376498"/>
                <a:gd name="connsiteY150" fmla="*/ 1848016 h 1918355"/>
                <a:gd name="connsiteX151" fmla="*/ 1503485 w 3376498"/>
                <a:gd name="connsiteY151" fmla="*/ 1874393 h 1918355"/>
                <a:gd name="connsiteX152" fmla="*/ 1494693 w 3376498"/>
                <a:gd name="connsiteY152" fmla="*/ 1751301 h 1918355"/>
                <a:gd name="connsiteX153" fmla="*/ 1459524 w 3376498"/>
                <a:gd name="connsiteY153" fmla="*/ 1742509 h 1918355"/>
                <a:gd name="connsiteX154" fmla="*/ 1406770 w 3376498"/>
                <a:gd name="connsiteY154" fmla="*/ 1733716 h 1918355"/>
                <a:gd name="connsiteX155" fmla="*/ 1336431 w 3376498"/>
                <a:gd name="connsiteY155" fmla="*/ 1742509 h 1918355"/>
                <a:gd name="connsiteX156" fmla="*/ 1310054 w 3376498"/>
                <a:gd name="connsiteY156" fmla="*/ 1768886 h 1918355"/>
                <a:gd name="connsiteX157" fmla="*/ 1257300 w 3376498"/>
                <a:gd name="connsiteY157" fmla="*/ 1804055 h 1918355"/>
                <a:gd name="connsiteX158" fmla="*/ 1195754 w 3376498"/>
                <a:gd name="connsiteY158" fmla="*/ 1821639 h 1918355"/>
                <a:gd name="connsiteX159" fmla="*/ 1134208 w 3376498"/>
                <a:gd name="connsiteY159" fmla="*/ 1839224 h 1918355"/>
                <a:gd name="connsiteX160" fmla="*/ 1063870 w 3376498"/>
                <a:gd name="connsiteY160" fmla="*/ 1848016 h 1918355"/>
                <a:gd name="connsiteX161" fmla="*/ 1002324 w 3376498"/>
                <a:gd name="connsiteY161" fmla="*/ 1865601 h 1918355"/>
                <a:gd name="connsiteX162" fmla="*/ 905608 w 3376498"/>
                <a:gd name="connsiteY162" fmla="*/ 1874393 h 1918355"/>
                <a:gd name="connsiteX163" fmla="*/ 720970 w 3376498"/>
                <a:gd name="connsiteY163" fmla="*/ 1865601 h 1918355"/>
                <a:gd name="connsiteX164" fmla="*/ 624254 w 3376498"/>
                <a:gd name="connsiteY164" fmla="*/ 1856809 h 1918355"/>
                <a:gd name="connsiteX165" fmla="*/ 597877 w 3376498"/>
                <a:gd name="connsiteY165" fmla="*/ 1839224 h 1918355"/>
                <a:gd name="connsiteX166" fmla="*/ 589085 w 3376498"/>
                <a:gd name="connsiteY166" fmla="*/ 1804055 h 1918355"/>
                <a:gd name="connsiteX167" fmla="*/ 483577 w 3376498"/>
                <a:gd name="connsiteY167" fmla="*/ 1821639 h 1918355"/>
                <a:gd name="connsiteX168" fmla="*/ 413239 w 3376498"/>
                <a:gd name="connsiteY168" fmla="*/ 1839224 h 1918355"/>
                <a:gd name="connsiteX169" fmla="*/ 378070 w 3376498"/>
                <a:gd name="connsiteY169" fmla="*/ 1848016 h 1918355"/>
                <a:gd name="connsiteX170" fmla="*/ 334108 w 3376498"/>
                <a:gd name="connsiteY170" fmla="*/ 1856809 h 1918355"/>
                <a:gd name="connsiteX171" fmla="*/ 219808 w 3376498"/>
                <a:gd name="connsiteY171" fmla="*/ 1848016 h 1918355"/>
                <a:gd name="connsiteX172" fmla="*/ 202224 w 3376498"/>
                <a:gd name="connsiteY172" fmla="*/ 1812847 h 1918355"/>
                <a:gd name="connsiteX173" fmla="*/ 228600 w 3376498"/>
                <a:gd name="connsiteY173" fmla="*/ 1804055 h 1918355"/>
                <a:gd name="connsiteX174" fmla="*/ 360485 w 3376498"/>
                <a:gd name="connsiteY174" fmla="*/ 1795262 h 1918355"/>
                <a:gd name="connsiteX175" fmla="*/ 378070 w 3376498"/>
                <a:gd name="connsiteY175" fmla="*/ 1733716 h 1918355"/>
                <a:gd name="connsiteX176" fmla="*/ 325316 w 3376498"/>
                <a:gd name="connsiteY176" fmla="*/ 1698547 h 1918355"/>
                <a:gd name="connsiteX177" fmla="*/ 298939 w 3376498"/>
                <a:gd name="connsiteY177" fmla="*/ 1680962 h 1918355"/>
                <a:gd name="connsiteX178" fmla="*/ 272562 w 3376498"/>
                <a:gd name="connsiteY178" fmla="*/ 1663378 h 1918355"/>
                <a:gd name="connsiteX179" fmla="*/ 263770 w 3376498"/>
                <a:gd name="connsiteY179" fmla="*/ 1637001 h 1918355"/>
                <a:gd name="connsiteX180" fmla="*/ 272562 w 3376498"/>
                <a:gd name="connsiteY180" fmla="*/ 1610624 h 1918355"/>
                <a:gd name="connsiteX181" fmla="*/ 298939 w 3376498"/>
                <a:gd name="connsiteY181" fmla="*/ 1601832 h 1918355"/>
                <a:gd name="connsiteX182" fmla="*/ 430824 w 3376498"/>
                <a:gd name="connsiteY182" fmla="*/ 1593039 h 1918355"/>
                <a:gd name="connsiteX183" fmla="*/ 404447 w 3376498"/>
                <a:gd name="connsiteY183" fmla="*/ 1584247 h 1918355"/>
                <a:gd name="connsiteX184" fmla="*/ 378070 w 3376498"/>
                <a:gd name="connsiteY184" fmla="*/ 1566662 h 1918355"/>
                <a:gd name="connsiteX185" fmla="*/ 325316 w 3376498"/>
                <a:gd name="connsiteY185" fmla="*/ 1557870 h 1918355"/>
                <a:gd name="connsiteX186" fmla="*/ 298939 w 3376498"/>
                <a:gd name="connsiteY186" fmla="*/ 1549078 h 1918355"/>
                <a:gd name="connsiteX187" fmla="*/ 290147 w 3376498"/>
                <a:gd name="connsiteY187" fmla="*/ 1452362 h 1918355"/>
                <a:gd name="connsiteX188" fmla="*/ 298939 w 3376498"/>
                <a:gd name="connsiteY188" fmla="*/ 1425986 h 1918355"/>
                <a:gd name="connsiteX189" fmla="*/ 325316 w 3376498"/>
                <a:gd name="connsiteY189" fmla="*/ 1408401 h 1918355"/>
                <a:gd name="connsiteX190" fmla="*/ 334108 w 3376498"/>
                <a:gd name="connsiteY190" fmla="*/ 1382024 h 1918355"/>
                <a:gd name="connsiteX191" fmla="*/ 307731 w 3376498"/>
                <a:gd name="connsiteY191" fmla="*/ 1294101 h 1918355"/>
                <a:gd name="connsiteX192" fmla="*/ 298939 w 3376498"/>
                <a:gd name="connsiteY192" fmla="*/ 1267724 h 1918355"/>
                <a:gd name="connsiteX193" fmla="*/ 272562 w 3376498"/>
                <a:gd name="connsiteY193" fmla="*/ 1258932 h 1918355"/>
                <a:gd name="connsiteX194" fmla="*/ 219808 w 3376498"/>
                <a:gd name="connsiteY194" fmla="*/ 1179801 h 1918355"/>
                <a:gd name="connsiteX195" fmla="*/ 202224 w 3376498"/>
                <a:gd name="connsiteY195" fmla="*/ 1153424 h 1918355"/>
                <a:gd name="connsiteX196" fmla="*/ 193431 w 3376498"/>
                <a:gd name="connsiteY196" fmla="*/ 1100670 h 191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3376498" h="1918355">
                  <a:moveTo>
                    <a:pt x="211016" y="1153424"/>
                  </a:moveTo>
                  <a:cubicBezTo>
                    <a:pt x="208085" y="1138770"/>
                    <a:pt x="206156" y="1123880"/>
                    <a:pt x="202224" y="1109462"/>
                  </a:cubicBezTo>
                  <a:cubicBezTo>
                    <a:pt x="192899" y="1075269"/>
                    <a:pt x="188307" y="1055835"/>
                    <a:pt x="167054" y="1030332"/>
                  </a:cubicBezTo>
                  <a:cubicBezTo>
                    <a:pt x="159094" y="1020780"/>
                    <a:pt x="150229" y="1011915"/>
                    <a:pt x="140677" y="1003955"/>
                  </a:cubicBezTo>
                  <a:cubicBezTo>
                    <a:pt x="132559" y="997190"/>
                    <a:pt x="122418" y="993135"/>
                    <a:pt x="114300" y="986370"/>
                  </a:cubicBezTo>
                  <a:cubicBezTo>
                    <a:pt x="70394" y="949781"/>
                    <a:pt x="107902" y="966652"/>
                    <a:pt x="61547" y="951201"/>
                  </a:cubicBezTo>
                  <a:cubicBezTo>
                    <a:pt x="55685" y="942409"/>
                    <a:pt x="52214" y="931425"/>
                    <a:pt x="43962" y="924824"/>
                  </a:cubicBezTo>
                  <a:cubicBezTo>
                    <a:pt x="36725" y="919034"/>
                    <a:pt x="22972" y="923574"/>
                    <a:pt x="17585" y="916032"/>
                  </a:cubicBezTo>
                  <a:cubicBezTo>
                    <a:pt x="6811" y="900949"/>
                    <a:pt x="0" y="863278"/>
                    <a:pt x="0" y="863278"/>
                  </a:cubicBezTo>
                  <a:cubicBezTo>
                    <a:pt x="2931" y="845693"/>
                    <a:pt x="-2946" y="823940"/>
                    <a:pt x="8793" y="810524"/>
                  </a:cubicBezTo>
                  <a:cubicBezTo>
                    <a:pt x="20999" y="796574"/>
                    <a:pt x="43962" y="798801"/>
                    <a:pt x="61547" y="792939"/>
                  </a:cubicBezTo>
                  <a:lnTo>
                    <a:pt x="87924" y="784147"/>
                  </a:lnTo>
                  <a:cubicBezTo>
                    <a:pt x="117232" y="787078"/>
                    <a:pt x="146393" y="792939"/>
                    <a:pt x="175847" y="792939"/>
                  </a:cubicBezTo>
                  <a:cubicBezTo>
                    <a:pt x="185115" y="792939"/>
                    <a:pt x="196434" y="791384"/>
                    <a:pt x="202224" y="784147"/>
                  </a:cubicBezTo>
                  <a:cubicBezTo>
                    <a:pt x="209773" y="774711"/>
                    <a:pt x="208085" y="760701"/>
                    <a:pt x="211016" y="748978"/>
                  </a:cubicBezTo>
                  <a:cubicBezTo>
                    <a:pt x="212717" y="723456"/>
                    <a:pt x="209377" y="606363"/>
                    <a:pt x="237393" y="564339"/>
                  </a:cubicBezTo>
                  <a:cubicBezTo>
                    <a:pt x="249116" y="546755"/>
                    <a:pt x="254978" y="523309"/>
                    <a:pt x="272562" y="511586"/>
                  </a:cubicBezTo>
                  <a:lnTo>
                    <a:pt x="298939" y="494001"/>
                  </a:lnTo>
                  <a:cubicBezTo>
                    <a:pt x="304801" y="485209"/>
                    <a:pt x="312814" y="477518"/>
                    <a:pt x="316524" y="467624"/>
                  </a:cubicBezTo>
                  <a:cubicBezTo>
                    <a:pt x="321771" y="453631"/>
                    <a:pt x="314749" y="413095"/>
                    <a:pt x="325316" y="423662"/>
                  </a:cubicBezTo>
                  <a:cubicBezTo>
                    <a:pt x="367113" y="465462"/>
                    <a:pt x="306545" y="483369"/>
                    <a:pt x="351693" y="511586"/>
                  </a:cubicBezTo>
                  <a:cubicBezTo>
                    <a:pt x="367411" y="521410"/>
                    <a:pt x="404447" y="529170"/>
                    <a:pt x="404447" y="529170"/>
                  </a:cubicBezTo>
                  <a:cubicBezTo>
                    <a:pt x="480042" y="579567"/>
                    <a:pt x="384397" y="519145"/>
                    <a:pt x="457200" y="555547"/>
                  </a:cubicBezTo>
                  <a:cubicBezTo>
                    <a:pt x="466651" y="560273"/>
                    <a:pt x="473864" y="568969"/>
                    <a:pt x="483577" y="573132"/>
                  </a:cubicBezTo>
                  <a:cubicBezTo>
                    <a:pt x="494684" y="577892"/>
                    <a:pt x="507173" y="578452"/>
                    <a:pt x="518747" y="581924"/>
                  </a:cubicBezTo>
                  <a:cubicBezTo>
                    <a:pt x="625777" y="614033"/>
                    <a:pt x="525606" y="588036"/>
                    <a:pt x="606670" y="608301"/>
                  </a:cubicBezTo>
                  <a:cubicBezTo>
                    <a:pt x="615817" y="606994"/>
                    <a:pt x="696348" y="596652"/>
                    <a:pt x="712177" y="590716"/>
                  </a:cubicBezTo>
                  <a:cubicBezTo>
                    <a:pt x="722071" y="587006"/>
                    <a:pt x="729762" y="578993"/>
                    <a:pt x="738554" y="573132"/>
                  </a:cubicBezTo>
                  <a:cubicBezTo>
                    <a:pt x="744416" y="564340"/>
                    <a:pt x="747887" y="553356"/>
                    <a:pt x="756139" y="546755"/>
                  </a:cubicBezTo>
                  <a:cubicBezTo>
                    <a:pt x="763376" y="540965"/>
                    <a:pt x="773294" y="538884"/>
                    <a:pt x="782516" y="537962"/>
                  </a:cubicBezTo>
                  <a:cubicBezTo>
                    <a:pt x="832177" y="532996"/>
                    <a:pt x="882162" y="532101"/>
                    <a:pt x="931985" y="529170"/>
                  </a:cubicBezTo>
                  <a:cubicBezTo>
                    <a:pt x="909773" y="521766"/>
                    <a:pt x="889720" y="524851"/>
                    <a:pt x="914400" y="494001"/>
                  </a:cubicBezTo>
                  <a:cubicBezTo>
                    <a:pt x="921001" y="485749"/>
                    <a:pt x="931121" y="480708"/>
                    <a:pt x="940777" y="476416"/>
                  </a:cubicBezTo>
                  <a:cubicBezTo>
                    <a:pt x="957715" y="468888"/>
                    <a:pt x="993531" y="458832"/>
                    <a:pt x="993531" y="458832"/>
                  </a:cubicBezTo>
                  <a:cubicBezTo>
                    <a:pt x="1003989" y="451860"/>
                    <a:pt x="1043342" y="428115"/>
                    <a:pt x="1046285" y="414870"/>
                  </a:cubicBezTo>
                  <a:cubicBezTo>
                    <a:pt x="1050152" y="397467"/>
                    <a:pt x="1047716" y="376721"/>
                    <a:pt x="1037493" y="362116"/>
                  </a:cubicBezTo>
                  <a:cubicBezTo>
                    <a:pt x="1025373" y="344802"/>
                    <a:pt x="984739" y="326947"/>
                    <a:pt x="984739" y="326947"/>
                  </a:cubicBezTo>
                  <a:cubicBezTo>
                    <a:pt x="978877" y="318155"/>
                    <a:pt x="970190" y="310691"/>
                    <a:pt x="967154" y="300570"/>
                  </a:cubicBezTo>
                  <a:cubicBezTo>
                    <a:pt x="961199" y="280720"/>
                    <a:pt x="962069" y="259413"/>
                    <a:pt x="958362" y="239024"/>
                  </a:cubicBezTo>
                  <a:cubicBezTo>
                    <a:pt x="956200" y="227135"/>
                    <a:pt x="952501" y="215578"/>
                    <a:pt x="949570" y="203855"/>
                  </a:cubicBezTo>
                  <a:cubicBezTo>
                    <a:pt x="952501" y="186270"/>
                    <a:pt x="949517" y="166579"/>
                    <a:pt x="958362" y="151101"/>
                  </a:cubicBezTo>
                  <a:cubicBezTo>
                    <a:pt x="962960" y="143054"/>
                    <a:pt x="975492" y="142926"/>
                    <a:pt x="984739" y="142309"/>
                  </a:cubicBezTo>
                  <a:cubicBezTo>
                    <a:pt x="1063749" y="137042"/>
                    <a:pt x="1143000" y="136447"/>
                    <a:pt x="1222131" y="133516"/>
                  </a:cubicBezTo>
                  <a:cubicBezTo>
                    <a:pt x="1296585" y="83882"/>
                    <a:pt x="1173217" y="160065"/>
                    <a:pt x="1345224" y="107139"/>
                  </a:cubicBezTo>
                  <a:cubicBezTo>
                    <a:pt x="1355324" y="104031"/>
                    <a:pt x="1356947" y="89554"/>
                    <a:pt x="1362808" y="80762"/>
                  </a:cubicBezTo>
                  <a:cubicBezTo>
                    <a:pt x="1347817" y="58276"/>
                    <a:pt x="1322428" y="33221"/>
                    <a:pt x="1354016" y="1632"/>
                  </a:cubicBezTo>
                  <a:cubicBezTo>
                    <a:pt x="1361488" y="-5840"/>
                    <a:pt x="1370942" y="14490"/>
                    <a:pt x="1380393" y="19216"/>
                  </a:cubicBezTo>
                  <a:cubicBezTo>
                    <a:pt x="1388683" y="23361"/>
                    <a:pt x="1397544" y="27130"/>
                    <a:pt x="1406770" y="28009"/>
                  </a:cubicBezTo>
                  <a:cubicBezTo>
                    <a:pt x="1459367" y="33018"/>
                    <a:pt x="1512277" y="33870"/>
                    <a:pt x="1565031" y="36801"/>
                  </a:cubicBezTo>
                  <a:cubicBezTo>
                    <a:pt x="1618186" y="50089"/>
                    <a:pt x="1588731" y="41770"/>
                    <a:pt x="1652954" y="63178"/>
                  </a:cubicBezTo>
                  <a:lnTo>
                    <a:pt x="1679331" y="71970"/>
                  </a:lnTo>
                  <a:cubicBezTo>
                    <a:pt x="1688123" y="74901"/>
                    <a:pt x="1696566" y="79238"/>
                    <a:pt x="1705708" y="80762"/>
                  </a:cubicBezTo>
                  <a:cubicBezTo>
                    <a:pt x="1741349" y="86703"/>
                    <a:pt x="1760846" y="88511"/>
                    <a:pt x="1793631" y="98347"/>
                  </a:cubicBezTo>
                  <a:cubicBezTo>
                    <a:pt x="1811385" y="103673"/>
                    <a:pt x="1830962" y="105650"/>
                    <a:pt x="1846385" y="115932"/>
                  </a:cubicBezTo>
                  <a:cubicBezTo>
                    <a:pt x="1855177" y="121793"/>
                    <a:pt x="1863106" y="129224"/>
                    <a:pt x="1872762" y="133516"/>
                  </a:cubicBezTo>
                  <a:cubicBezTo>
                    <a:pt x="1889700" y="141044"/>
                    <a:pt x="1907931" y="145239"/>
                    <a:pt x="1925516" y="151101"/>
                  </a:cubicBezTo>
                  <a:cubicBezTo>
                    <a:pt x="1934308" y="154032"/>
                    <a:pt x="1943604" y="155748"/>
                    <a:pt x="1951893" y="159893"/>
                  </a:cubicBezTo>
                  <a:cubicBezTo>
                    <a:pt x="1963616" y="165755"/>
                    <a:pt x="1974893" y="172610"/>
                    <a:pt x="1987062" y="177478"/>
                  </a:cubicBezTo>
                  <a:cubicBezTo>
                    <a:pt x="2004272" y="184362"/>
                    <a:pt x="2039816" y="195062"/>
                    <a:pt x="2039816" y="195062"/>
                  </a:cubicBezTo>
                  <a:cubicBezTo>
                    <a:pt x="2057401" y="206785"/>
                    <a:pt x="2072520" y="223549"/>
                    <a:pt x="2092570" y="230232"/>
                  </a:cubicBezTo>
                  <a:lnTo>
                    <a:pt x="2145324" y="247816"/>
                  </a:lnTo>
                  <a:cubicBezTo>
                    <a:pt x="2181556" y="302167"/>
                    <a:pt x="2141329" y="249150"/>
                    <a:pt x="2189285" y="291778"/>
                  </a:cubicBezTo>
                  <a:cubicBezTo>
                    <a:pt x="2207872" y="308300"/>
                    <a:pt x="2228244" y="323840"/>
                    <a:pt x="2242039" y="344532"/>
                  </a:cubicBezTo>
                  <a:cubicBezTo>
                    <a:pt x="2247901" y="353324"/>
                    <a:pt x="2252152" y="363437"/>
                    <a:pt x="2259624" y="370909"/>
                  </a:cubicBezTo>
                  <a:cubicBezTo>
                    <a:pt x="2267096" y="378381"/>
                    <a:pt x="2277208" y="382632"/>
                    <a:pt x="2286000" y="388493"/>
                  </a:cubicBezTo>
                  <a:cubicBezTo>
                    <a:pt x="2300922" y="433255"/>
                    <a:pt x="2282803" y="402347"/>
                    <a:pt x="2321170" y="423662"/>
                  </a:cubicBezTo>
                  <a:cubicBezTo>
                    <a:pt x="2339645" y="433926"/>
                    <a:pt x="2353874" y="452149"/>
                    <a:pt x="2373924" y="458832"/>
                  </a:cubicBezTo>
                  <a:cubicBezTo>
                    <a:pt x="2443589" y="482053"/>
                    <a:pt x="2408394" y="473369"/>
                    <a:pt x="2479431" y="485209"/>
                  </a:cubicBezTo>
                  <a:cubicBezTo>
                    <a:pt x="2490694" y="482393"/>
                    <a:pt x="2528367" y="473929"/>
                    <a:pt x="2540977" y="467624"/>
                  </a:cubicBezTo>
                  <a:cubicBezTo>
                    <a:pt x="2550429" y="462898"/>
                    <a:pt x="2557159" y="452819"/>
                    <a:pt x="2567354" y="450039"/>
                  </a:cubicBezTo>
                  <a:cubicBezTo>
                    <a:pt x="2590150" y="443822"/>
                    <a:pt x="2614247" y="444178"/>
                    <a:pt x="2637693" y="441247"/>
                  </a:cubicBezTo>
                  <a:cubicBezTo>
                    <a:pt x="2646485" y="438316"/>
                    <a:pt x="2655023" y="434466"/>
                    <a:pt x="2664070" y="432455"/>
                  </a:cubicBezTo>
                  <a:cubicBezTo>
                    <a:pt x="2681473" y="428588"/>
                    <a:pt x="2699912" y="429300"/>
                    <a:pt x="2716824" y="423662"/>
                  </a:cubicBezTo>
                  <a:cubicBezTo>
                    <a:pt x="2726848" y="420320"/>
                    <a:pt x="2733488" y="410240"/>
                    <a:pt x="2743200" y="406078"/>
                  </a:cubicBezTo>
                  <a:cubicBezTo>
                    <a:pt x="2754307" y="401318"/>
                    <a:pt x="2766751" y="400606"/>
                    <a:pt x="2778370" y="397286"/>
                  </a:cubicBezTo>
                  <a:cubicBezTo>
                    <a:pt x="2787281" y="394740"/>
                    <a:pt x="2795521" y="389372"/>
                    <a:pt x="2804747" y="388493"/>
                  </a:cubicBezTo>
                  <a:cubicBezTo>
                    <a:pt x="2857344" y="383484"/>
                    <a:pt x="2910254" y="382632"/>
                    <a:pt x="2963008" y="379701"/>
                  </a:cubicBezTo>
                  <a:cubicBezTo>
                    <a:pt x="2980593" y="376770"/>
                    <a:pt x="2998467" y="375233"/>
                    <a:pt x="3015762" y="370909"/>
                  </a:cubicBezTo>
                  <a:cubicBezTo>
                    <a:pt x="3033744" y="366413"/>
                    <a:pt x="3050035" y="354746"/>
                    <a:pt x="3068516" y="353324"/>
                  </a:cubicBezTo>
                  <a:lnTo>
                    <a:pt x="3182816" y="344532"/>
                  </a:lnTo>
                  <a:cubicBezTo>
                    <a:pt x="3207601" y="336270"/>
                    <a:pt x="3220602" y="336305"/>
                    <a:pt x="3235570" y="309362"/>
                  </a:cubicBezTo>
                  <a:cubicBezTo>
                    <a:pt x="3244572" y="293159"/>
                    <a:pt x="3237732" y="266891"/>
                    <a:pt x="3253154" y="256609"/>
                  </a:cubicBezTo>
                  <a:lnTo>
                    <a:pt x="3332285" y="203855"/>
                  </a:lnTo>
                  <a:lnTo>
                    <a:pt x="3358662" y="186270"/>
                  </a:lnTo>
                  <a:cubicBezTo>
                    <a:pt x="3379423" y="248552"/>
                    <a:pt x="3381662" y="227843"/>
                    <a:pt x="3367454" y="291778"/>
                  </a:cubicBezTo>
                  <a:cubicBezTo>
                    <a:pt x="3365443" y="300825"/>
                    <a:pt x="3364452" y="310918"/>
                    <a:pt x="3358662" y="318155"/>
                  </a:cubicBezTo>
                  <a:cubicBezTo>
                    <a:pt x="3352061" y="326406"/>
                    <a:pt x="3341077" y="329878"/>
                    <a:pt x="3332285" y="335739"/>
                  </a:cubicBezTo>
                  <a:cubicBezTo>
                    <a:pt x="3313671" y="363660"/>
                    <a:pt x="3305648" y="361597"/>
                    <a:pt x="3323493" y="397286"/>
                  </a:cubicBezTo>
                  <a:cubicBezTo>
                    <a:pt x="3332944" y="416189"/>
                    <a:pt x="3358662" y="450039"/>
                    <a:pt x="3358662" y="450039"/>
                  </a:cubicBezTo>
                  <a:cubicBezTo>
                    <a:pt x="3355731" y="470555"/>
                    <a:pt x="3354530" y="491393"/>
                    <a:pt x="3349870" y="511586"/>
                  </a:cubicBezTo>
                  <a:cubicBezTo>
                    <a:pt x="3345702" y="529647"/>
                    <a:pt x="3332285" y="564339"/>
                    <a:pt x="3332285" y="564339"/>
                  </a:cubicBezTo>
                  <a:cubicBezTo>
                    <a:pt x="3329354" y="611231"/>
                    <a:pt x="3333685" y="659151"/>
                    <a:pt x="3323493" y="705016"/>
                  </a:cubicBezTo>
                  <a:cubicBezTo>
                    <a:pt x="3321201" y="715332"/>
                    <a:pt x="3304588" y="715129"/>
                    <a:pt x="3297116" y="722601"/>
                  </a:cubicBezTo>
                  <a:cubicBezTo>
                    <a:pt x="3289644" y="730073"/>
                    <a:pt x="3285393" y="740186"/>
                    <a:pt x="3279531" y="748978"/>
                  </a:cubicBezTo>
                  <a:cubicBezTo>
                    <a:pt x="3276600" y="781216"/>
                    <a:pt x="3275788" y="813718"/>
                    <a:pt x="3270739" y="845693"/>
                  </a:cubicBezTo>
                  <a:cubicBezTo>
                    <a:pt x="3266970" y="869565"/>
                    <a:pt x="3276082" y="908390"/>
                    <a:pt x="3253154" y="916032"/>
                  </a:cubicBezTo>
                  <a:lnTo>
                    <a:pt x="3226777" y="924824"/>
                  </a:lnTo>
                  <a:cubicBezTo>
                    <a:pt x="3217985" y="916032"/>
                    <a:pt x="3206569" y="909243"/>
                    <a:pt x="3200400" y="898447"/>
                  </a:cubicBezTo>
                  <a:cubicBezTo>
                    <a:pt x="3171826" y="848442"/>
                    <a:pt x="3216520" y="871582"/>
                    <a:pt x="3165231" y="854486"/>
                  </a:cubicBezTo>
                  <a:cubicBezTo>
                    <a:pt x="3156439" y="848624"/>
                    <a:pt x="3145455" y="845153"/>
                    <a:pt x="3138854" y="836901"/>
                  </a:cubicBezTo>
                  <a:cubicBezTo>
                    <a:pt x="3133590" y="830321"/>
                    <a:pt x="3122728" y="778757"/>
                    <a:pt x="3121270" y="775355"/>
                  </a:cubicBezTo>
                  <a:cubicBezTo>
                    <a:pt x="3117107" y="765642"/>
                    <a:pt x="3109547" y="757770"/>
                    <a:pt x="3103685" y="748978"/>
                  </a:cubicBezTo>
                  <a:cubicBezTo>
                    <a:pt x="3101617" y="736567"/>
                    <a:pt x="3090371" y="652179"/>
                    <a:pt x="3077308" y="643470"/>
                  </a:cubicBezTo>
                  <a:lnTo>
                    <a:pt x="3050931" y="625886"/>
                  </a:lnTo>
                  <a:cubicBezTo>
                    <a:pt x="3033346" y="631747"/>
                    <a:pt x="3013600" y="633188"/>
                    <a:pt x="2998177" y="643470"/>
                  </a:cubicBezTo>
                  <a:cubicBezTo>
                    <a:pt x="2960895" y="668325"/>
                    <a:pt x="2981252" y="656329"/>
                    <a:pt x="2936631" y="678639"/>
                  </a:cubicBezTo>
                  <a:cubicBezTo>
                    <a:pt x="2919046" y="675708"/>
                    <a:pt x="2899355" y="678692"/>
                    <a:pt x="2883877" y="669847"/>
                  </a:cubicBezTo>
                  <a:cubicBezTo>
                    <a:pt x="2875830" y="665249"/>
                    <a:pt x="2880875" y="650707"/>
                    <a:pt x="2875085" y="643470"/>
                  </a:cubicBezTo>
                  <a:cubicBezTo>
                    <a:pt x="2862691" y="627977"/>
                    <a:pt x="2839705" y="622885"/>
                    <a:pt x="2822331" y="617093"/>
                  </a:cubicBezTo>
                  <a:cubicBezTo>
                    <a:pt x="2795954" y="620024"/>
                    <a:pt x="2768947" y="619449"/>
                    <a:pt x="2743200" y="625886"/>
                  </a:cubicBezTo>
                  <a:cubicBezTo>
                    <a:pt x="2732949" y="628449"/>
                    <a:pt x="2726275" y="638745"/>
                    <a:pt x="2716824" y="643470"/>
                  </a:cubicBezTo>
                  <a:cubicBezTo>
                    <a:pt x="2708535" y="647615"/>
                    <a:pt x="2699239" y="649331"/>
                    <a:pt x="2690447" y="652262"/>
                  </a:cubicBezTo>
                  <a:cubicBezTo>
                    <a:pt x="2661139" y="649331"/>
                    <a:pt x="2631473" y="648898"/>
                    <a:pt x="2602524" y="643470"/>
                  </a:cubicBezTo>
                  <a:cubicBezTo>
                    <a:pt x="2584306" y="640054"/>
                    <a:pt x="2549770" y="625886"/>
                    <a:pt x="2549770" y="625886"/>
                  </a:cubicBezTo>
                  <a:cubicBezTo>
                    <a:pt x="2523393" y="628817"/>
                    <a:pt x="2496817" y="630315"/>
                    <a:pt x="2470639" y="634678"/>
                  </a:cubicBezTo>
                  <a:cubicBezTo>
                    <a:pt x="2461497" y="636202"/>
                    <a:pt x="2453173" y="640924"/>
                    <a:pt x="2444262" y="643470"/>
                  </a:cubicBezTo>
                  <a:cubicBezTo>
                    <a:pt x="2432643" y="646790"/>
                    <a:pt x="2420942" y="649892"/>
                    <a:pt x="2409093" y="652262"/>
                  </a:cubicBezTo>
                  <a:cubicBezTo>
                    <a:pt x="2391612" y="655758"/>
                    <a:pt x="2373634" y="656731"/>
                    <a:pt x="2356339" y="661055"/>
                  </a:cubicBezTo>
                  <a:cubicBezTo>
                    <a:pt x="2338357" y="665551"/>
                    <a:pt x="2321869" y="675592"/>
                    <a:pt x="2303585" y="678639"/>
                  </a:cubicBezTo>
                  <a:cubicBezTo>
                    <a:pt x="2241689" y="688956"/>
                    <a:pt x="2267743" y="681795"/>
                    <a:pt x="2224454" y="696224"/>
                  </a:cubicBezTo>
                  <a:cubicBezTo>
                    <a:pt x="2171864" y="683077"/>
                    <a:pt x="2174122" y="679433"/>
                    <a:pt x="2101362" y="696224"/>
                  </a:cubicBezTo>
                  <a:cubicBezTo>
                    <a:pt x="2091065" y="698600"/>
                    <a:pt x="2083777" y="707947"/>
                    <a:pt x="2074985" y="713809"/>
                  </a:cubicBezTo>
                  <a:cubicBezTo>
                    <a:pt x="2052886" y="780109"/>
                    <a:pt x="2082697" y="698386"/>
                    <a:pt x="2048608" y="766562"/>
                  </a:cubicBezTo>
                  <a:cubicBezTo>
                    <a:pt x="2044463" y="774851"/>
                    <a:pt x="2045606" y="785702"/>
                    <a:pt x="2039816" y="792939"/>
                  </a:cubicBezTo>
                  <a:cubicBezTo>
                    <a:pt x="2033215" y="801191"/>
                    <a:pt x="2022231" y="804662"/>
                    <a:pt x="2013439" y="810524"/>
                  </a:cubicBezTo>
                  <a:cubicBezTo>
                    <a:pt x="2010508" y="819316"/>
                    <a:pt x="2004647" y="827633"/>
                    <a:pt x="2004647" y="836901"/>
                  </a:cubicBezTo>
                  <a:cubicBezTo>
                    <a:pt x="2004647" y="893479"/>
                    <a:pt x="2007189" y="889072"/>
                    <a:pt x="2031024" y="924824"/>
                  </a:cubicBezTo>
                  <a:cubicBezTo>
                    <a:pt x="2038841" y="948277"/>
                    <a:pt x="2052971" y="986171"/>
                    <a:pt x="2057400" y="1012747"/>
                  </a:cubicBezTo>
                  <a:cubicBezTo>
                    <a:pt x="2061285" y="1036054"/>
                    <a:pt x="2060462" y="1060163"/>
                    <a:pt x="2066193" y="1083086"/>
                  </a:cubicBezTo>
                  <a:cubicBezTo>
                    <a:pt x="2069372" y="1095801"/>
                    <a:pt x="2078614" y="1106208"/>
                    <a:pt x="2083777" y="1118255"/>
                  </a:cubicBezTo>
                  <a:cubicBezTo>
                    <a:pt x="2087428" y="1126774"/>
                    <a:pt x="2089639" y="1135840"/>
                    <a:pt x="2092570" y="1144632"/>
                  </a:cubicBezTo>
                  <a:cubicBezTo>
                    <a:pt x="2096216" y="1206619"/>
                    <a:pt x="2096946" y="1289608"/>
                    <a:pt x="2110154" y="1355647"/>
                  </a:cubicBezTo>
                  <a:cubicBezTo>
                    <a:pt x="2111972" y="1364735"/>
                    <a:pt x="2116016" y="1373232"/>
                    <a:pt x="2118947" y="1382024"/>
                  </a:cubicBezTo>
                  <a:cubicBezTo>
                    <a:pt x="2103471" y="1428450"/>
                    <a:pt x="2115295" y="1400691"/>
                    <a:pt x="2074985" y="1461155"/>
                  </a:cubicBezTo>
                  <a:lnTo>
                    <a:pt x="2057400" y="1487532"/>
                  </a:lnTo>
                  <a:cubicBezTo>
                    <a:pt x="2050266" y="1508936"/>
                    <a:pt x="2039217" y="1526349"/>
                    <a:pt x="2057400" y="1549078"/>
                  </a:cubicBezTo>
                  <a:cubicBezTo>
                    <a:pt x="2063190" y="1556315"/>
                    <a:pt x="2074985" y="1554939"/>
                    <a:pt x="2083777" y="1557870"/>
                  </a:cubicBezTo>
                  <a:cubicBezTo>
                    <a:pt x="2074180" y="1778611"/>
                    <a:pt x="2096322" y="1696084"/>
                    <a:pt x="2057400" y="1812847"/>
                  </a:cubicBezTo>
                  <a:lnTo>
                    <a:pt x="2057400" y="1812847"/>
                  </a:lnTo>
                  <a:cubicBezTo>
                    <a:pt x="2051600" y="1836047"/>
                    <a:pt x="2050453" y="1857392"/>
                    <a:pt x="2031024" y="1874393"/>
                  </a:cubicBezTo>
                  <a:cubicBezTo>
                    <a:pt x="2015119" y="1888310"/>
                    <a:pt x="1978270" y="1909562"/>
                    <a:pt x="1978270" y="1909562"/>
                  </a:cubicBezTo>
                  <a:cubicBezTo>
                    <a:pt x="1969478" y="1906631"/>
                    <a:pt x="1958446" y="1907323"/>
                    <a:pt x="1951893" y="1900770"/>
                  </a:cubicBezTo>
                  <a:cubicBezTo>
                    <a:pt x="1930018" y="1878895"/>
                    <a:pt x="1961917" y="1862972"/>
                    <a:pt x="1916724" y="1856809"/>
                  </a:cubicBezTo>
                  <a:cubicBezTo>
                    <a:pt x="1861474" y="1849275"/>
                    <a:pt x="1805355" y="1850947"/>
                    <a:pt x="1749670" y="1848016"/>
                  </a:cubicBezTo>
                  <a:cubicBezTo>
                    <a:pt x="1740878" y="1845085"/>
                    <a:pt x="1732435" y="1837700"/>
                    <a:pt x="1723293" y="1839224"/>
                  </a:cubicBezTo>
                  <a:cubicBezTo>
                    <a:pt x="1690954" y="1844614"/>
                    <a:pt x="1698723" y="1861988"/>
                    <a:pt x="1688124" y="1883186"/>
                  </a:cubicBezTo>
                  <a:cubicBezTo>
                    <a:pt x="1683398" y="1892637"/>
                    <a:pt x="1678790" y="1902961"/>
                    <a:pt x="1670539" y="1909562"/>
                  </a:cubicBezTo>
                  <a:cubicBezTo>
                    <a:pt x="1663302" y="1915352"/>
                    <a:pt x="1652954" y="1915424"/>
                    <a:pt x="1644162" y="1918355"/>
                  </a:cubicBezTo>
                  <a:cubicBezTo>
                    <a:pt x="1465961" y="1892896"/>
                    <a:pt x="1729554" y="1950990"/>
                    <a:pt x="1573824" y="1795262"/>
                  </a:cubicBezTo>
                  <a:cubicBezTo>
                    <a:pt x="1550934" y="1772372"/>
                    <a:pt x="1509347" y="1801124"/>
                    <a:pt x="1477108" y="1804055"/>
                  </a:cubicBezTo>
                  <a:cubicBezTo>
                    <a:pt x="1480039" y="1818709"/>
                    <a:pt x="1480653" y="1834024"/>
                    <a:pt x="1485900" y="1848016"/>
                  </a:cubicBezTo>
                  <a:cubicBezTo>
                    <a:pt x="1489610" y="1857910"/>
                    <a:pt x="1502528" y="1884917"/>
                    <a:pt x="1503485" y="1874393"/>
                  </a:cubicBezTo>
                  <a:cubicBezTo>
                    <a:pt x="1507210" y="1833427"/>
                    <a:pt x="1507701" y="1790325"/>
                    <a:pt x="1494693" y="1751301"/>
                  </a:cubicBezTo>
                  <a:cubicBezTo>
                    <a:pt x="1490872" y="1739837"/>
                    <a:pt x="1471373" y="1744879"/>
                    <a:pt x="1459524" y="1742509"/>
                  </a:cubicBezTo>
                  <a:cubicBezTo>
                    <a:pt x="1442043" y="1739013"/>
                    <a:pt x="1424355" y="1736647"/>
                    <a:pt x="1406770" y="1733716"/>
                  </a:cubicBezTo>
                  <a:cubicBezTo>
                    <a:pt x="1383324" y="1736647"/>
                    <a:pt x="1358637" y="1734434"/>
                    <a:pt x="1336431" y="1742509"/>
                  </a:cubicBezTo>
                  <a:cubicBezTo>
                    <a:pt x="1324745" y="1746758"/>
                    <a:pt x="1319869" y="1761252"/>
                    <a:pt x="1310054" y="1768886"/>
                  </a:cubicBezTo>
                  <a:cubicBezTo>
                    <a:pt x="1293372" y="1781861"/>
                    <a:pt x="1277350" y="1797372"/>
                    <a:pt x="1257300" y="1804055"/>
                  </a:cubicBezTo>
                  <a:cubicBezTo>
                    <a:pt x="1194046" y="1825140"/>
                    <a:pt x="1273053" y="1799554"/>
                    <a:pt x="1195754" y="1821639"/>
                  </a:cubicBezTo>
                  <a:cubicBezTo>
                    <a:pt x="1166478" y="1830004"/>
                    <a:pt x="1167202" y="1833725"/>
                    <a:pt x="1134208" y="1839224"/>
                  </a:cubicBezTo>
                  <a:cubicBezTo>
                    <a:pt x="1110901" y="1843108"/>
                    <a:pt x="1087316" y="1845085"/>
                    <a:pt x="1063870" y="1848016"/>
                  </a:cubicBezTo>
                  <a:cubicBezTo>
                    <a:pt x="1045784" y="1854045"/>
                    <a:pt x="1020728" y="1863147"/>
                    <a:pt x="1002324" y="1865601"/>
                  </a:cubicBezTo>
                  <a:cubicBezTo>
                    <a:pt x="970236" y="1869879"/>
                    <a:pt x="937847" y="1871462"/>
                    <a:pt x="905608" y="1874393"/>
                  </a:cubicBezTo>
                  <a:lnTo>
                    <a:pt x="720970" y="1865601"/>
                  </a:lnTo>
                  <a:cubicBezTo>
                    <a:pt x="688661" y="1863582"/>
                    <a:pt x="655907" y="1863592"/>
                    <a:pt x="624254" y="1856809"/>
                  </a:cubicBezTo>
                  <a:cubicBezTo>
                    <a:pt x="613921" y="1854595"/>
                    <a:pt x="606669" y="1845086"/>
                    <a:pt x="597877" y="1839224"/>
                  </a:cubicBezTo>
                  <a:cubicBezTo>
                    <a:pt x="594946" y="1827501"/>
                    <a:pt x="601028" y="1805892"/>
                    <a:pt x="589085" y="1804055"/>
                  </a:cubicBezTo>
                  <a:cubicBezTo>
                    <a:pt x="553845" y="1798633"/>
                    <a:pt x="518167" y="1812991"/>
                    <a:pt x="483577" y="1821639"/>
                  </a:cubicBezTo>
                  <a:lnTo>
                    <a:pt x="413239" y="1839224"/>
                  </a:lnTo>
                  <a:cubicBezTo>
                    <a:pt x="401516" y="1842155"/>
                    <a:pt x="389919" y="1845646"/>
                    <a:pt x="378070" y="1848016"/>
                  </a:cubicBezTo>
                  <a:lnTo>
                    <a:pt x="334108" y="1856809"/>
                  </a:lnTo>
                  <a:cubicBezTo>
                    <a:pt x="296008" y="1853878"/>
                    <a:pt x="257725" y="1852756"/>
                    <a:pt x="219808" y="1848016"/>
                  </a:cubicBezTo>
                  <a:cubicBezTo>
                    <a:pt x="198966" y="1845411"/>
                    <a:pt x="176172" y="1838899"/>
                    <a:pt x="202224" y="1812847"/>
                  </a:cubicBezTo>
                  <a:cubicBezTo>
                    <a:pt x="208777" y="1806294"/>
                    <a:pt x="219389" y="1805078"/>
                    <a:pt x="228600" y="1804055"/>
                  </a:cubicBezTo>
                  <a:cubicBezTo>
                    <a:pt x="272390" y="1799189"/>
                    <a:pt x="316523" y="1798193"/>
                    <a:pt x="360485" y="1795262"/>
                  </a:cubicBezTo>
                  <a:cubicBezTo>
                    <a:pt x="384681" y="1779132"/>
                    <a:pt x="409604" y="1774260"/>
                    <a:pt x="378070" y="1733716"/>
                  </a:cubicBezTo>
                  <a:cubicBezTo>
                    <a:pt x="365095" y="1717034"/>
                    <a:pt x="342901" y="1710270"/>
                    <a:pt x="325316" y="1698547"/>
                  </a:cubicBezTo>
                  <a:lnTo>
                    <a:pt x="298939" y="1680962"/>
                  </a:lnTo>
                  <a:lnTo>
                    <a:pt x="272562" y="1663378"/>
                  </a:lnTo>
                  <a:cubicBezTo>
                    <a:pt x="269631" y="1654586"/>
                    <a:pt x="263770" y="1646269"/>
                    <a:pt x="263770" y="1637001"/>
                  </a:cubicBezTo>
                  <a:cubicBezTo>
                    <a:pt x="263770" y="1627733"/>
                    <a:pt x="266009" y="1617177"/>
                    <a:pt x="272562" y="1610624"/>
                  </a:cubicBezTo>
                  <a:cubicBezTo>
                    <a:pt x="279115" y="1604071"/>
                    <a:pt x="289728" y="1602855"/>
                    <a:pt x="298939" y="1601832"/>
                  </a:cubicBezTo>
                  <a:cubicBezTo>
                    <a:pt x="342729" y="1596966"/>
                    <a:pt x="386862" y="1595970"/>
                    <a:pt x="430824" y="1593039"/>
                  </a:cubicBezTo>
                  <a:cubicBezTo>
                    <a:pt x="422032" y="1590108"/>
                    <a:pt x="412736" y="1588392"/>
                    <a:pt x="404447" y="1584247"/>
                  </a:cubicBezTo>
                  <a:cubicBezTo>
                    <a:pt x="394995" y="1579521"/>
                    <a:pt x="388095" y="1570004"/>
                    <a:pt x="378070" y="1566662"/>
                  </a:cubicBezTo>
                  <a:cubicBezTo>
                    <a:pt x="361158" y="1561025"/>
                    <a:pt x="342719" y="1561737"/>
                    <a:pt x="325316" y="1557870"/>
                  </a:cubicBezTo>
                  <a:cubicBezTo>
                    <a:pt x="316269" y="1555860"/>
                    <a:pt x="307731" y="1552009"/>
                    <a:pt x="298939" y="1549078"/>
                  </a:cubicBezTo>
                  <a:cubicBezTo>
                    <a:pt x="278830" y="1488752"/>
                    <a:pt x="275943" y="1509175"/>
                    <a:pt x="290147" y="1452362"/>
                  </a:cubicBezTo>
                  <a:cubicBezTo>
                    <a:pt x="292395" y="1443371"/>
                    <a:pt x="293150" y="1433223"/>
                    <a:pt x="298939" y="1425986"/>
                  </a:cubicBezTo>
                  <a:cubicBezTo>
                    <a:pt x="305540" y="1417734"/>
                    <a:pt x="316524" y="1414263"/>
                    <a:pt x="325316" y="1408401"/>
                  </a:cubicBezTo>
                  <a:cubicBezTo>
                    <a:pt x="328247" y="1399609"/>
                    <a:pt x="334108" y="1391292"/>
                    <a:pt x="334108" y="1382024"/>
                  </a:cubicBezTo>
                  <a:cubicBezTo>
                    <a:pt x="334108" y="1368734"/>
                    <a:pt x="308755" y="1297173"/>
                    <a:pt x="307731" y="1294101"/>
                  </a:cubicBezTo>
                  <a:cubicBezTo>
                    <a:pt x="304800" y="1285309"/>
                    <a:pt x="307731" y="1270655"/>
                    <a:pt x="298939" y="1267724"/>
                  </a:cubicBezTo>
                  <a:lnTo>
                    <a:pt x="272562" y="1258932"/>
                  </a:lnTo>
                  <a:lnTo>
                    <a:pt x="219808" y="1179801"/>
                  </a:lnTo>
                  <a:lnTo>
                    <a:pt x="202224" y="1153424"/>
                  </a:lnTo>
                  <a:lnTo>
                    <a:pt x="193431" y="1100670"/>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 name="Заголовок 1"/>
          <p:cNvSpPr txBox="1">
            <a:spLocks/>
          </p:cNvSpPr>
          <p:nvPr/>
        </p:nvSpPr>
        <p:spPr>
          <a:xfrm>
            <a:off x="107504" y="262703"/>
            <a:ext cx="8229600" cy="49006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a:lstStyle>
          <a:p>
            <a:r>
              <a:rPr lang="en-GB" sz="3600" b="1" dirty="0" err="1" smtClean="0"/>
              <a:t>Ivankiv</a:t>
            </a:r>
            <a:r>
              <a:rPr lang="en-GB" sz="3600" b="1" dirty="0" smtClean="0"/>
              <a:t> region land fund</a:t>
            </a:r>
            <a:endParaRPr lang="uk-UA" sz="3600" b="1" dirty="0"/>
          </a:p>
        </p:txBody>
      </p:sp>
      <p:graphicFrame>
        <p:nvGraphicFramePr>
          <p:cNvPr id="12" name="Таблица 11"/>
          <p:cNvGraphicFramePr>
            <a:graphicFrameLocks noGrp="1"/>
          </p:cNvGraphicFramePr>
          <p:nvPr>
            <p:extLst/>
          </p:nvPr>
        </p:nvGraphicFramePr>
        <p:xfrm>
          <a:off x="151408" y="1052736"/>
          <a:ext cx="4572000" cy="4822825"/>
        </p:xfrm>
        <a:graphic>
          <a:graphicData uri="http://schemas.openxmlformats.org/drawingml/2006/table">
            <a:tbl>
              <a:tblPr firstRow="1" firstCol="1" bandRow="1">
                <a:tableStyleId>{F5AB1C69-6EDB-4FF4-983F-18BD219EF322}</a:tableStyleId>
              </a:tblPr>
              <a:tblGrid>
                <a:gridCol w="3270286"/>
                <a:gridCol w="1301714"/>
              </a:tblGrid>
              <a:tr h="0">
                <a:tc gridSpan="2">
                  <a:txBody>
                    <a:bodyPr/>
                    <a:lstStyle/>
                    <a:p>
                      <a:pPr algn="just">
                        <a:spcAft>
                          <a:spcPts val="600"/>
                        </a:spcAft>
                      </a:pPr>
                      <a:r>
                        <a:rPr lang="en-GB" sz="1600" dirty="0">
                          <a:effectLst/>
                        </a:rPr>
                        <a:t>Ivankiv region land fund structure (thousand hectares)</a:t>
                      </a:r>
                      <a:endParaRPr lang="uk-U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uk-UA"/>
                    </a:p>
                  </a:txBody>
                  <a:tcPr/>
                </a:tc>
              </a:tr>
              <a:tr h="0">
                <a:tc>
                  <a:txBody>
                    <a:bodyPr/>
                    <a:lstStyle/>
                    <a:p>
                      <a:pPr algn="just">
                        <a:spcAft>
                          <a:spcPts val="600"/>
                        </a:spcAft>
                      </a:pPr>
                      <a:r>
                        <a:rPr lang="en-GB" sz="1600" dirty="0">
                          <a:effectLst/>
                          <a:latin typeface="+mj-lt"/>
                        </a:rPr>
                        <a:t>Total area</a:t>
                      </a:r>
                      <a:endParaRPr lang="uk-UA" sz="1600" dirty="0">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600"/>
                        </a:spcAft>
                      </a:pPr>
                      <a:r>
                        <a:rPr lang="en-GB" sz="1600">
                          <a:effectLst/>
                          <a:latin typeface="+mj-lt"/>
                        </a:rPr>
                        <a:t>361.6</a:t>
                      </a:r>
                      <a:endParaRPr lang="uk-UA" sz="1600">
                        <a:effectLst/>
                        <a:latin typeface="+mj-lt"/>
                        <a:ea typeface="Times New Roman" panose="02020603050405020304" pitchFamily="18" charset="0"/>
                        <a:cs typeface="Calibri" panose="020F0502020204030204" pitchFamily="34" charset="0"/>
                      </a:endParaRPr>
                    </a:p>
                  </a:txBody>
                  <a:tcPr marL="68580" marR="68580" marT="0" marB="0"/>
                </a:tc>
              </a:tr>
              <a:tr h="0">
                <a:tc>
                  <a:txBody>
                    <a:bodyPr/>
                    <a:lstStyle/>
                    <a:p>
                      <a:pPr algn="just">
                        <a:spcAft>
                          <a:spcPts val="600"/>
                        </a:spcAft>
                      </a:pPr>
                      <a:r>
                        <a:rPr lang="en-US" sz="1600" noProof="0" dirty="0" smtClean="0">
                          <a:effectLst/>
                          <a:latin typeface="+mj-lt"/>
                          <a:ea typeface="Times New Roman" panose="02020603050405020304" pitchFamily="18" charset="0"/>
                          <a:cs typeface="Calibri" panose="020F0502020204030204" pitchFamily="34" charset="0"/>
                        </a:rPr>
                        <a:t>Chornobyl exclusion zone</a:t>
                      </a:r>
                      <a:endParaRPr lang="en-US" sz="1600" noProof="0" dirty="0">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600"/>
                        </a:spcAft>
                      </a:pPr>
                      <a:r>
                        <a:rPr lang="en-US" sz="1600" dirty="0" smtClean="0">
                          <a:effectLst/>
                          <a:latin typeface="+mj-lt"/>
                          <a:ea typeface="Times New Roman" panose="02020603050405020304" pitchFamily="18" charset="0"/>
                          <a:cs typeface="Calibri" panose="020F0502020204030204" pitchFamily="34" charset="0"/>
                        </a:rPr>
                        <a:t>181.9</a:t>
                      </a:r>
                      <a:endParaRPr lang="uk-UA" sz="1600" dirty="0">
                        <a:effectLst/>
                        <a:latin typeface="+mj-lt"/>
                        <a:ea typeface="Times New Roman" panose="02020603050405020304" pitchFamily="18" charset="0"/>
                        <a:cs typeface="Calibri" panose="020F0502020204030204" pitchFamily="34" charset="0"/>
                      </a:endParaRPr>
                    </a:p>
                  </a:txBody>
                  <a:tcPr marL="68580" marR="68580" marT="0" marB="0"/>
                </a:tc>
              </a:tr>
              <a:tr h="0">
                <a:tc>
                  <a:txBody>
                    <a:bodyPr/>
                    <a:lstStyle/>
                    <a:p>
                      <a:pPr marL="0" marR="0" indent="0" algn="just" defTabSz="914400" rtl="0" eaLnBrk="1" fontAlgn="auto" latinLnBrk="0" hangingPunct="1">
                        <a:lnSpc>
                          <a:spcPct val="100000"/>
                        </a:lnSpc>
                        <a:spcBef>
                          <a:spcPts val="0"/>
                        </a:spcBef>
                        <a:spcAft>
                          <a:spcPts val="600"/>
                        </a:spcAft>
                        <a:buClrTx/>
                        <a:buSzTx/>
                        <a:buFontTx/>
                        <a:buNone/>
                        <a:tabLst/>
                        <a:defRPr/>
                      </a:pPr>
                      <a:r>
                        <a:rPr lang="en-GB" sz="1600" dirty="0" smtClean="0">
                          <a:effectLst/>
                          <a:latin typeface="+mj-lt"/>
                        </a:rPr>
                        <a:t>Agricultural lands  </a:t>
                      </a:r>
                      <a:endParaRPr lang="uk-UA" sz="1600" dirty="0">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600"/>
                        </a:spcAft>
                      </a:pPr>
                      <a:r>
                        <a:rPr lang="en-GB" sz="1600" dirty="0" smtClean="0">
                          <a:effectLst/>
                          <a:latin typeface="+mj-lt"/>
                        </a:rPr>
                        <a:t>80.9 </a:t>
                      </a:r>
                      <a:endParaRPr lang="uk-UA" sz="1600" dirty="0">
                        <a:effectLst/>
                        <a:latin typeface="+mj-lt"/>
                        <a:ea typeface="Times New Roman" panose="02020603050405020304" pitchFamily="18" charset="0"/>
                        <a:cs typeface="Calibri" panose="020F0502020204030204" pitchFamily="34" charset="0"/>
                      </a:endParaRPr>
                    </a:p>
                  </a:txBody>
                  <a:tcPr marL="68580" marR="68580" marT="0" marB="0"/>
                </a:tc>
              </a:tr>
              <a:tr h="0">
                <a:tc>
                  <a:txBody>
                    <a:bodyPr/>
                    <a:lstStyle/>
                    <a:p>
                      <a:pPr algn="just">
                        <a:spcAft>
                          <a:spcPts val="600"/>
                        </a:spcAft>
                      </a:pPr>
                      <a:r>
                        <a:rPr lang="en-GB" sz="1600" dirty="0" smtClean="0">
                          <a:effectLst/>
                          <a:latin typeface="+mj-lt"/>
                        </a:rPr>
                        <a:t>Arable lands</a:t>
                      </a:r>
                      <a:r>
                        <a:rPr lang="uk-UA" sz="1600" dirty="0" smtClean="0">
                          <a:effectLst/>
                          <a:latin typeface="+mj-lt"/>
                        </a:rPr>
                        <a:t> </a:t>
                      </a:r>
                      <a:r>
                        <a:rPr lang="uk-UA" sz="1600" b="0" dirty="0" smtClean="0">
                          <a:effectLst/>
                          <a:latin typeface="+mj-lt"/>
                        </a:rPr>
                        <a:t>(FAOSTAT)</a:t>
                      </a:r>
                      <a:r>
                        <a:rPr lang="en-GB" sz="1600" dirty="0" smtClean="0">
                          <a:effectLst/>
                          <a:latin typeface="+mj-lt"/>
                        </a:rPr>
                        <a:t> ,</a:t>
                      </a:r>
                      <a:r>
                        <a:rPr lang="uk-UA" sz="1600" dirty="0" smtClean="0">
                          <a:effectLst/>
                          <a:latin typeface="+mj-lt"/>
                        </a:rPr>
                        <a:t> </a:t>
                      </a:r>
                      <a:r>
                        <a:rPr lang="uk-UA" sz="1600" dirty="0" err="1" smtClean="0">
                          <a:effectLst/>
                          <a:latin typeface="+mj-lt"/>
                        </a:rPr>
                        <a:t>including</a:t>
                      </a:r>
                      <a:endParaRPr lang="uk-UA" sz="1600" dirty="0">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600"/>
                        </a:spcAft>
                      </a:pPr>
                      <a:r>
                        <a:rPr lang="uk-UA" sz="1600" b="1" dirty="0" smtClean="0">
                          <a:effectLst/>
                          <a:latin typeface="+mj-lt"/>
                        </a:rPr>
                        <a:t>39.12</a:t>
                      </a:r>
                      <a:endParaRPr lang="uk-UA" sz="1600" b="1" dirty="0">
                        <a:effectLst/>
                        <a:latin typeface="+mj-lt"/>
                        <a:ea typeface="Times New Roman" panose="02020603050405020304" pitchFamily="18" charset="0"/>
                        <a:cs typeface="Calibri" panose="020F0502020204030204" pitchFamily="34" charset="0"/>
                      </a:endParaRPr>
                    </a:p>
                  </a:txBody>
                  <a:tcPr marL="68580" marR="68580" marT="0" marB="0"/>
                </a:tc>
              </a:tr>
              <a:tr h="0">
                <a:tc>
                  <a:txBody>
                    <a:bodyPr/>
                    <a:lstStyle/>
                    <a:p>
                      <a:pPr algn="r">
                        <a:lnSpc>
                          <a:spcPct val="106000"/>
                        </a:lnSpc>
                        <a:spcAft>
                          <a:spcPts val="1170"/>
                        </a:spcAft>
                      </a:pPr>
                      <a:r>
                        <a:rPr lang="uk-UA" sz="1600" b="0" cap="none" dirty="0" smtClean="0">
                          <a:solidFill>
                            <a:schemeClr val="bg1"/>
                          </a:solidFill>
                          <a:effectLst/>
                          <a:latin typeface="+mj-lt"/>
                          <a:ea typeface="Times New Roman" panose="02020603050405020304" pitchFamily="18" charset="0"/>
                          <a:cs typeface="Calibri" panose="020F0502020204030204" pitchFamily="34" charset="0"/>
                        </a:rPr>
                        <a:t>NON-</a:t>
                      </a:r>
                      <a:r>
                        <a:rPr lang="uk-UA" sz="1600" b="0" cap="none" dirty="0" err="1" smtClean="0">
                          <a:solidFill>
                            <a:schemeClr val="bg1"/>
                          </a:solidFill>
                          <a:effectLst/>
                          <a:latin typeface="+mj-lt"/>
                          <a:ea typeface="Times New Roman" panose="02020603050405020304" pitchFamily="18" charset="0"/>
                          <a:cs typeface="Calibri" panose="020F0502020204030204" pitchFamily="34" charset="0"/>
                        </a:rPr>
                        <a:t>Contaminated</a:t>
                      </a:r>
                      <a:endParaRPr lang="uk-UA" sz="1600" b="0" cap="none"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r">
                        <a:lnSpc>
                          <a:spcPct val="106000"/>
                        </a:lnSpc>
                        <a:spcAft>
                          <a:spcPts val="1170"/>
                        </a:spcAft>
                      </a:pPr>
                      <a:r>
                        <a:rPr lang="uk-UA" sz="1600" b="0" cap="all" dirty="0" smtClean="0">
                          <a:solidFill>
                            <a:srgbClr val="595854"/>
                          </a:solidFill>
                          <a:effectLst/>
                          <a:latin typeface="+mj-lt"/>
                          <a:ea typeface="Times New Roman" panose="02020603050405020304" pitchFamily="18" charset="0"/>
                          <a:cs typeface="Calibri" panose="020F0502020204030204" pitchFamily="34" charset="0"/>
                        </a:rPr>
                        <a:t>25.99</a:t>
                      </a:r>
                      <a:endParaRPr lang="uk-UA" sz="1600" b="0" cap="all" dirty="0">
                        <a:solidFill>
                          <a:srgbClr val="595854"/>
                        </a:solidFill>
                        <a:effectLst/>
                        <a:latin typeface="+mj-lt"/>
                        <a:ea typeface="Times New Roman" panose="02020603050405020304" pitchFamily="18" charset="0"/>
                        <a:cs typeface="Calibri" panose="020F0502020204030204" pitchFamily="34" charset="0"/>
                      </a:endParaRPr>
                    </a:p>
                  </a:txBody>
                  <a:tcPr marL="68580" marR="68580" marT="0" marB="0"/>
                </a:tc>
              </a:tr>
              <a:tr h="0">
                <a:tc>
                  <a:txBody>
                    <a:bodyPr/>
                    <a:lstStyle/>
                    <a:p>
                      <a:pPr algn="r">
                        <a:lnSpc>
                          <a:spcPct val="106000"/>
                        </a:lnSpc>
                        <a:spcAft>
                          <a:spcPts val="1170"/>
                        </a:spcAft>
                      </a:pPr>
                      <a:r>
                        <a:rPr lang="uk-UA" sz="1600" b="0" cap="none" dirty="0" err="1" smtClean="0">
                          <a:solidFill>
                            <a:schemeClr val="bg1"/>
                          </a:solidFill>
                          <a:effectLst/>
                          <a:latin typeface="+mj-lt"/>
                          <a:ea typeface="Times New Roman" panose="02020603050405020304" pitchFamily="18" charset="0"/>
                          <a:cs typeface="Calibri" panose="020F0502020204030204" pitchFamily="34" charset="0"/>
                        </a:rPr>
                        <a:t>Contaminated</a:t>
                      </a:r>
                      <a:endParaRPr lang="uk-UA" sz="1600" b="0" cap="none"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r">
                        <a:lnSpc>
                          <a:spcPct val="106000"/>
                        </a:lnSpc>
                        <a:spcAft>
                          <a:spcPts val="1170"/>
                        </a:spcAft>
                      </a:pPr>
                      <a:r>
                        <a:rPr lang="uk-UA" sz="1600" b="0" cap="all" dirty="0" smtClean="0">
                          <a:solidFill>
                            <a:srgbClr val="595854"/>
                          </a:solidFill>
                          <a:effectLst/>
                          <a:latin typeface="+mj-lt"/>
                          <a:ea typeface="Times New Roman" panose="02020603050405020304" pitchFamily="18" charset="0"/>
                          <a:cs typeface="Calibri" panose="020F0502020204030204" pitchFamily="34" charset="0"/>
                        </a:rPr>
                        <a:t>13.12</a:t>
                      </a:r>
                      <a:endParaRPr lang="uk-UA" sz="1600" b="0" cap="all" dirty="0">
                        <a:solidFill>
                          <a:srgbClr val="595854"/>
                        </a:solidFill>
                        <a:effectLst/>
                        <a:latin typeface="+mj-lt"/>
                        <a:ea typeface="Times New Roman" panose="02020603050405020304" pitchFamily="18" charset="0"/>
                        <a:cs typeface="Calibri" panose="020F0502020204030204" pitchFamily="34" charset="0"/>
                      </a:endParaRPr>
                    </a:p>
                  </a:txBody>
                  <a:tcPr marL="68580" marR="68580" marT="0" marB="0"/>
                </a:tc>
              </a:tr>
              <a:tr h="0">
                <a:tc>
                  <a:txBody>
                    <a:bodyPr/>
                    <a:lstStyle/>
                    <a:p>
                      <a:pPr algn="l">
                        <a:lnSpc>
                          <a:spcPct val="106000"/>
                        </a:lnSpc>
                        <a:spcAft>
                          <a:spcPts val="1170"/>
                        </a:spcAft>
                      </a:pPr>
                      <a:r>
                        <a:rPr lang="uk-UA" sz="1600" b="1" cap="none" dirty="0" err="1" smtClean="0">
                          <a:effectLst/>
                          <a:latin typeface="+mj-lt"/>
                        </a:rPr>
                        <a:t>Permanent</a:t>
                      </a:r>
                      <a:r>
                        <a:rPr lang="uk-UA" sz="1600" b="1" cap="none" dirty="0" smtClean="0">
                          <a:effectLst/>
                          <a:latin typeface="+mj-lt"/>
                        </a:rPr>
                        <a:t> </a:t>
                      </a:r>
                      <a:r>
                        <a:rPr lang="en-GB" sz="1600" b="1" cap="none" dirty="0" smtClean="0">
                          <a:effectLst/>
                          <a:latin typeface="+mj-lt"/>
                        </a:rPr>
                        <a:t>crops</a:t>
                      </a:r>
                      <a:endParaRPr lang="uk-UA" sz="1600" b="1" cap="none" dirty="0">
                        <a:solidFill>
                          <a:srgbClr val="595854"/>
                        </a:solidFill>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06000"/>
                        </a:lnSpc>
                        <a:spcAft>
                          <a:spcPts val="1170"/>
                        </a:spcAft>
                      </a:pPr>
                      <a:r>
                        <a:rPr lang="en-GB" sz="1600" cap="all" dirty="0">
                          <a:effectLst/>
                          <a:latin typeface="+mj-lt"/>
                        </a:rPr>
                        <a:t>0.9</a:t>
                      </a:r>
                      <a:endParaRPr lang="uk-UA" sz="1600" b="1" cap="all" dirty="0">
                        <a:solidFill>
                          <a:srgbClr val="595854"/>
                        </a:solidFill>
                        <a:effectLst/>
                        <a:latin typeface="+mj-lt"/>
                        <a:ea typeface="Times New Roman" panose="02020603050405020304" pitchFamily="18" charset="0"/>
                        <a:cs typeface="Calibri" panose="020F0502020204030204" pitchFamily="34" charset="0"/>
                      </a:endParaRPr>
                    </a:p>
                  </a:txBody>
                  <a:tcPr marL="68580" marR="68580" marT="0" marB="0"/>
                </a:tc>
              </a:tr>
              <a:tr h="74280">
                <a:tc>
                  <a:txBody>
                    <a:bodyPr/>
                    <a:lstStyle/>
                    <a:p>
                      <a:pPr algn="l">
                        <a:lnSpc>
                          <a:spcPct val="106000"/>
                        </a:lnSpc>
                        <a:spcAft>
                          <a:spcPts val="1170"/>
                        </a:spcAft>
                      </a:pPr>
                      <a:r>
                        <a:rPr lang="uk-UA" sz="1600" b="1" cap="none" dirty="0" err="1" smtClean="0">
                          <a:effectLst/>
                          <a:latin typeface="+mj-lt"/>
                        </a:rPr>
                        <a:t>Permanent</a:t>
                      </a:r>
                      <a:r>
                        <a:rPr lang="uk-UA" sz="1600" b="1" cap="none" dirty="0" smtClean="0">
                          <a:effectLst/>
                          <a:latin typeface="+mj-lt"/>
                        </a:rPr>
                        <a:t> </a:t>
                      </a:r>
                      <a:r>
                        <a:rPr lang="uk-UA" sz="1600" b="1" cap="none" dirty="0" err="1" smtClean="0">
                          <a:effectLst/>
                          <a:latin typeface="+mj-lt"/>
                        </a:rPr>
                        <a:t>meadows</a:t>
                      </a:r>
                      <a:r>
                        <a:rPr lang="uk-UA" sz="1600" b="1" cap="none" dirty="0" smtClean="0">
                          <a:effectLst/>
                          <a:latin typeface="+mj-lt"/>
                        </a:rPr>
                        <a:t> </a:t>
                      </a:r>
                      <a:r>
                        <a:rPr lang="uk-UA" sz="1600" b="1" cap="none" dirty="0" err="1" smtClean="0">
                          <a:effectLst/>
                          <a:latin typeface="+mj-lt"/>
                        </a:rPr>
                        <a:t>and</a:t>
                      </a:r>
                      <a:r>
                        <a:rPr lang="uk-UA" sz="1600" b="1" cap="none" dirty="0" smtClean="0">
                          <a:effectLst/>
                          <a:latin typeface="+mj-lt"/>
                        </a:rPr>
                        <a:t> </a:t>
                      </a:r>
                      <a:r>
                        <a:rPr lang="uk-UA" sz="1600" b="1" cap="none" dirty="0" err="1" smtClean="0">
                          <a:effectLst/>
                          <a:latin typeface="+mj-lt"/>
                        </a:rPr>
                        <a:t>pastures</a:t>
                      </a:r>
                      <a:endParaRPr lang="uk-UA" sz="1600" b="1" cap="none" dirty="0">
                        <a:solidFill>
                          <a:srgbClr val="595854"/>
                        </a:solidFill>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06000"/>
                        </a:lnSpc>
                        <a:spcAft>
                          <a:spcPts val="1170"/>
                        </a:spcAft>
                      </a:pPr>
                      <a:r>
                        <a:rPr lang="uk-UA" sz="1600" cap="all" dirty="0" smtClean="0">
                          <a:effectLst/>
                          <a:latin typeface="+mj-lt"/>
                        </a:rPr>
                        <a:t>24</a:t>
                      </a:r>
                      <a:r>
                        <a:rPr lang="en-GB" sz="1600" cap="all" dirty="0" smtClean="0">
                          <a:effectLst/>
                          <a:latin typeface="+mj-lt"/>
                        </a:rPr>
                        <a:t>.</a:t>
                      </a:r>
                      <a:r>
                        <a:rPr lang="uk-UA" sz="1600" cap="all" dirty="0" smtClean="0">
                          <a:effectLst/>
                          <a:latin typeface="+mj-lt"/>
                        </a:rPr>
                        <a:t>3</a:t>
                      </a:r>
                      <a:endParaRPr lang="uk-UA" sz="1600" b="1" cap="all" dirty="0">
                        <a:solidFill>
                          <a:srgbClr val="595854"/>
                        </a:solidFill>
                        <a:effectLst/>
                        <a:latin typeface="+mj-lt"/>
                        <a:ea typeface="Times New Roman" panose="02020603050405020304" pitchFamily="18" charset="0"/>
                        <a:cs typeface="Calibri" panose="020F0502020204030204" pitchFamily="34" charset="0"/>
                      </a:endParaRPr>
                    </a:p>
                  </a:txBody>
                  <a:tcPr marL="68580" marR="68580" marT="0" marB="0"/>
                </a:tc>
              </a:tr>
              <a:tr h="0">
                <a:tc>
                  <a:txBody>
                    <a:bodyPr/>
                    <a:lstStyle/>
                    <a:p>
                      <a:pPr algn="r">
                        <a:lnSpc>
                          <a:spcPct val="106000"/>
                        </a:lnSpc>
                        <a:spcAft>
                          <a:spcPts val="1170"/>
                        </a:spcAft>
                      </a:pPr>
                      <a:r>
                        <a:rPr lang="en-US" sz="1600" b="1" cap="none" dirty="0" smtClean="0">
                          <a:effectLst/>
                          <a:latin typeface="+mj-lt"/>
                        </a:rPr>
                        <a:t>Underutilized agricultural land (free arable land + lay land)</a:t>
                      </a:r>
                      <a:endParaRPr lang="uk-UA" sz="1600" b="1" cap="none" dirty="0">
                        <a:solidFill>
                          <a:srgbClr val="595854"/>
                        </a:solidFill>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06000"/>
                        </a:lnSpc>
                        <a:spcAft>
                          <a:spcPts val="1170"/>
                        </a:spcAft>
                      </a:pPr>
                      <a:r>
                        <a:rPr lang="uk-UA" sz="1600" b="1" cap="all" dirty="0" smtClean="0">
                          <a:effectLst/>
                          <a:latin typeface="+mj-lt"/>
                        </a:rPr>
                        <a:t>16</a:t>
                      </a:r>
                      <a:r>
                        <a:rPr lang="en-GB" sz="1600" b="1" cap="all" dirty="0" smtClean="0">
                          <a:effectLst/>
                          <a:latin typeface="+mj-lt"/>
                        </a:rPr>
                        <a:t>.</a:t>
                      </a:r>
                      <a:r>
                        <a:rPr lang="uk-UA" sz="1600" b="1" cap="all" dirty="0" smtClean="0">
                          <a:effectLst/>
                          <a:latin typeface="+mj-lt"/>
                        </a:rPr>
                        <a:t>72</a:t>
                      </a:r>
                      <a:endParaRPr lang="uk-UA" sz="1600" b="1" cap="all" dirty="0">
                        <a:solidFill>
                          <a:srgbClr val="595854"/>
                        </a:solidFill>
                        <a:effectLst/>
                        <a:latin typeface="+mj-lt"/>
                        <a:ea typeface="Times New Roman" panose="02020603050405020304" pitchFamily="18" charset="0"/>
                        <a:cs typeface="Calibri" panose="020F0502020204030204" pitchFamily="34" charset="0"/>
                      </a:endParaRPr>
                    </a:p>
                  </a:txBody>
                  <a:tcPr marL="68580" marR="68580" marT="0" marB="0"/>
                </a:tc>
              </a:tr>
              <a:tr h="0">
                <a:tc>
                  <a:txBody>
                    <a:bodyPr/>
                    <a:lstStyle/>
                    <a:p>
                      <a:pPr algn="l">
                        <a:lnSpc>
                          <a:spcPct val="106000"/>
                        </a:lnSpc>
                        <a:spcAft>
                          <a:spcPts val="1170"/>
                        </a:spcAft>
                      </a:pPr>
                      <a:r>
                        <a:rPr lang="uk-UA" sz="1600" b="1" cap="none" dirty="0" err="1" smtClean="0">
                          <a:solidFill>
                            <a:schemeClr val="bg1"/>
                          </a:solidFill>
                          <a:effectLst/>
                          <a:latin typeface="+mj-lt"/>
                          <a:ea typeface="Times New Roman" panose="02020603050405020304" pitchFamily="18" charset="0"/>
                          <a:cs typeface="Calibri" panose="020F0502020204030204" pitchFamily="34" charset="0"/>
                        </a:rPr>
                        <a:t>Forest</a:t>
                      </a:r>
                      <a:r>
                        <a:rPr lang="uk-UA" sz="1600" b="1" cap="none" dirty="0" smtClean="0">
                          <a:solidFill>
                            <a:schemeClr val="bg1"/>
                          </a:solidFill>
                          <a:effectLst/>
                          <a:latin typeface="+mj-lt"/>
                          <a:ea typeface="Times New Roman" panose="02020603050405020304" pitchFamily="18" charset="0"/>
                          <a:cs typeface="Calibri" panose="020F0502020204030204" pitchFamily="34" charset="0"/>
                        </a:rPr>
                        <a:t>, </a:t>
                      </a:r>
                      <a:r>
                        <a:rPr lang="uk-UA" sz="1600" b="1" cap="none" dirty="0" err="1" smtClean="0">
                          <a:solidFill>
                            <a:schemeClr val="bg1"/>
                          </a:solidFill>
                          <a:effectLst/>
                          <a:latin typeface="+mj-lt"/>
                          <a:ea typeface="Times New Roman" panose="02020603050405020304" pitchFamily="18" charset="0"/>
                          <a:cs typeface="Calibri" panose="020F0502020204030204" pitchFamily="34" charset="0"/>
                        </a:rPr>
                        <a:t>including</a:t>
                      </a:r>
                      <a:endParaRPr lang="uk-UA" sz="1600" b="1" cap="none"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06000"/>
                        </a:lnSpc>
                        <a:spcAft>
                          <a:spcPts val="1170"/>
                        </a:spcAft>
                      </a:pPr>
                      <a:r>
                        <a:rPr lang="uk-UA" sz="1600" b="1" cap="all" dirty="0" smtClean="0">
                          <a:solidFill>
                            <a:srgbClr val="595854"/>
                          </a:solidFill>
                          <a:effectLst/>
                          <a:latin typeface="+mj-lt"/>
                          <a:ea typeface="Times New Roman" panose="02020603050405020304" pitchFamily="18" charset="0"/>
                          <a:cs typeface="Calibri" panose="020F0502020204030204" pitchFamily="34" charset="0"/>
                        </a:rPr>
                        <a:t>78.28</a:t>
                      </a:r>
                      <a:endParaRPr lang="uk-UA" sz="1600" b="1" cap="all" dirty="0">
                        <a:solidFill>
                          <a:srgbClr val="595854"/>
                        </a:solidFill>
                        <a:effectLst/>
                        <a:latin typeface="+mj-lt"/>
                        <a:ea typeface="Times New Roman" panose="02020603050405020304" pitchFamily="18" charset="0"/>
                        <a:cs typeface="Calibri" panose="020F0502020204030204" pitchFamily="34" charset="0"/>
                      </a:endParaRPr>
                    </a:p>
                  </a:txBody>
                  <a:tcPr marL="68580" marR="68580" marT="0" marB="0"/>
                </a:tc>
              </a:tr>
              <a:tr h="0">
                <a:tc>
                  <a:txBody>
                    <a:bodyPr/>
                    <a:lstStyle/>
                    <a:p>
                      <a:pPr algn="r">
                        <a:lnSpc>
                          <a:spcPct val="106000"/>
                        </a:lnSpc>
                        <a:spcAft>
                          <a:spcPts val="1170"/>
                        </a:spcAft>
                      </a:pPr>
                      <a:r>
                        <a:rPr lang="en-GB" sz="1600" b="0" cap="none" dirty="0" smtClean="0">
                          <a:solidFill>
                            <a:schemeClr val="bg1"/>
                          </a:solidFill>
                          <a:effectLst/>
                          <a:latin typeface="+mj-lt"/>
                          <a:ea typeface="Times New Roman" panose="02020603050405020304" pitchFamily="18" charset="0"/>
                          <a:cs typeface="Calibri" panose="020F0502020204030204" pitchFamily="34" charset="0"/>
                        </a:rPr>
                        <a:t>Natural Forest or underutilized forest</a:t>
                      </a:r>
                      <a:endParaRPr lang="uk-UA" sz="1600" b="0" cap="none"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06000"/>
                        </a:lnSpc>
                        <a:spcAft>
                          <a:spcPts val="1170"/>
                        </a:spcAft>
                      </a:pPr>
                      <a:r>
                        <a:rPr lang="uk-UA" sz="1600" b="0" cap="all" dirty="0" smtClean="0">
                          <a:solidFill>
                            <a:srgbClr val="595854"/>
                          </a:solidFill>
                          <a:effectLst/>
                          <a:latin typeface="+mj-lt"/>
                          <a:ea typeface="Times New Roman" panose="02020603050405020304" pitchFamily="18" charset="0"/>
                          <a:cs typeface="Calibri" panose="020F0502020204030204" pitchFamily="34" charset="0"/>
                        </a:rPr>
                        <a:t>35.62</a:t>
                      </a:r>
                      <a:endParaRPr lang="uk-UA" sz="1600" b="0" cap="all" dirty="0">
                        <a:solidFill>
                          <a:srgbClr val="595854"/>
                        </a:solidFill>
                        <a:effectLst/>
                        <a:latin typeface="+mj-lt"/>
                        <a:ea typeface="Times New Roman" panose="02020603050405020304" pitchFamily="18" charset="0"/>
                        <a:cs typeface="Calibri" panose="020F0502020204030204" pitchFamily="34" charset="0"/>
                      </a:endParaRPr>
                    </a:p>
                  </a:txBody>
                  <a:tcPr marL="68580" marR="68580" marT="0" marB="0"/>
                </a:tc>
              </a:tr>
              <a:tr h="0">
                <a:tc>
                  <a:txBody>
                    <a:bodyPr/>
                    <a:lstStyle/>
                    <a:p>
                      <a:pPr algn="r">
                        <a:lnSpc>
                          <a:spcPct val="106000"/>
                        </a:lnSpc>
                        <a:spcAft>
                          <a:spcPts val="1170"/>
                        </a:spcAft>
                      </a:pPr>
                      <a:r>
                        <a:rPr lang="en-GB" sz="1600" b="0" cap="none" dirty="0" smtClean="0">
                          <a:solidFill>
                            <a:schemeClr val="bg1"/>
                          </a:solidFill>
                          <a:effectLst/>
                          <a:latin typeface="+mj-lt"/>
                          <a:ea typeface="Times New Roman" panose="02020603050405020304" pitchFamily="18" charset="0"/>
                          <a:cs typeface="Calibri" panose="020F0502020204030204" pitchFamily="34" charset="0"/>
                        </a:rPr>
                        <a:t>Managed Forest</a:t>
                      </a:r>
                      <a:endParaRPr lang="uk-UA" sz="1600" b="0" cap="none"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06000"/>
                        </a:lnSpc>
                        <a:spcAft>
                          <a:spcPts val="1170"/>
                        </a:spcAft>
                      </a:pPr>
                      <a:r>
                        <a:rPr lang="uk-UA" sz="1600" b="0" cap="all" dirty="0" smtClean="0">
                          <a:solidFill>
                            <a:srgbClr val="595854"/>
                          </a:solidFill>
                          <a:effectLst/>
                          <a:latin typeface="+mj-lt"/>
                          <a:ea typeface="Times New Roman" panose="02020603050405020304" pitchFamily="18" charset="0"/>
                          <a:cs typeface="Calibri" panose="020F0502020204030204" pitchFamily="34" charset="0"/>
                        </a:rPr>
                        <a:t>42.66</a:t>
                      </a:r>
                      <a:endParaRPr lang="uk-UA" sz="1600" b="0" cap="all" dirty="0">
                        <a:solidFill>
                          <a:srgbClr val="595854"/>
                        </a:solidFill>
                        <a:effectLst/>
                        <a:latin typeface="+mj-lt"/>
                        <a:ea typeface="Times New Roman" panose="02020603050405020304" pitchFamily="18" charset="0"/>
                        <a:cs typeface="Calibri" panose="020F0502020204030204" pitchFamily="34" charset="0"/>
                      </a:endParaRPr>
                    </a:p>
                  </a:txBody>
                  <a:tcPr marL="68580" marR="68580" marT="0" marB="0"/>
                </a:tc>
              </a:tr>
              <a:tr h="0">
                <a:tc>
                  <a:txBody>
                    <a:bodyPr/>
                    <a:lstStyle/>
                    <a:p>
                      <a:pPr algn="l">
                        <a:lnSpc>
                          <a:spcPct val="106000"/>
                        </a:lnSpc>
                        <a:spcAft>
                          <a:spcPts val="1170"/>
                        </a:spcAft>
                      </a:pPr>
                      <a:r>
                        <a:rPr lang="uk-UA" sz="1600" b="1" cap="none" dirty="0" err="1" smtClean="0">
                          <a:solidFill>
                            <a:schemeClr val="bg1"/>
                          </a:solidFill>
                          <a:effectLst/>
                          <a:latin typeface="+mj-lt"/>
                          <a:ea typeface="Times New Roman" panose="02020603050405020304" pitchFamily="18" charset="0"/>
                          <a:cs typeface="Calibri" panose="020F0502020204030204" pitchFamily="34" charset="0"/>
                        </a:rPr>
                        <a:t>Other</a:t>
                      </a:r>
                      <a:r>
                        <a:rPr lang="uk-UA" sz="1600" b="1" cap="none" dirty="0" smtClean="0">
                          <a:solidFill>
                            <a:schemeClr val="bg1"/>
                          </a:solidFill>
                          <a:effectLst/>
                          <a:latin typeface="+mj-lt"/>
                          <a:ea typeface="Times New Roman" panose="02020603050405020304" pitchFamily="18" charset="0"/>
                          <a:cs typeface="Calibri" panose="020F0502020204030204" pitchFamily="34" charset="0"/>
                        </a:rPr>
                        <a:t> </a:t>
                      </a:r>
                      <a:r>
                        <a:rPr lang="uk-UA" sz="1600" b="1" cap="none" dirty="0" err="1" smtClean="0">
                          <a:solidFill>
                            <a:schemeClr val="bg1"/>
                          </a:solidFill>
                          <a:effectLst/>
                          <a:latin typeface="+mj-lt"/>
                          <a:ea typeface="Times New Roman" panose="02020603050405020304" pitchFamily="18" charset="0"/>
                          <a:cs typeface="Calibri" panose="020F0502020204030204" pitchFamily="34" charset="0"/>
                        </a:rPr>
                        <a:t>lands</a:t>
                      </a:r>
                      <a:endParaRPr lang="uk-UA" sz="1600" b="1" cap="none"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06000"/>
                        </a:lnSpc>
                        <a:spcAft>
                          <a:spcPts val="1170"/>
                        </a:spcAft>
                      </a:pPr>
                      <a:r>
                        <a:rPr lang="uk-UA" sz="1600" b="1" cap="all" dirty="0" smtClean="0">
                          <a:solidFill>
                            <a:srgbClr val="595854"/>
                          </a:solidFill>
                          <a:effectLst/>
                          <a:latin typeface="+mj-lt"/>
                          <a:ea typeface="Times New Roman" panose="02020603050405020304" pitchFamily="18" charset="0"/>
                          <a:cs typeface="Calibri" panose="020F0502020204030204" pitchFamily="34" charset="0"/>
                        </a:rPr>
                        <a:t>26.52</a:t>
                      </a:r>
                      <a:endParaRPr lang="uk-UA" sz="1600" b="1" cap="all" dirty="0">
                        <a:solidFill>
                          <a:srgbClr val="595854"/>
                        </a:solidFill>
                        <a:effectLst/>
                        <a:latin typeface="+mj-lt"/>
                        <a:ea typeface="Times New Roman" panose="02020603050405020304" pitchFamily="18" charset="0"/>
                        <a:cs typeface="Calibri" panose="020F0502020204030204" pitchFamily="34" charset="0"/>
                      </a:endParaRPr>
                    </a:p>
                  </a:txBody>
                  <a:tcPr marL="68580" marR="68580" marT="0" marB="0"/>
                </a:tc>
              </a:tr>
              <a:tr h="0">
                <a:tc>
                  <a:txBody>
                    <a:bodyPr/>
                    <a:lstStyle/>
                    <a:p>
                      <a:pPr algn="r">
                        <a:lnSpc>
                          <a:spcPct val="106000"/>
                        </a:lnSpc>
                        <a:spcAft>
                          <a:spcPts val="1170"/>
                        </a:spcAft>
                      </a:pPr>
                      <a:r>
                        <a:rPr lang="en-GB" sz="1600" b="0" cap="none" dirty="0" smtClean="0">
                          <a:solidFill>
                            <a:schemeClr val="bg1"/>
                          </a:solidFill>
                          <a:effectLst/>
                          <a:latin typeface="+mj-lt"/>
                          <a:ea typeface="Times New Roman" panose="02020603050405020304" pitchFamily="18" charset="0"/>
                          <a:cs typeface="Calibri" panose="020F0502020204030204" pitchFamily="34" charset="0"/>
                        </a:rPr>
                        <a:t>Urban areas</a:t>
                      </a:r>
                      <a:endParaRPr lang="uk-UA" sz="1600" b="0" cap="none"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06000"/>
                        </a:lnSpc>
                        <a:spcAft>
                          <a:spcPts val="1170"/>
                        </a:spcAft>
                      </a:pPr>
                      <a:r>
                        <a:rPr lang="uk-UA" sz="1600" b="0" cap="all" dirty="0" smtClean="0">
                          <a:solidFill>
                            <a:srgbClr val="595854"/>
                          </a:solidFill>
                          <a:effectLst/>
                          <a:latin typeface="+mj-lt"/>
                          <a:ea typeface="Times New Roman" panose="02020603050405020304" pitchFamily="18" charset="0"/>
                          <a:cs typeface="Calibri" panose="020F0502020204030204" pitchFamily="34" charset="0"/>
                        </a:rPr>
                        <a:t>7.2</a:t>
                      </a:r>
                      <a:endParaRPr lang="uk-UA" sz="1600" b="0" cap="all" dirty="0">
                        <a:solidFill>
                          <a:srgbClr val="595854"/>
                        </a:solidFill>
                        <a:effectLst/>
                        <a:latin typeface="+mj-lt"/>
                        <a:ea typeface="Times New Roman" panose="02020603050405020304" pitchFamily="18" charset="0"/>
                        <a:cs typeface="Calibri" panose="020F0502020204030204" pitchFamily="34" charset="0"/>
                      </a:endParaRPr>
                    </a:p>
                  </a:txBody>
                  <a:tcPr marL="68580" marR="68580" marT="0" marB="0"/>
                </a:tc>
              </a:tr>
              <a:tr h="0">
                <a:tc>
                  <a:txBody>
                    <a:bodyPr/>
                    <a:lstStyle/>
                    <a:p>
                      <a:pPr algn="r">
                        <a:lnSpc>
                          <a:spcPct val="106000"/>
                        </a:lnSpc>
                        <a:spcAft>
                          <a:spcPts val="1170"/>
                        </a:spcAft>
                      </a:pPr>
                      <a:r>
                        <a:rPr lang="en-GB" sz="1600" b="0" cap="none" dirty="0" smtClean="0">
                          <a:solidFill>
                            <a:schemeClr val="bg1"/>
                          </a:solidFill>
                          <a:effectLst/>
                          <a:latin typeface="+mj-lt"/>
                          <a:ea typeface="Times New Roman" panose="02020603050405020304" pitchFamily="18" charset="0"/>
                          <a:cs typeface="Calibri" panose="020F0502020204030204" pitchFamily="34" charset="0"/>
                        </a:rPr>
                        <a:t>Water fund land (wetlands)</a:t>
                      </a:r>
                      <a:endParaRPr lang="uk-UA" sz="1600" b="0" cap="none"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06000"/>
                        </a:lnSpc>
                        <a:spcAft>
                          <a:spcPts val="1170"/>
                        </a:spcAft>
                      </a:pPr>
                      <a:r>
                        <a:rPr lang="uk-UA" sz="1600" b="0" cap="all" dirty="0" smtClean="0">
                          <a:solidFill>
                            <a:srgbClr val="595854"/>
                          </a:solidFill>
                          <a:effectLst/>
                          <a:latin typeface="+mj-lt"/>
                          <a:ea typeface="Times New Roman" panose="02020603050405020304" pitchFamily="18" charset="0"/>
                          <a:cs typeface="Calibri" panose="020F0502020204030204" pitchFamily="34" charset="0"/>
                        </a:rPr>
                        <a:t>13.43</a:t>
                      </a:r>
                      <a:endParaRPr lang="uk-UA" sz="1600" b="0" cap="all" dirty="0">
                        <a:solidFill>
                          <a:srgbClr val="595854"/>
                        </a:solidFill>
                        <a:effectLst/>
                        <a:latin typeface="+mj-lt"/>
                        <a:ea typeface="Times New Roman" panose="02020603050405020304" pitchFamily="18" charset="0"/>
                        <a:cs typeface="Calibri" panose="020F0502020204030204" pitchFamily="34" charset="0"/>
                      </a:endParaRPr>
                    </a:p>
                  </a:txBody>
                  <a:tcPr marL="68580" marR="68580" marT="0" marB="0"/>
                </a:tc>
              </a:tr>
              <a:tr h="0">
                <a:tc>
                  <a:txBody>
                    <a:bodyPr/>
                    <a:lstStyle/>
                    <a:p>
                      <a:pPr algn="r">
                        <a:lnSpc>
                          <a:spcPct val="106000"/>
                        </a:lnSpc>
                        <a:spcAft>
                          <a:spcPts val="1170"/>
                        </a:spcAft>
                      </a:pPr>
                      <a:r>
                        <a:rPr lang="uk-UA" sz="1600" b="0" cap="none" dirty="0" err="1" smtClean="0">
                          <a:solidFill>
                            <a:schemeClr val="bg1"/>
                          </a:solidFill>
                          <a:effectLst/>
                          <a:latin typeface="+mj-lt"/>
                          <a:ea typeface="Times New Roman" panose="02020603050405020304" pitchFamily="18" charset="0"/>
                          <a:cs typeface="Calibri" panose="020F0502020204030204" pitchFamily="34" charset="0"/>
                        </a:rPr>
                        <a:t>Other</a:t>
                      </a:r>
                      <a:endParaRPr lang="uk-UA" sz="1600" b="0" cap="none" dirty="0">
                        <a:solidFill>
                          <a:schemeClr val="bg1"/>
                        </a:solidFill>
                        <a:effectLst/>
                        <a:latin typeface="+mj-lt"/>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06000"/>
                        </a:lnSpc>
                        <a:spcAft>
                          <a:spcPts val="1170"/>
                        </a:spcAft>
                      </a:pPr>
                      <a:r>
                        <a:rPr lang="uk-UA" sz="1600" b="0" cap="all" dirty="0" smtClean="0">
                          <a:solidFill>
                            <a:srgbClr val="595854"/>
                          </a:solidFill>
                          <a:effectLst/>
                          <a:latin typeface="+mj-lt"/>
                          <a:ea typeface="Times New Roman" panose="02020603050405020304" pitchFamily="18" charset="0"/>
                          <a:cs typeface="Calibri" panose="020F0502020204030204" pitchFamily="34" charset="0"/>
                        </a:rPr>
                        <a:t>5.97</a:t>
                      </a:r>
                      <a:endParaRPr lang="uk-UA" sz="1600" b="0" cap="all" dirty="0">
                        <a:solidFill>
                          <a:srgbClr val="595854"/>
                        </a:solidFill>
                        <a:effectLst/>
                        <a:latin typeface="+mj-lt"/>
                        <a:ea typeface="Times New Roman" panose="02020603050405020304" pitchFamily="18" charset="0"/>
                        <a:cs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1179603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924944"/>
            <a:ext cx="3904488" cy="2963228"/>
          </a:xfrm>
          <a:prstGeom prst="rect">
            <a:avLst/>
          </a:prstGeom>
        </p:spPr>
      </p:pic>
      <p:sp>
        <p:nvSpPr>
          <p:cNvPr id="4" name="Заголовок 1"/>
          <p:cNvSpPr>
            <a:spLocks noGrp="1"/>
          </p:cNvSpPr>
          <p:nvPr>
            <p:ph type="title"/>
          </p:nvPr>
        </p:nvSpPr>
        <p:spPr>
          <a:xfrm>
            <a:off x="287803" y="188639"/>
            <a:ext cx="6999584" cy="819893"/>
          </a:xfrm>
        </p:spPr>
        <p:txBody>
          <a:bodyPr>
            <a:noAutofit/>
          </a:bodyPr>
          <a:lstStyle/>
          <a:p>
            <a:r>
              <a:rPr lang="en-US" sz="3600" b="1" dirty="0" smtClean="0"/>
              <a:t>Underutilized </a:t>
            </a:r>
            <a:r>
              <a:rPr lang="en-US" sz="3600" b="1" dirty="0"/>
              <a:t>land availability </a:t>
            </a:r>
            <a:r>
              <a:rPr lang="en-US" sz="3600" b="1" dirty="0" smtClean="0"/>
              <a:t/>
            </a:r>
            <a:br>
              <a:rPr lang="en-US" sz="3600" b="1" dirty="0" smtClean="0"/>
            </a:br>
            <a:r>
              <a:rPr lang="en-US" sz="3600" b="1" dirty="0" smtClean="0"/>
              <a:t>and potential for </a:t>
            </a:r>
            <a:r>
              <a:rPr lang="en-US" sz="3600" b="1" dirty="0"/>
              <a:t>energy crops</a:t>
            </a:r>
            <a:endParaRPr lang="en-GB" sz="3600" b="1" dirty="0"/>
          </a:p>
        </p:txBody>
      </p:sp>
      <p:graphicFrame>
        <p:nvGraphicFramePr>
          <p:cNvPr id="6" name="Объект 7"/>
          <p:cNvGraphicFramePr>
            <a:graphicFrameLocks noGrp="1"/>
          </p:cNvGraphicFramePr>
          <p:nvPr>
            <p:ph idx="1"/>
            <p:extLst>
              <p:ext uri="{D42A27DB-BD31-4B8C-83A1-F6EECF244321}">
                <p14:modId xmlns:p14="http://schemas.microsoft.com/office/powerpoint/2010/main" val="1412915258"/>
              </p:ext>
            </p:extLst>
          </p:nvPr>
        </p:nvGraphicFramePr>
        <p:xfrm>
          <a:off x="179512" y="2852936"/>
          <a:ext cx="4968552" cy="3280344"/>
        </p:xfrm>
        <a:graphic>
          <a:graphicData uri="http://schemas.openxmlformats.org/drawingml/2006/table">
            <a:tbl>
              <a:tblPr firstRow="1" firstCol="1" bandRow="1">
                <a:tableStyleId>{F5AB1C69-6EDB-4FF4-983F-18BD219EF322}</a:tableStyleId>
              </a:tblPr>
              <a:tblGrid>
                <a:gridCol w="1440160">
                  <a:extLst>
                    <a:ext uri="{9D8B030D-6E8A-4147-A177-3AD203B41FA5}">
                      <a16:colId xmlns:a16="http://schemas.microsoft.com/office/drawing/2014/main" xmlns="" val="20000"/>
                    </a:ext>
                  </a:extLst>
                </a:gridCol>
                <a:gridCol w="1728191">
                  <a:extLst>
                    <a:ext uri="{9D8B030D-6E8A-4147-A177-3AD203B41FA5}">
                      <a16:colId xmlns:a16="http://schemas.microsoft.com/office/drawing/2014/main" xmlns="" val="20001"/>
                    </a:ext>
                  </a:extLst>
                </a:gridCol>
                <a:gridCol w="1800201">
                  <a:extLst>
                    <a:ext uri="{9D8B030D-6E8A-4147-A177-3AD203B41FA5}">
                      <a16:colId xmlns:a16="http://schemas.microsoft.com/office/drawing/2014/main" xmlns="" val="20002"/>
                    </a:ext>
                  </a:extLst>
                </a:gridCol>
              </a:tblGrid>
              <a:tr h="308886">
                <a:tc>
                  <a:txBody>
                    <a:bodyPr/>
                    <a:lstStyle/>
                    <a:p>
                      <a:pPr algn="ctr"/>
                      <a:r>
                        <a:rPr lang="en-GB" sz="1500" dirty="0">
                          <a:solidFill>
                            <a:schemeClr val="bg1"/>
                          </a:solidFill>
                          <a:effectLst/>
                          <a:latin typeface="+mn-lt"/>
                          <a:cs typeface="Calibri" panose="020F0502020204030204" pitchFamily="34" charset="0"/>
                        </a:rPr>
                        <a:t>Regions</a:t>
                      </a:r>
                      <a:endParaRPr lang="uk-UA" sz="1500" dirty="0">
                        <a:solidFill>
                          <a:schemeClr val="bg1"/>
                        </a:solidFill>
                        <a:effectLst/>
                        <a:latin typeface="+mn-lt"/>
                        <a:cs typeface="Calibri" panose="020F0502020204030204" pitchFamily="34" charset="0"/>
                      </a:endParaRPr>
                    </a:p>
                  </a:txBody>
                  <a:tcPr marL="68580" marR="68580" marT="36000" marB="36000" anchor="ctr"/>
                </a:tc>
                <a:tc>
                  <a:txBody>
                    <a:bodyPr/>
                    <a:lstStyle/>
                    <a:p>
                      <a:pPr algn="ctr">
                        <a:spcAft>
                          <a:spcPts val="0"/>
                        </a:spcAft>
                      </a:pPr>
                      <a:r>
                        <a:rPr lang="en-US" sz="1500" dirty="0">
                          <a:solidFill>
                            <a:schemeClr val="bg1"/>
                          </a:solidFill>
                          <a:effectLst/>
                          <a:latin typeface="+mn-lt"/>
                          <a:ea typeface="Times New Roman" panose="02020603050405020304" pitchFamily="18" charset="0"/>
                          <a:cs typeface="Calibri" panose="020F0502020204030204" pitchFamily="34" charset="0"/>
                        </a:rPr>
                        <a:t>Distance</a:t>
                      </a:r>
                      <a:r>
                        <a:rPr lang="en-US" sz="1500" baseline="30000" dirty="0">
                          <a:solidFill>
                            <a:schemeClr val="bg1"/>
                          </a:solidFill>
                          <a:effectLst/>
                          <a:latin typeface="+mn-lt"/>
                          <a:ea typeface="Times New Roman" panose="02020603050405020304" pitchFamily="18" charset="0"/>
                          <a:cs typeface="Calibri" panose="020F0502020204030204" pitchFamily="34" charset="0"/>
                        </a:rPr>
                        <a:t>*</a:t>
                      </a:r>
                      <a:r>
                        <a:rPr lang="en-US" sz="1500" dirty="0">
                          <a:solidFill>
                            <a:schemeClr val="bg1"/>
                          </a:solidFill>
                          <a:effectLst/>
                          <a:latin typeface="+mn-lt"/>
                          <a:ea typeface="Times New Roman" panose="02020603050405020304" pitchFamily="18" charset="0"/>
                          <a:cs typeface="Calibri" panose="020F0502020204030204" pitchFamily="34" charset="0"/>
                        </a:rPr>
                        <a:t> from </a:t>
                      </a:r>
                      <a:r>
                        <a:rPr lang="en-US" sz="1500" dirty="0" err="1">
                          <a:solidFill>
                            <a:schemeClr val="bg1"/>
                          </a:solidFill>
                          <a:effectLst/>
                          <a:latin typeface="+mn-lt"/>
                          <a:ea typeface="Times New Roman" panose="02020603050405020304" pitchFamily="18" charset="0"/>
                          <a:cs typeface="Calibri" panose="020F0502020204030204" pitchFamily="34" charset="0"/>
                        </a:rPr>
                        <a:t>Ivankiv</a:t>
                      </a:r>
                      <a:r>
                        <a:rPr lang="en-US" sz="1500" dirty="0">
                          <a:solidFill>
                            <a:schemeClr val="bg1"/>
                          </a:solidFill>
                          <a:effectLst/>
                          <a:latin typeface="+mn-lt"/>
                          <a:ea typeface="Times New Roman" panose="02020603050405020304" pitchFamily="18" charset="0"/>
                          <a:cs typeface="Calibri" panose="020F0502020204030204" pitchFamily="34" charset="0"/>
                        </a:rPr>
                        <a:t> town</a:t>
                      </a:r>
                      <a:r>
                        <a:rPr lang="en-US" sz="1500" baseline="0" dirty="0">
                          <a:solidFill>
                            <a:schemeClr val="bg1"/>
                          </a:solidFill>
                          <a:effectLst/>
                          <a:latin typeface="+mn-lt"/>
                          <a:ea typeface="Times New Roman" panose="02020603050405020304" pitchFamily="18" charset="0"/>
                          <a:cs typeface="Calibri" panose="020F0502020204030204" pitchFamily="34" charset="0"/>
                        </a:rPr>
                        <a:t> </a:t>
                      </a:r>
                      <a:r>
                        <a:rPr lang="en-US" sz="1500" dirty="0">
                          <a:solidFill>
                            <a:schemeClr val="bg1"/>
                          </a:solidFill>
                          <a:effectLst/>
                          <a:latin typeface="+mn-lt"/>
                          <a:ea typeface="Times New Roman" panose="02020603050405020304" pitchFamily="18" charset="0"/>
                          <a:cs typeface="Calibri" panose="020F0502020204030204" pitchFamily="34" charset="0"/>
                        </a:rPr>
                        <a:t>to the remotest points of</a:t>
                      </a:r>
                      <a:r>
                        <a:rPr lang="en-US" sz="1500" baseline="0" dirty="0">
                          <a:solidFill>
                            <a:schemeClr val="bg1"/>
                          </a:solidFill>
                          <a:effectLst/>
                          <a:latin typeface="+mn-lt"/>
                          <a:ea typeface="Times New Roman" panose="02020603050405020304" pitchFamily="18" charset="0"/>
                          <a:cs typeface="Calibri" panose="020F0502020204030204" pitchFamily="34" charset="0"/>
                        </a:rPr>
                        <a:t> </a:t>
                      </a:r>
                      <a:r>
                        <a:rPr lang="en-US" sz="1500" dirty="0">
                          <a:solidFill>
                            <a:schemeClr val="bg1"/>
                          </a:solidFill>
                          <a:effectLst/>
                          <a:latin typeface="+mn-lt"/>
                          <a:ea typeface="Times New Roman" panose="02020603050405020304" pitchFamily="18" charset="0"/>
                          <a:cs typeface="Calibri" panose="020F0502020204030204" pitchFamily="34" charset="0"/>
                        </a:rPr>
                        <a:t>the</a:t>
                      </a:r>
                      <a:r>
                        <a:rPr lang="en-US" sz="1500" baseline="0" dirty="0">
                          <a:solidFill>
                            <a:schemeClr val="bg1"/>
                          </a:solidFill>
                          <a:effectLst/>
                          <a:latin typeface="+mn-lt"/>
                          <a:ea typeface="Times New Roman" panose="02020603050405020304" pitchFamily="18" charset="0"/>
                          <a:cs typeface="Calibri" panose="020F0502020204030204" pitchFamily="34" charset="0"/>
                        </a:rPr>
                        <a:t> r</a:t>
                      </a:r>
                      <a:r>
                        <a:rPr lang="en-US" sz="1500" dirty="0">
                          <a:solidFill>
                            <a:schemeClr val="bg1"/>
                          </a:solidFill>
                          <a:effectLst/>
                          <a:latin typeface="+mn-lt"/>
                          <a:ea typeface="Times New Roman" panose="02020603050405020304" pitchFamily="18" charset="0"/>
                          <a:cs typeface="Calibri" panose="020F0502020204030204" pitchFamily="34" charset="0"/>
                        </a:rPr>
                        <a:t>egion, km</a:t>
                      </a:r>
                      <a:endParaRPr lang="uk-UA" sz="1500" dirty="0">
                        <a:solidFill>
                          <a:schemeClr val="bg1"/>
                        </a:solidFill>
                        <a:effectLst/>
                        <a:latin typeface="+mn-lt"/>
                        <a:ea typeface="Times New Roman" panose="02020603050405020304" pitchFamily="18" charset="0"/>
                        <a:cs typeface="Calibri" panose="020F0502020204030204" pitchFamily="34" charset="0"/>
                      </a:endParaRPr>
                    </a:p>
                  </a:txBody>
                  <a:tcPr marL="68580" marR="68580" marT="36000" marB="36000" anchor="ctr"/>
                </a:tc>
                <a:tc>
                  <a:txBody>
                    <a:bodyPr/>
                    <a:lstStyle/>
                    <a:p>
                      <a:pPr algn="ctr">
                        <a:spcAft>
                          <a:spcPts val="0"/>
                        </a:spcAft>
                      </a:pPr>
                      <a:r>
                        <a:rPr lang="en-US" sz="1500" dirty="0" err="1">
                          <a:solidFill>
                            <a:schemeClr val="bg1"/>
                          </a:solidFill>
                          <a:effectLst/>
                          <a:latin typeface="+mn-lt"/>
                          <a:ea typeface="Times New Roman" panose="02020603050405020304" pitchFamily="18" charset="0"/>
                          <a:cs typeface="Calibri" panose="020F0502020204030204" pitchFamily="34" charset="0"/>
                        </a:rPr>
                        <a:t>Underutilised</a:t>
                      </a:r>
                      <a:r>
                        <a:rPr lang="en-US" sz="1500" dirty="0">
                          <a:solidFill>
                            <a:schemeClr val="bg1"/>
                          </a:solidFill>
                          <a:effectLst/>
                          <a:latin typeface="+mn-lt"/>
                          <a:ea typeface="Times New Roman" panose="02020603050405020304" pitchFamily="18" charset="0"/>
                          <a:cs typeface="Calibri" panose="020F0502020204030204" pitchFamily="34" charset="0"/>
                        </a:rPr>
                        <a:t> land</a:t>
                      </a:r>
                      <a:r>
                        <a:rPr lang="en-US" sz="1500" baseline="0" dirty="0">
                          <a:solidFill>
                            <a:schemeClr val="bg1"/>
                          </a:solidFill>
                          <a:effectLst/>
                          <a:latin typeface="+mn-lt"/>
                          <a:ea typeface="Times New Roman" panose="02020603050405020304" pitchFamily="18" charset="0"/>
                          <a:cs typeface="Calibri" panose="020F0502020204030204" pitchFamily="34" charset="0"/>
                        </a:rPr>
                        <a:t> </a:t>
                      </a:r>
                      <a:r>
                        <a:rPr lang="en-US" sz="1500" dirty="0">
                          <a:solidFill>
                            <a:schemeClr val="bg1"/>
                          </a:solidFill>
                          <a:effectLst/>
                          <a:latin typeface="+mn-lt"/>
                          <a:ea typeface="Times New Roman" panose="02020603050405020304" pitchFamily="18" charset="0"/>
                          <a:cs typeface="Calibri" panose="020F0502020204030204" pitchFamily="34" charset="0"/>
                        </a:rPr>
                        <a:t>within 50 km zone,</a:t>
                      </a:r>
                      <a:r>
                        <a:rPr lang="en-US" sz="1500" baseline="0" dirty="0">
                          <a:solidFill>
                            <a:schemeClr val="bg1"/>
                          </a:solidFill>
                          <a:effectLst/>
                          <a:latin typeface="+mn-lt"/>
                          <a:ea typeface="Times New Roman" panose="02020603050405020304" pitchFamily="18" charset="0"/>
                          <a:cs typeface="Calibri" panose="020F0502020204030204" pitchFamily="34" charset="0"/>
                        </a:rPr>
                        <a:t> </a:t>
                      </a:r>
                      <a:r>
                        <a:rPr lang="en-US" sz="1500" dirty="0">
                          <a:solidFill>
                            <a:schemeClr val="bg1"/>
                          </a:solidFill>
                          <a:effectLst/>
                          <a:latin typeface="+mn-lt"/>
                          <a:ea typeface="Times New Roman" panose="02020603050405020304" pitchFamily="18" charset="0"/>
                          <a:cs typeface="Calibri" panose="020F0502020204030204" pitchFamily="34" charset="0"/>
                        </a:rPr>
                        <a:t>thousand ha</a:t>
                      </a:r>
                      <a:endParaRPr lang="uk-UA" sz="1500" dirty="0">
                        <a:solidFill>
                          <a:schemeClr val="bg1"/>
                        </a:solidFill>
                        <a:effectLst/>
                        <a:latin typeface="+mn-lt"/>
                        <a:ea typeface="Times New Roman" panose="02020603050405020304" pitchFamily="18" charset="0"/>
                        <a:cs typeface="Calibri" panose="020F0502020204030204" pitchFamily="34" charset="0"/>
                      </a:endParaRPr>
                    </a:p>
                  </a:txBody>
                  <a:tcPr marL="68580" marR="68580" marT="36000" marB="36000" anchor="ctr"/>
                </a:tc>
                <a:extLst>
                  <a:ext uri="{0D108BD9-81ED-4DB2-BD59-A6C34878D82A}">
                    <a16:rowId xmlns:a16="http://schemas.microsoft.com/office/drawing/2014/main" xmlns="" val="10000"/>
                  </a:ext>
                </a:extLst>
              </a:tr>
              <a:tr h="308886">
                <a:tc>
                  <a:txBody>
                    <a:bodyPr/>
                    <a:lstStyle/>
                    <a:p>
                      <a:pPr algn="just">
                        <a:spcAft>
                          <a:spcPts val="0"/>
                        </a:spcAft>
                      </a:pPr>
                      <a:r>
                        <a:rPr lang="en-GB" sz="1500" b="1" dirty="0" err="1">
                          <a:solidFill>
                            <a:schemeClr val="bg1"/>
                          </a:solidFill>
                          <a:effectLst/>
                          <a:latin typeface="+mn-lt"/>
                          <a:ea typeface="Times New Roman" panose="02020603050405020304" pitchFamily="18" charset="0"/>
                          <a:cs typeface="Calibri" panose="020F0502020204030204" pitchFamily="34" charset="0"/>
                        </a:rPr>
                        <a:t>Ivankivskyi</a:t>
                      </a:r>
                      <a:endParaRPr lang="uk-UA" sz="1500" b="1" dirty="0">
                        <a:solidFill>
                          <a:schemeClr val="bg1"/>
                        </a:solidFill>
                        <a:effectLst/>
                        <a:latin typeface="+mn-lt"/>
                        <a:ea typeface="Times New Roman" panose="02020603050405020304" pitchFamily="18" charset="0"/>
                        <a:cs typeface="Calibri" panose="020F0502020204030204" pitchFamily="34" charset="0"/>
                      </a:endParaRPr>
                    </a:p>
                  </a:txBody>
                  <a:tcPr marL="68580" marR="68580" marT="36000" marB="36000" anchor="b"/>
                </a:tc>
                <a:tc>
                  <a:txBody>
                    <a:bodyPr/>
                    <a:lstStyle/>
                    <a:p>
                      <a:pPr algn="ctr">
                        <a:spcAft>
                          <a:spcPts val="0"/>
                        </a:spcAft>
                      </a:pPr>
                      <a:r>
                        <a:rPr lang="en-GB" sz="1500" dirty="0">
                          <a:solidFill>
                            <a:srgbClr val="38480C"/>
                          </a:solidFill>
                          <a:effectLst/>
                          <a:latin typeface="+mn-lt"/>
                          <a:ea typeface="Times New Roman" panose="02020603050405020304" pitchFamily="18" charset="0"/>
                          <a:cs typeface="Calibri" panose="020F0502020204030204" pitchFamily="34" charset="0"/>
                        </a:rPr>
                        <a:t>40</a:t>
                      </a:r>
                      <a:endParaRPr lang="uk-UA" sz="1500"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tc>
                <a:tc>
                  <a:txBody>
                    <a:bodyPr/>
                    <a:lstStyle/>
                    <a:p>
                      <a:pPr algn="ctr">
                        <a:spcAft>
                          <a:spcPts val="0"/>
                        </a:spcAft>
                      </a:pPr>
                      <a:r>
                        <a:rPr lang="en-GB" sz="1500" dirty="0">
                          <a:solidFill>
                            <a:srgbClr val="38480C"/>
                          </a:solidFill>
                          <a:effectLst/>
                          <a:latin typeface="+mn-lt"/>
                          <a:ea typeface="Times New Roman" panose="02020603050405020304" pitchFamily="18" charset="0"/>
                          <a:cs typeface="Calibri" panose="020F0502020204030204" pitchFamily="34" charset="0"/>
                        </a:rPr>
                        <a:t>13.00</a:t>
                      </a:r>
                      <a:endParaRPr lang="uk-UA" sz="1500"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tc>
                <a:extLst>
                  <a:ext uri="{0D108BD9-81ED-4DB2-BD59-A6C34878D82A}">
                    <a16:rowId xmlns:a16="http://schemas.microsoft.com/office/drawing/2014/main" xmlns="" val="10001"/>
                  </a:ext>
                </a:extLst>
              </a:tr>
              <a:tr h="308886">
                <a:tc>
                  <a:txBody>
                    <a:bodyPr/>
                    <a:lstStyle/>
                    <a:p>
                      <a:pPr algn="just">
                        <a:spcAft>
                          <a:spcPts val="0"/>
                        </a:spcAft>
                      </a:pPr>
                      <a:r>
                        <a:rPr lang="en-GB" sz="1500" b="1" dirty="0" err="1">
                          <a:solidFill>
                            <a:schemeClr val="bg1"/>
                          </a:solidFill>
                          <a:effectLst/>
                          <a:latin typeface="+mn-lt"/>
                          <a:ea typeface="Times New Roman" panose="02020603050405020304" pitchFamily="18" charset="0"/>
                          <a:cs typeface="Calibri" panose="020F0502020204030204" pitchFamily="34" charset="0"/>
                        </a:rPr>
                        <a:t>Poliskyi</a:t>
                      </a:r>
                      <a:endParaRPr lang="uk-UA" sz="1500" b="1" dirty="0">
                        <a:solidFill>
                          <a:schemeClr val="bg1"/>
                        </a:solidFill>
                        <a:effectLst/>
                        <a:latin typeface="+mn-lt"/>
                        <a:ea typeface="Times New Roman" panose="02020603050405020304" pitchFamily="18" charset="0"/>
                        <a:cs typeface="Calibri" panose="020F0502020204030204" pitchFamily="34" charset="0"/>
                      </a:endParaRPr>
                    </a:p>
                  </a:txBody>
                  <a:tcPr marL="68580" marR="68580" marT="36000" marB="36000" anchor="b"/>
                </a:tc>
                <a:tc>
                  <a:txBody>
                    <a:bodyPr/>
                    <a:lstStyle/>
                    <a:p>
                      <a:pPr algn="ctr">
                        <a:spcAft>
                          <a:spcPts val="0"/>
                        </a:spcAft>
                      </a:pPr>
                      <a:r>
                        <a:rPr lang="en-GB" sz="1500" dirty="0">
                          <a:solidFill>
                            <a:srgbClr val="38480C"/>
                          </a:solidFill>
                          <a:effectLst/>
                          <a:latin typeface="+mn-lt"/>
                          <a:ea typeface="Times New Roman" panose="02020603050405020304" pitchFamily="18" charset="0"/>
                          <a:cs typeface="Calibri" panose="020F0502020204030204" pitchFamily="34" charset="0"/>
                        </a:rPr>
                        <a:t>52</a:t>
                      </a:r>
                      <a:endParaRPr lang="uk-UA" sz="1500"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tc>
                <a:tc>
                  <a:txBody>
                    <a:bodyPr/>
                    <a:lstStyle/>
                    <a:p>
                      <a:pPr algn="ctr">
                        <a:spcAft>
                          <a:spcPts val="0"/>
                        </a:spcAft>
                      </a:pPr>
                      <a:r>
                        <a:rPr lang="en-GB" sz="1500" dirty="0">
                          <a:solidFill>
                            <a:srgbClr val="38480C"/>
                          </a:solidFill>
                          <a:effectLst/>
                          <a:latin typeface="+mn-lt"/>
                          <a:ea typeface="Times New Roman" panose="02020603050405020304" pitchFamily="18" charset="0"/>
                          <a:cs typeface="Calibri" panose="020F0502020204030204" pitchFamily="34" charset="0"/>
                        </a:rPr>
                        <a:t>4.08</a:t>
                      </a:r>
                      <a:endParaRPr lang="uk-UA" sz="1500"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tc>
                <a:extLst>
                  <a:ext uri="{0D108BD9-81ED-4DB2-BD59-A6C34878D82A}">
                    <a16:rowId xmlns:a16="http://schemas.microsoft.com/office/drawing/2014/main" xmlns="" val="10002"/>
                  </a:ext>
                </a:extLst>
              </a:tr>
              <a:tr h="308886">
                <a:tc>
                  <a:txBody>
                    <a:bodyPr/>
                    <a:lstStyle/>
                    <a:p>
                      <a:pPr algn="just">
                        <a:spcAft>
                          <a:spcPts val="0"/>
                        </a:spcAft>
                      </a:pPr>
                      <a:r>
                        <a:rPr lang="en-GB" sz="1500" b="1" dirty="0" err="1">
                          <a:solidFill>
                            <a:schemeClr val="bg1"/>
                          </a:solidFill>
                          <a:effectLst/>
                          <a:latin typeface="+mn-lt"/>
                          <a:ea typeface="Times New Roman" panose="02020603050405020304" pitchFamily="18" charset="0"/>
                          <a:cs typeface="Calibri" panose="020F0502020204030204" pitchFamily="34" charset="0"/>
                        </a:rPr>
                        <a:t>Malynskyi</a:t>
                      </a:r>
                      <a:endParaRPr lang="en-GB" sz="1500" b="1" dirty="0">
                        <a:solidFill>
                          <a:schemeClr val="bg1"/>
                        </a:solidFill>
                        <a:effectLst/>
                        <a:latin typeface="+mn-lt"/>
                        <a:ea typeface="Times New Roman" panose="02020603050405020304" pitchFamily="18" charset="0"/>
                        <a:cs typeface="Calibri" panose="020F0502020204030204" pitchFamily="34" charset="0"/>
                      </a:endParaRPr>
                    </a:p>
                  </a:txBody>
                  <a:tcPr marL="68580" marR="68580" marT="36000" marB="36000" anchor="b"/>
                </a:tc>
                <a:tc>
                  <a:txBody>
                    <a:bodyPr/>
                    <a:lstStyle/>
                    <a:p>
                      <a:pPr algn="ctr">
                        <a:spcAft>
                          <a:spcPts val="0"/>
                        </a:spcAft>
                      </a:pPr>
                      <a:r>
                        <a:rPr lang="en-GB" sz="1500" dirty="0">
                          <a:solidFill>
                            <a:srgbClr val="38480C"/>
                          </a:solidFill>
                          <a:effectLst/>
                          <a:latin typeface="+mn-lt"/>
                          <a:ea typeface="Times New Roman" panose="02020603050405020304" pitchFamily="18" charset="0"/>
                          <a:cs typeface="Calibri" panose="020F0502020204030204" pitchFamily="34" charset="0"/>
                        </a:rPr>
                        <a:t>85</a:t>
                      </a:r>
                      <a:endParaRPr lang="uk-UA" sz="1500"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tc>
                <a:tc>
                  <a:txBody>
                    <a:bodyPr/>
                    <a:lstStyle/>
                    <a:p>
                      <a:pPr algn="ctr">
                        <a:spcAft>
                          <a:spcPts val="0"/>
                        </a:spcAft>
                      </a:pPr>
                      <a:r>
                        <a:rPr lang="en-GB" sz="1500" dirty="0">
                          <a:solidFill>
                            <a:srgbClr val="38480C"/>
                          </a:solidFill>
                          <a:effectLst/>
                          <a:latin typeface="+mn-lt"/>
                          <a:ea typeface="Times New Roman" panose="02020603050405020304" pitchFamily="18" charset="0"/>
                          <a:cs typeface="Calibri" panose="020F0502020204030204" pitchFamily="34" charset="0"/>
                        </a:rPr>
                        <a:t>2.03 </a:t>
                      </a:r>
                    </a:p>
                    <a:p>
                      <a:pPr algn="ctr">
                        <a:spcAft>
                          <a:spcPts val="0"/>
                        </a:spcAft>
                      </a:pPr>
                      <a:r>
                        <a:rPr lang="en-GB" sz="1500" dirty="0">
                          <a:solidFill>
                            <a:srgbClr val="38480C"/>
                          </a:solidFill>
                          <a:effectLst/>
                          <a:latin typeface="+mn-lt"/>
                          <a:ea typeface="Times New Roman" panose="02020603050405020304" pitchFamily="18" charset="0"/>
                          <a:cs typeface="Calibri" panose="020F0502020204030204" pitchFamily="34" charset="0"/>
                        </a:rPr>
                        <a:t>(part of the region)</a:t>
                      </a:r>
                      <a:endParaRPr lang="uk-UA" sz="1500"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tc>
                <a:extLst>
                  <a:ext uri="{0D108BD9-81ED-4DB2-BD59-A6C34878D82A}">
                    <a16:rowId xmlns:a16="http://schemas.microsoft.com/office/drawing/2014/main" xmlns="" val="10003"/>
                  </a:ext>
                </a:extLst>
              </a:tr>
              <a:tr h="308886">
                <a:tc>
                  <a:txBody>
                    <a:bodyPr/>
                    <a:lstStyle/>
                    <a:p>
                      <a:pPr algn="just">
                        <a:spcAft>
                          <a:spcPts val="0"/>
                        </a:spcAft>
                      </a:pPr>
                      <a:r>
                        <a:rPr lang="en-GB" sz="1500" b="1" dirty="0" err="1">
                          <a:solidFill>
                            <a:schemeClr val="bg1"/>
                          </a:solidFill>
                          <a:effectLst/>
                          <a:latin typeface="+mn-lt"/>
                          <a:ea typeface="Times New Roman" panose="02020603050405020304" pitchFamily="18" charset="0"/>
                          <a:cs typeface="Calibri" panose="020F0502020204030204" pitchFamily="34" charset="0"/>
                        </a:rPr>
                        <a:t>Vyshgorodskyi</a:t>
                      </a:r>
                      <a:endParaRPr lang="uk-UA" sz="1500" b="1" dirty="0">
                        <a:solidFill>
                          <a:schemeClr val="bg1"/>
                        </a:solidFill>
                        <a:effectLst/>
                        <a:latin typeface="+mn-lt"/>
                        <a:ea typeface="Times New Roman" panose="02020603050405020304" pitchFamily="18" charset="0"/>
                        <a:cs typeface="Calibri" panose="020F0502020204030204" pitchFamily="34" charset="0"/>
                      </a:endParaRPr>
                    </a:p>
                  </a:txBody>
                  <a:tcPr marL="68580" marR="68580" marT="36000" marB="36000" anchor="b"/>
                </a:tc>
                <a:tc>
                  <a:txBody>
                    <a:bodyPr/>
                    <a:lstStyle/>
                    <a:p>
                      <a:pPr algn="ctr">
                        <a:spcAft>
                          <a:spcPts val="0"/>
                        </a:spcAft>
                      </a:pPr>
                      <a:r>
                        <a:rPr lang="en-GB" sz="1500" dirty="0">
                          <a:solidFill>
                            <a:srgbClr val="38480C"/>
                          </a:solidFill>
                          <a:effectLst/>
                          <a:latin typeface="+mn-lt"/>
                          <a:ea typeface="Times New Roman" panose="02020603050405020304" pitchFamily="18" charset="0"/>
                          <a:cs typeface="Calibri" panose="020F0502020204030204" pitchFamily="34" charset="0"/>
                        </a:rPr>
                        <a:t>55</a:t>
                      </a:r>
                      <a:endParaRPr lang="uk-UA" sz="1500"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tc>
                <a:tc>
                  <a:txBody>
                    <a:bodyPr/>
                    <a:lstStyle/>
                    <a:p>
                      <a:pPr algn="ctr">
                        <a:spcAft>
                          <a:spcPts val="0"/>
                        </a:spcAft>
                      </a:pPr>
                      <a:r>
                        <a:rPr lang="en-GB" sz="1500" dirty="0">
                          <a:solidFill>
                            <a:srgbClr val="38480C"/>
                          </a:solidFill>
                          <a:effectLst/>
                          <a:latin typeface="+mn-lt"/>
                          <a:ea typeface="Times New Roman" panose="02020603050405020304" pitchFamily="18" charset="0"/>
                          <a:cs typeface="Calibri" panose="020F0502020204030204" pitchFamily="34" charset="0"/>
                        </a:rPr>
                        <a:t>1.45</a:t>
                      </a:r>
                      <a:endParaRPr lang="uk-UA" sz="1500"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tc>
                <a:extLst>
                  <a:ext uri="{0D108BD9-81ED-4DB2-BD59-A6C34878D82A}">
                    <a16:rowId xmlns:a16="http://schemas.microsoft.com/office/drawing/2014/main" xmlns="" val="10004"/>
                  </a:ext>
                </a:extLst>
              </a:tr>
              <a:tr h="308886">
                <a:tc>
                  <a:txBody>
                    <a:bodyPr/>
                    <a:lstStyle/>
                    <a:p>
                      <a:pPr algn="just">
                        <a:spcAft>
                          <a:spcPts val="0"/>
                        </a:spcAft>
                      </a:pPr>
                      <a:r>
                        <a:rPr lang="en-US" sz="1500" b="1" dirty="0" err="1">
                          <a:solidFill>
                            <a:schemeClr val="bg1"/>
                          </a:solidFill>
                          <a:effectLst/>
                          <a:latin typeface="+mn-lt"/>
                        </a:rPr>
                        <a:t>Borodianskyi</a:t>
                      </a:r>
                      <a:endParaRPr lang="en-US" sz="1500" b="1" dirty="0">
                        <a:solidFill>
                          <a:schemeClr val="bg1"/>
                        </a:solidFill>
                        <a:effectLst/>
                        <a:latin typeface="+mn-lt"/>
                      </a:endParaRPr>
                    </a:p>
                  </a:txBody>
                  <a:tcPr marL="68580" marR="68580" marT="36000" marB="36000" anchor="b"/>
                </a:tc>
                <a:tc>
                  <a:txBody>
                    <a:bodyPr/>
                    <a:lstStyle/>
                    <a:p>
                      <a:pPr algn="ctr">
                        <a:spcAft>
                          <a:spcPts val="0"/>
                        </a:spcAft>
                      </a:pPr>
                      <a:r>
                        <a:rPr lang="en-GB" sz="1500" dirty="0">
                          <a:solidFill>
                            <a:srgbClr val="38480C"/>
                          </a:solidFill>
                          <a:effectLst/>
                          <a:latin typeface="+mn-lt"/>
                          <a:ea typeface="Times New Roman" panose="02020603050405020304" pitchFamily="18" charset="0"/>
                          <a:cs typeface="Calibri" panose="020F0502020204030204" pitchFamily="34" charset="0"/>
                        </a:rPr>
                        <a:t>49</a:t>
                      </a:r>
                      <a:endParaRPr lang="uk-UA" sz="1500"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tc>
                <a:tc>
                  <a:txBody>
                    <a:bodyPr/>
                    <a:lstStyle/>
                    <a:p>
                      <a:pPr algn="ctr">
                        <a:spcAft>
                          <a:spcPts val="0"/>
                        </a:spcAft>
                      </a:pPr>
                      <a:r>
                        <a:rPr lang="en-GB" sz="1500" dirty="0">
                          <a:solidFill>
                            <a:srgbClr val="38480C"/>
                          </a:solidFill>
                          <a:effectLst/>
                          <a:latin typeface="+mn-lt"/>
                          <a:ea typeface="Times New Roman" panose="02020603050405020304" pitchFamily="18" charset="0"/>
                          <a:cs typeface="Calibri" panose="020F0502020204030204" pitchFamily="34" charset="0"/>
                        </a:rPr>
                        <a:t>0.79</a:t>
                      </a:r>
                      <a:endParaRPr lang="uk-UA" sz="1500"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tc>
                <a:extLst>
                  <a:ext uri="{0D108BD9-81ED-4DB2-BD59-A6C34878D82A}">
                    <a16:rowId xmlns:a16="http://schemas.microsoft.com/office/drawing/2014/main" xmlns="" val="10005"/>
                  </a:ext>
                </a:extLst>
              </a:tr>
              <a:tr h="308886">
                <a:tc gridSpan="2">
                  <a:txBody>
                    <a:bodyPr/>
                    <a:lstStyle/>
                    <a:p>
                      <a:pPr algn="just">
                        <a:spcAft>
                          <a:spcPts val="0"/>
                        </a:spcAft>
                      </a:pPr>
                      <a:r>
                        <a:rPr lang="en-US" sz="1500" b="1" dirty="0">
                          <a:solidFill>
                            <a:schemeClr val="bg1"/>
                          </a:solidFill>
                          <a:effectLst/>
                          <a:latin typeface="+mn-lt"/>
                          <a:ea typeface="Times New Roman" panose="02020603050405020304" pitchFamily="18" charset="0"/>
                          <a:cs typeface="Calibri" panose="020F0502020204030204" pitchFamily="34" charset="0"/>
                        </a:rPr>
                        <a:t>Potential in the regions located in 50 km radius from </a:t>
                      </a:r>
                      <a:r>
                        <a:rPr lang="en-US" sz="1500" b="1" dirty="0" err="1">
                          <a:solidFill>
                            <a:schemeClr val="bg1"/>
                          </a:solidFill>
                          <a:effectLst/>
                          <a:latin typeface="+mn-lt"/>
                          <a:ea typeface="Times New Roman" panose="02020603050405020304" pitchFamily="18" charset="0"/>
                          <a:cs typeface="Calibri" panose="020F0502020204030204" pitchFamily="34" charset="0"/>
                        </a:rPr>
                        <a:t>Ivankiv</a:t>
                      </a:r>
                      <a:endParaRPr lang="uk-UA" sz="1500" b="1" dirty="0">
                        <a:solidFill>
                          <a:schemeClr val="bg1"/>
                        </a:solidFill>
                        <a:effectLst/>
                        <a:latin typeface="+mn-lt"/>
                        <a:ea typeface="Times New Roman" panose="02020603050405020304" pitchFamily="18" charset="0"/>
                        <a:cs typeface="Calibri" panose="020F0502020204030204" pitchFamily="34" charset="0"/>
                      </a:endParaRPr>
                    </a:p>
                  </a:txBody>
                  <a:tcPr marL="68580" marR="68580" marT="36000" marB="36000" anchor="b"/>
                </a:tc>
                <a:tc hMerge="1">
                  <a:txBody>
                    <a:bodyPr/>
                    <a:lstStyle/>
                    <a:p>
                      <a:pPr algn="ctr">
                        <a:spcAft>
                          <a:spcPts val="0"/>
                        </a:spcAft>
                      </a:pPr>
                      <a:endParaRPr lang="uk-UA" sz="1600"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tc>
                <a:tc>
                  <a:txBody>
                    <a:bodyPr/>
                    <a:lstStyle/>
                    <a:p>
                      <a:pPr algn="ctr">
                        <a:spcAft>
                          <a:spcPts val="0"/>
                        </a:spcAft>
                      </a:pPr>
                      <a:r>
                        <a:rPr lang="en-GB" sz="1800" b="1" dirty="0">
                          <a:solidFill>
                            <a:srgbClr val="38480C"/>
                          </a:solidFill>
                          <a:effectLst/>
                          <a:latin typeface="+mn-lt"/>
                          <a:ea typeface="Times New Roman" panose="02020603050405020304" pitchFamily="18" charset="0"/>
                          <a:cs typeface="Calibri" panose="020F0502020204030204" pitchFamily="34" charset="0"/>
                        </a:rPr>
                        <a:t>21.35</a:t>
                      </a:r>
                      <a:endParaRPr lang="uk-UA" sz="1800" b="1"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nchor="ctr"/>
                </a:tc>
                <a:extLst>
                  <a:ext uri="{0D108BD9-81ED-4DB2-BD59-A6C34878D82A}">
                    <a16:rowId xmlns:a16="http://schemas.microsoft.com/office/drawing/2014/main" xmlns="" val="10006"/>
                  </a:ext>
                </a:extLst>
              </a:tr>
            </a:tbl>
          </a:graphicData>
        </a:graphic>
      </p:graphicFrame>
      <p:sp>
        <p:nvSpPr>
          <p:cNvPr id="3" name="Прямоугольник 2"/>
          <p:cNvSpPr/>
          <p:nvPr/>
        </p:nvSpPr>
        <p:spPr>
          <a:xfrm>
            <a:off x="107504" y="6084004"/>
            <a:ext cx="1493807" cy="369332"/>
          </a:xfrm>
          <a:prstGeom prst="rect">
            <a:avLst/>
          </a:prstGeom>
        </p:spPr>
        <p:txBody>
          <a:bodyPr wrap="none">
            <a:spAutoFit/>
          </a:bodyPr>
          <a:lstStyle/>
          <a:p>
            <a:r>
              <a:rPr lang="en-US" baseline="30000" dirty="0">
                <a:solidFill>
                  <a:srgbClr val="38480C"/>
                </a:solidFill>
                <a:ea typeface="Times New Roman" panose="02020603050405020304" pitchFamily="18" charset="0"/>
                <a:cs typeface="Calibri" panose="020F0502020204030204" pitchFamily="34" charset="0"/>
              </a:rPr>
              <a:t>* Measured by roads</a:t>
            </a:r>
            <a:endParaRPr lang="uk-UA" dirty="0"/>
          </a:p>
        </p:txBody>
      </p:sp>
      <p:sp>
        <p:nvSpPr>
          <p:cNvPr id="8" name="Прямоугольник 7"/>
          <p:cNvSpPr/>
          <p:nvPr/>
        </p:nvSpPr>
        <p:spPr>
          <a:xfrm>
            <a:off x="323528" y="1196752"/>
            <a:ext cx="8640960" cy="1637371"/>
          </a:xfrm>
          <a:prstGeom prst="rect">
            <a:avLst/>
          </a:prstGeom>
        </p:spPr>
        <p:txBody>
          <a:bodyPr wrap="square">
            <a:spAutoFit/>
          </a:bodyPr>
          <a:lstStyle/>
          <a:p>
            <a:pPr algn="just">
              <a:lnSpc>
                <a:spcPct val="106000"/>
              </a:lnSpc>
              <a:spcAft>
                <a:spcPts val="600"/>
              </a:spcAft>
            </a:pPr>
            <a:r>
              <a:rPr lang="en-GB" sz="1700" b="1" dirty="0">
                <a:solidFill>
                  <a:srgbClr val="0070C0"/>
                </a:solidFill>
                <a:ea typeface="Times New Roman" panose="02020603050405020304" pitchFamily="18" charset="0"/>
                <a:cs typeface="Times New Roman" panose="02020603050405020304" pitchFamily="18" charset="0"/>
              </a:rPr>
              <a:t>Two categories of land are considered as underutilised in the assessment:</a:t>
            </a:r>
            <a:endParaRPr lang="uk-UA" sz="1700" b="1" dirty="0">
              <a:solidFill>
                <a:srgbClr val="0070C0"/>
              </a:solidFill>
              <a:ea typeface="Calibri" panose="020F0502020204030204" pitchFamily="34" charset="0"/>
              <a:cs typeface="Times New Roman" panose="02020603050405020304" pitchFamily="18" charset="0"/>
            </a:endParaRPr>
          </a:p>
          <a:p>
            <a:pPr marL="342900" lvl="0" indent="-342900" algn="just">
              <a:lnSpc>
                <a:spcPct val="106000"/>
              </a:lnSpc>
              <a:spcAft>
                <a:spcPts val="600"/>
              </a:spcAft>
              <a:buSzPts val="1200"/>
              <a:buFont typeface="Symbol" panose="05050102010706020507" pitchFamily="18" charset="2"/>
              <a:buChar char=""/>
              <a:tabLst>
                <a:tab pos="228600" algn="l"/>
                <a:tab pos="449580" algn="l"/>
              </a:tabLst>
            </a:pPr>
            <a:r>
              <a:rPr lang="en-GB" sz="1700" dirty="0">
                <a:ea typeface="Times New Roman" panose="02020603050405020304" pitchFamily="18" charset="0"/>
              </a:rPr>
              <a:t>Abandoned agricultural land, i.e. land that is not needed any more for the production of food and feed crops or for other purposes;</a:t>
            </a:r>
            <a:endParaRPr lang="uk-UA" sz="1700" dirty="0">
              <a:ea typeface="Times New Roman" panose="02020603050405020304" pitchFamily="18" charset="0"/>
            </a:endParaRPr>
          </a:p>
          <a:p>
            <a:pPr marL="342900" lvl="0" indent="-342900" algn="just">
              <a:lnSpc>
                <a:spcPct val="106000"/>
              </a:lnSpc>
              <a:spcAft>
                <a:spcPts val="600"/>
              </a:spcAft>
              <a:buSzPts val="1200"/>
              <a:buFont typeface="Symbol" panose="05050102010706020507" pitchFamily="18" charset="2"/>
              <a:buChar char=""/>
              <a:tabLst>
                <a:tab pos="228600" algn="l"/>
                <a:tab pos="449580" algn="l"/>
              </a:tabLst>
            </a:pPr>
            <a:r>
              <a:rPr lang="en-GB" sz="1700" dirty="0">
                <a:ea typeface="Times New Roman" panose="02020603050405020304" pitchFamily="18" charset="0"/>
              </a:rPr>
              <a:t>Degraded or low productive land, i.e. land that is not suitable or no longer suitable for conventional commercial agriculture.</a:t>
            </a:r>
            <a:endParaRPr lang="uk-UA" sz="1700" dirty="0">
              <a:effectLst/>
              <a:ea typeface="Times New Roman" panose="02020603050405020304" pitchFamily="18" charset="0"/>
            </a:endParaRPr>
          </a:p>
        </p:txBody>
      </p:sp>
    </p:spTree>
    <p:extLst>
      <p:ext uri="{BB962C8B-B14F-4D97-AF65-F5344CB8AC3E}">
        <p14:creationId xmlns:p14="http://schemas.microsoft.com/office/powerpoint/2010/main" val="253561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472" y="476672"/>
            <a:ext cx="8656712" cy="782960"/>
          </a:xfrm>
        </p:spPr>
        <p:txBody>
          <a:bodyPr>
            <a:noAutofit/>
          </a:bodyPr>
          <a:lstStyle/>
          <a:p>
            <a:r>
              <a:rPr lang="de-DE" sz="3600" b="1" dirty="0"/>
              <a:t>Value </a:t>
            </a:r>
            <a:r>
              <a:rPr lang="de-DE" sz="3600" b="1" dirty="0" err="1"/>
              <a:t>chain</a:t>
            </a:r>
            <a:r>
              <a:rPr lang="de-DE" sz="3600" b="1" dirty="0"/>
              <a:t>: </a:t>
            </a:r>
            <a:r>
              <a:rPr lang="de-DE" sz="3600" b="1" i="1" dirty="0" err="1"/>
              <a:t>Salix</a:t>
            </a:r>
            <a:r>
              <a:rPr lang="de-DE" sz="3600" b="1" i="1" dirty="0"/>
              <a:t> </a:t>
            </a:r>
            <a:r>
              <a:rPr lang="de-DE" sz="3600" b="1" dirty="0" err="1"/>
              <a:t>for</a:t>
            </a:r>
            <a:r>
              <a:rPr lang="de-DE" sz="3600" b="1" dirty="0"/>
              <a:t> 2G </a:t>
            </a:r>
            <a:r>
              <a:rPr lang="de-DE" sz="3600" b="1" dirty="0" err="1"/>
              <a:t>ethanol</a:t>
            </a:r>
            <a:r>
              <a:rPr lang="de-DE" sz="3600" b="1" dirty="0"/>
              <a:t/>
            </a:r>
            <a:br>
              <a:rPr lang="de-DE" sz="3600" b="1" dirty="0"/>
            </a:br>
            <a:r>
              <a:rPr lang="en-US" sz="3600" b="1" dirty="0"/>
              <a:t>Estimation of chips cost at plant gate (10 years)</a:t>
            </a:r>
            <a:endParaRPr lang="en-GB" sz="3600" b="1" dirty="0"/>
          </a:p>
        </p:txBody>
      </p:sp>
      <p:graphicFrame>
        <p:nvGraphicFramePr>
          <p:cNvPr id="6" name="Tartalom helye 3"/>
          <p:cNvGraphicFramePr>
            <a:graphicFrameLocks/>
          </p:cNvGraphicFramePr>
          <p:nvPr>
            <p:extLst>
              <p:ext uri="{D42A27DB-BD31-4B8C-83A1-F6EECF244321}">
                <p14:modId xmlns:p14="http://schemas.microsoft.com/office/powerpoint/2010/main" val="1631699759"/>
              </p:ext>
            </p:extLst>
          </p:nvPr>
        </p:nvGraphicFramePr>
        <p:xfrm>
          <a:off x="327769" y="1912102"/>
          <a:ext cx="8528448" cy="1988515"/>
        </p:xfrm>
        <a:graphic>
          <a:graphicData uri="http://schemas.openxmlformats.org/drawingml/2006/table">
            <a:tbl>
              <a:tblPr firstRow="1" bandRow="1">
                <a:tableStyleId>{F5AB1C69-6EDB-4FF4-983F-18BD219EF322}</a:tableStyleId>
              </a:tblPr>
              <a:tblGrid>
                <a:gridCol w="3544144">
                  <a:extLst>
                    <a:ext uri="{9D8B030D-6E8A-4147-A177-3AD203B41FA5}">
                      <a16:colId xmlns:a16="http://schemas.microsoft.com/office/drawing/2014/main" xmlns="" val="398754219"/>
                    </a:ext>
                  </a:extLst>
                </a:gridCol>
                <a:gridCol w="4984304">
                  <a:extLst>
                    <a:ext uri="{9D8B030D-6E8A-4147-A177-3AD203B41FA5}">
                      <a16:colId xmlns:a16="http://schemas.microsoft.com/office/drawing/2014/main" xmlns="" val="20000"/>
                    </a:ext>
                  </a:extLst>
                </a:gridCol>
              </a:tblGrid>
              <a:tr h="339955">
                <a:tc>
                  <a:txBody>
                    <a:bodyPr/>
                    <a:lstStyle/>
                    <a:p>
                      <a:pPr algn="ctr"/>
                      <a:r>
                        <a:rPr lang="en-GB" dirty="0"/>
                        <a:t>Input data</a:t>
                      </a:r>
                      <a:endParaRPr lang="hu-HU" dirty="0"/>
                    </a:p>
                  </a:txBody>
                  <a:tcPr/>
                </a:tc>
                <a:tc>
                  <a:txBody>
                    <a:bodyPr/>
                    <a:lstStyle/>
                    <a:p>
                      <a:pPr algn="ctr"/>
                      <a:endParaRPr lang="hu-HU" sz="1800" dirty="0"/>
                    </a:p>
                  </a:txBody>
                  <a:tcPr anchor="ctr"/>
                </a:tc>
                <a:extLst>
                  <a:ext uri="{0D108BD9-81ED-4DB2-BD59-A6C34878D82A}">
                    <a16:rowId xmlns:a16="http://schemas.microsoft.com/office/drawing/2014/main" xmlns="" val="10000"/>
                  </a:ext>
                </a:extLst>
              </a:tr>
              <a:tr h="311626">
                <a:tc>
                  <a:txBody>
                    <a:bodyPr/>
                    <a:lstStyle/>
                    <a:p>
                      <a:pPr algn="just">
                        <a:spcAft>
                          <a:spcPts val="0"/>
                        </a:spcAft>
                      </a:pPr>
                      <a:r>
                        <a:rPr lang="en-GB" sz="1600" b="1" dirty="0">
                          <a:effectLst/>
                          <a:latin typeface="+mn-lt"/>
                        </a:rPr>
                        <a:t>Plant Capacity</a:t>
                      </a:r>
                      <a:endParaRPr lang="uk-UA" sz="1600" b="1" dirty="0">
                        <a:solidFill>
                          <a:srgbClr val="38480C"/>
                        </a:solidFill>
                        <a:effectLst/>
                        <a:latin typeface="+mn-lt"/>
                        <a:ea typeface="Times New Roman" panose="02020603050405020304" pitchFamily="18" charset="0"/>
                        <a:cs typeface="Calibri" panose="020F0502020204030204" pitchFamily="34" charset="0"/>
                      </a:endParaRPr>
                    </a:p>
                  </a:txBody>
                  <a:tcPr anchor="ctr"/>
                </a:tc>
                <a:tc>
                  <a:txBody>
                    <a:bodyPr/>
                    <a:lstStyle/>
                    <a:p>
                      <a:pPr algn="ctr">
                        <a:spcAft>
                          <a:spcPts val="0"/>
                        </a:spcAft>
                      </a:pPr>
                      <a:r>
                        <a:rPr lang="en-US" sz="1600" b="0" dirty="0">
                          <a:effectLst/>
                          <a:latin typeface="+mn-lt"/>
                        </a:rPr>
                        <a:t>40,000 tons/year</a:t>
                      </a:r>
                      <a:endParaRPr lang="uk-UA" sz="1600" b="0" dirty="0">
                        <a:solidFill>
                          <a:srgbClr val="38480C"/>
                        </a:solidFill>
                        <a:effectLst/>
                        <a:latin typeface="+mn-lt"/>
                        <a:ea typeface="Times New Roman" panose="02020603050405020304" pitchFamily="18" charset="0"/>
                        <a:cs typeface="Calibri" panose="020F0502020204030204" pitchFamily="34" charset="0"/>
                      </a:endParaRPr>
                    </a:p>
                  </a:txBody>
                  <a:tcPr anchor="ctr"/>
                </a:tc>
                <a:extLst>
                  <a:ext uri="{0D108BD9-81ED-4DB2-BD59-A6C34878D82A}">
                    <a16:rowId xmlns:a16="http://schemas.microsoft.com/office/drawing/2014/main" xmlns="" val="10001"/>
                  </a:ext>
                </a:extLst>
              </a:tr>
              <a:tr h="293557">
                <a:tc>
                  <a:txBody>
                    <a:bodyPr/>
                    <a:lstStyle/>
                    <a:p>
                      <a:pPr algn="just">
                        <a:spcAft>
                          <a:spcPts val="0"/>
                        </a:spcAft>
                      </a:pPr>
                      <a:r>
                        <a:rPr lang="en-GB" sz="1600" b="1" dirty="0">
                          <a:effectLst/>
                          <a:latin typeface="+mn-lt"/>
                        </a:rPr>
                        <a:t>Mean biomass productivity</a:t>
                      </a:r>
                      <a:endParaRPr lang="uk-UA" sz="1600" b="1"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nchor="b"/>
                </a:tc>
                <a:tc>
                  <a:txBody>
                    <a:bodyPr/>
                    <a:lstStyle/>
                    <a:p>
                      <a:pPr algn="ctr">
                        <a:spcAft>
                          <a:spcPts val="0"/>
                        </a:spcAft>
                      </a:pPr>
                      <a:r>
                        <a:rPr lang="en-US" sz="1600" b="0" dirty="0">
                          <a:effectLst/>
                          <a:latin typeface="+mn-lt"/>
                        </a:rPr>
                        <a:t>10 Mg DM ha</a:t>
                      </a:r>
                      <a:r>
                        <a:rPr lang="en-US" sz="1600" b="0" baseline="30000" dirty="0">
                          <a:effectLst/>
                          <a:latin typeface="+mn-lt"/>
                        </a:rPr>
                        <a:t>-1</a:t>
                      </a:r>
                      <a:r>
                        <a:rPr lang="en-US" sz="1600" b="0" dirty="0">
                          <a:effectLst/>
                          <a:latin typeface="+mn-lt"/>
                        </a:rPr>
                        <a:t> yr</a:t>
                      </a:r>
                      <a:r>
                        <a:rPr lang="en-US" sz="1600" b="0" baseline="30000" dirty="0">
                          <a:effectLst/>
                          <a:latin typeface="+mn-lt"/>
                        </a:rPr>
                        <a:t>-1</a:t>
                      </a:r>
                    </a:p>
                  </a:txBody>
                  <a:tcPr marL="68580" marR="68580" marT="36000" marB="36000" anchor="ctr"/>
                </a:tc>
                <a:extLst>
                  <a:ext uri="{0D108BD9-81ED-4DB2-BD59-A6C34878D82A}">
                    <a16:rowId xmlns:a16="http://schemas.microsoft.com/office/drawing/2014/main" xmlns="" val="4183037310"/>
                  </a:ext>
                </a:extLst>
              </a:tr>
              <a:tr h="293557">
                <a:tc>
                  <a:txBody>
                    <a:bodyPr/>
                    <a:lstStyle/>
                    <a:p>
                      <a:pPr algn="just">
                        <a:spcAft>
                          <a:spcPts val="0"/>
                        </a:spcAft>
                      </a:pPr>
                      <a:r>
                        <a:rPr lang="en-US" sz="1600" b="1" dirty="0">
                          <a:effectLst/>
                          <a:latin typeface="+mn-lt"/>
                        </a:rPr>
                        <a:t>Area needed for biomass production</a:t>
                      </a:r>
                      <a:endParaRPr lang="uk-UA" sz="1600" b="1"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nchor="b"/>
                </a:tc>
                <a:tc>
                  <a:txBody>
                    <a:bodyPr/>
                    <a:lstStyle/>
                    <a:p>
                      <a:pPr algn="ctr">
                        <a:spcAft>
                          <a:spcPts val="0"/>
                        </a:spcAft>
                      </a:pPr>
                      <a:r>
                        <a:rPr lang="en-US" sz="1600" b="0" dirty="0">
                          <a:effectLst/>
                          <a:latin typeface="+mn-lt"/>
                        </a:rPr>
                        <a:t>21,350 </a:t>
                      </a:r>
                      <a:r>
                        <a:rPr lang="en-GB" sz="1600" b="0" dirty="0">
                          <a:effectLst/>
                          <a:latin typeface="+mn-lt"/>
                        </a:rPr>
                        <a:t>ha</a:t>
                      </a:r>
                      <a:endParaRPr lang="uk-UA" sz="1600" b="0"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nchor="ctr"/>
                </a:tc>
                <a:extLst>
                  <a:ext uri="{0D108BD9-81ED-4DB2-BD59-A6C34878D82A}">
                    <a16:rowId xmlns:a16="http://schemas.microsoft.com/office/drawing/2014/main" xmlns="" val="3024412670"/>
                  </a:ext>
                </a:extLst>
              </a:tr>
              <a:tr h="293557">
                <a:tc>
                  <a:txBody>
                    <a:bodyPr/>
                    <a:lstStyle/>
                    <a:p>
                      <a:pPr algn="just">
                        <a:spcAft>
                          <a:spcPts val="0"/>
                        </a:spcAft>
                      </a:pPr>
                      <a:r>
                        <a:rPr lang="en-US" sz="1600" b="1" dirty="0">
                          <a:effectLst/>
                          <a:latin typeface="+mn-lt"/>
                        </a:rPr>
                        <a:t>Collection radius from the plant</a:t>
                      </a:r>
                    </a:p>
                  </a:txBody>
                  <a:tcPr marL="68580" marR="68580" marT="36000" marB="36000" anchor="b"/>
                </a:tc>
                <a:tc>
                  <a:txBody>
                    <a:bodyPr/>
                    <a:lstStyle/>
                    <a:p>
                      <a:pPr algn="ctr">
                        <a:spcAft>
                          <a:spcPts val="0"/>
                        </a:spcAft>
                      </a:pPr>
                      <a:r>
                        <a:rPr lang="en-US" sz="1600" b="0" dirty="0">
                          <a:effectLst/>
                          <a:latin typeface="+mn-lt"/>
                        </a:rPr>
                        <a:t>50 km</a:t>
                      </a:r>
                      <a:endParaRPr lang="uk-UA" sz="1600" b="0" dirty="0">
                        <a:solidFill>
                          <a:srgbClr val="38480C"/>
                        </a:solidFill>
                        <a:effectLst/>
                        <a:latin typeface="+mn-lt"/>
                        <a:ea typeface="Times New Roman" panose="02020603050405020304" pitchFamily="18" charset="0"/>
                        <a:cs typeface="Calibri" panose="020F0502020204030204" pitchFamily="34" charset="0"/>
                      </a:endParaRPr>
                    </a:p>
                  </a:txBody>
                  <a:tcPr marL="68580" marR="68580" marT="36000" marB="36000" anchor="ctr"/>
                </a:tc>
                <a:extLst>
                  <a:ext uri="{0D108BD9-81ED-4DB2-BD59-A6C34878D82A}">
                    <a16:rowId xmlns:a16="http://schemas.microsoft.com/office/drawing/2014/main" xmlns="" val="2491839984"/>
                  </a:ext>
                </a:extLst>
              </a:tr>
              <a:tr h="339955">
                <a:tc>
                  <a:txBody>
                    <a:bodyPr/>
                    <a:lstStyle/>
                    <a:p>
                      <a:pPr marL="0" algn="just" defTabSz="914400" rtl="0" eaLnBrk="1" latinLnBrk="0" hangingPunct="1">
                        <a:spcAft>
                          <a:spcPts val="0"/>
                        </a:spcAft>
                      </a:pPr>
                      <a:r>
                        <a:rPr lang="en-GB" sz="1600" b="1" kern="1200" dirty="0">
                          <a:solidFill>
                            <a:schemeClr val="dk1"/>
                          </a:solidFill>
                          <a:effectLst/>
                          <a:latin typeface="+mn-lt"/>
                          <a:ea typeface="+mn-ea"/>
                          <a:cs typeface="+mn-cs"/>
                        </a:rPr>
                        <a:t>Annual potential of biomass feedstock</a:t>
                      </a:r>
                      <a:endParaRPr lang="uk-UA" sz="1600" b="1" kern="1200" dirty="0">
                        <a:solidFill>
                          <a:schemeClr val="dk1"/>
                        </a:solidFill>
                        <a:effectLst/>
                        <a:latin typeface="+mn-lt"/>
                        <a:ea typeface="+mn-ea"/>
                        <a:cs typeface="+mn-cs"/>
                      </a:endParaRPr>
                    </a:p>
                  </a:txBody>
                  <a:tcPr marL="68580" marR="68580" marT="36000" marB="36000" anchor="b"/>
                </a:tc>
                <a:tc>
                  <a:txBody>
                    <a:bodyPr/>
                    <a:lstStyle/>
                    <a:p>
                      <a:pPr algn="ctr">
                        <a:spcAft>
                          <a:spcPts val="0"/>
                        </a:spcAft>
                      </a:pPr>
                      <a:r>
                        <a:rPr lang="en-GB" sz="1600" b="0" kern="1200" dirty="0">
                          <a:solidFill>
                            <a:schemeClr val="dk1"/>
                          </a:solidFill>
                          <a:effectLst/>
                          <a:latin typeface="+mn-lt"/>
                          <a:ea typeface="+mn-ea"/>
                          <a:cs typeface="+mn-cs"/>
                        </a:rPr>
                        <a:t>200 </a:t>
                      </a:r>
                      <a:r>
                        <a:rPr lang="en-US" sz="1600" b="0" dirty="0">
                          <a:effectLst/>
                          <a:latin typeface="+mn-lt"/>
                        </a:rPr>
                        <a:t>Mg DM </a:t>
                      </a:r>
                      <a:r>
                        <a:rPr lang="en-GB" sz="1600" b="0" kern="1200" dirty="0">
                          <a:solidFill>
                            <a:schemeClr val="dk1"/>
                          </a:solidFill>
                          <a:effectLst/>
                          <a:latin typeface="+mn-lt"/>
                          <a:ea typeface="+mn-ea"/>
                          <a:cs typeface="+mn-cs"/>
                        </a:rPr>
                        <a:t>/year</a:t>
                      </a:r>
                      <a:endParaRPr lang="uk-UA" sz="1600" b="0" kern="1200" dirty="0">
                        <a:solidFill>
                          <a:schemeClr val="dk1"/>
                        </a:solidFill>
                        <a:effectLst/>
                        <a:latin typeface="+mn-lt"/>
                        <a:ea typeface="+mn-ea"/>
                        <a:cs typeface="+mn-cs"/>
                      </a:endParaRPr>
                    </a:p>
                  </a:txBody>
                  <a:tcPr marL="68580" marR="68580" marT="36000" marB="36000" anchor="ctr"/>
                </a:tc>
                <a:extLst>
                  <a:ext uri="{0D108BD9-81ED-4DB2-BD59-A6C34878D82A}">
                    <a16:rowId xmlns:a16="http://schemas.microsoft.com/office/drawing/2014/main" xmlns="" val="176007072"/>
                  </a:ext>
                </a:extLst>
              </a:tr>
            </a:tbl>
          </a:graphicData>
        </a:graphic>
      </p:graphicFrame>
      <p:sp>
        <p:nvSpPr>
          <p:cNvPr id="4" name="Прямоугольник 3"/>
          <p:cNvSpPr/>
          <p:nvPr/>
        </p:nvSpPr>
        <p:spPr>
          <a:xfrm>
            <a:off x="364032" y="4644425"/>
            <a:ext cx="3096344" cy="584775"/>
          </a:xfrm>
          <a:prstGeom prst="rect">
            <a:avLst/>
          </a:prstGeom>
        </p:spPr>
        <p:txBody>
          <a:bodyPr wrap="square">
            <a:spAutoFit/>
          </a:bodyPr>
          <a:lstStyle/>
          <a:p>
            <a:r>
              <a:rPr lang="uk-UA" sz="1600" dirty="0" err="1">
                <a:solidFill>
                  <a:srgbClr val="0070C0"/>
                </a:solidFill>
              </a:rPr>
              <a:t>Process</a:t>
            </a:r>
            <a:r>
              <a:rPr lang="uk-UA" sz="1600" dirty="0">
                <a:solidFill>
                  <a:srgbClr val="0070C0"/>
                </a:solidFill>
              </a:rPr>
              <a:t> </a:t>
            </a:r>
            <a:r>
              <a:rPr lang="uk-UA" sz="1600" dirty="0" err="1">
                <a:solidFill>
                  <a:srgbClr val="0070C0"/>
                </a:solidFill>
              </a:rPr>
              <a:t>flow</a:t>
            </a:r>
            <a:r>
              <a:rPr lang="uk-UA" sz="1600" dirty="0">
                <a:solidFill>
                  <a:srgbClr val="0070C0"/>
                </a:solidFill>
              </a:rPr>
              <a:t> </a:t>
            </a:r>
            <a:r>
              <a:rPr lang="uk-UA" sz="1600" dirty="0" err="1">
                <a:solidFill>
                  <a:srgbClr val="0070C0"/>
                </a:solidFill>
              </a:rPr>
              <a:t>diagram</a:t>
            </a:r>
            <a:r>
              <a:rPr lang="uk-UA" sz="1600" dirty="0">
                <a:solidFill>
                  <a:srgbClr val="0070C0"/>
                </a:solidFill>
              </a:rPr>
              <a:t> </a:t>
            </a:r>
            <a:r>
              <a:rPr lang="uk-UA" sz="1600" dirty="0" err="1">
                <a:solidFill>
                  <a:srgbClr val="0070C0"/>
                </a:solidFill>
              </a:rPr>
              <a:t>for</a:t>
            </a:r>
            <a:r>
              <a:rPr lang="uk-UA" sz="1600" dirty="0">
                <a:solidFill>
                  <a:srgbClr val="0070C0"/>
                </a:solidFill>
              </a:rPr>
              <a:t> </a:t>
            </a:r>
            <a:br>
              <a:rPr lang="uk-UA" sz="1600" dirty="0">
                <a:solidFill>
                  <a:srgbClr val="0070C0"/>
                </a:solidFill>
              </a:rPr>
            </a:br>
            <a:r>
              <a:rPr lang="uk-UA" sz="1600" dirty="0" err="1">
                <a:solidFill>
                  <a:srgbClr val="0070C0"/>
                </a:solidFill>
              </a:rPr>
              <a:t>lignocellulosic</a:t>
            </a:r>
            <a:r>
              <a:rPr lang="uk-UA" sz="1600" dirty="0">
                <a:solidFill>
                  <a:srgbClr val="0070C0"/>
                </a:solidFill>
              </a:rPr>
              <a:t> </a:t>
            </a:r>
            <a:r>
              <a:rPr lang="uk-UA" sz="1600" dirty="0" err="1">
                <a:solidFill>
                  <a:srgbClr val="0070C0"/>
                </a:solidFill>
              </a:rPr>
              <a:t>ethanol</a:t>
            </a:r>
            <a:r>
              <a:rPr lang="uk-UA" sz="1600" dirty="0">
                <a:solidFill>
                  <a:srgbClr val="0070C0"/>
                </a:solidFill>
              </a:rPr>
              <a:t> </a:t>
            </a:r>
            <a:r>
              <a:rPr lang="uk-UA" sz="1600" dirty="0" err="1">
                <a:solidFill>
                  <a:srgbClr val="0070C0"/>
                </a:solidFill>
              </a:rPr>
              <a:t>production</a:t>
            </a:r>
            <a:endParaRPr lang="uk-UA" sz="1600" dirty="0">
              <a:solidFill>
                <a:srgbClr val="0070C0"/>
              </a:solidFill>
            </a:endParaRPr>
          </a:p>
        </p:txBody>
      </p:sp>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4598756"/>
            <a:ext cx="4968552" cy="1206508"/>
          </a:xfrm>
          <a:prstGeom prst="rect">
            <a:avLst/>
          </a:prstGeom>
        </p:spPr>
      </p:pic>
    </p:spTree>
    <p:extLst>
      <p:ext uri="{BB962C8B-B14F-4D97-AF65-F5344CB8AC3E}">
        <p14:creationId xmlns:p14="http://schemas.microsoft.com/office/powerpoint/2010/main" val="2901785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RBIO_PPTtemplate">
  <a:themeElements>
    <a:clrScheme name="Egyéni 28. séma">
      <a:dk1>
        <a:srgbClr val="595854"/>
      </a:dk1>
      <a:lt1>
        <a:sysClr val="window" lastClr="FFFFFF"/>
      </a:lt1>
      <a:dk2>
        <a:srgbClr val="88BD0D"/>
      </a:dk2>
      <a:lt2>
        <a:srgbClr val="FFFFFF"/>
      </a:lt2>
      <a:accent1>
        <a:srgbClr val="EDF2D4"/>
      </a:accent1>
      <a:accent2>
        <a:srgbClr val="D9E6AB"/>
      </a:accent2>
      <a:accent3>
        <a:srgbClr val="98C11E"/>
      </a:accent3>
      <a:accent4>
        <a:srgbClr val="9BAD6A"/>
      </a:accent4>
      <a:accent5>
        <a:srgbClr val="4C6110"/>
      </a:accent5>
      <a:accent6>
        <a:srgbClr val="263108"/>
      </a:accent6>
      <a:hlink>
        <a:srgbClr val="FF6C2C"/>
      </a:hlink>
      <a:folHlink>
        <a:srgbClr val="5B4D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FORBIO_PPTtemplate</Template>
  <TotalTime>6198</TotalTime>
  <Words>1792</Words>
  <Application>Microsoft Office PowerPoint</Application>
  <PresentationFormat>Экран (4:3)</PresentationFormat>
  <Paragraphs>297</Paragraphs>
  <Slides>12</Slides>
  <Notes>12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SimSun</vt:lpstr>
      <vt:lpstr>Arial</vt:lpstr>
      <vt:lpstr>Calibri</vt:lpstr>
      <vt:lpstr>Calibri Light</vt:lpstr>
      <vt:lpstr>Open Sans</vt:lpstr>
      <vt:lpstr>Symbol</vt:lpstr>
      <vt:lpstr>Times New Roman</vt:lpstr>
      <vt:lpstr>FORBIO_PPTtemplate</vt:lpstr>
      <vt:lpstr>Ukrainian Case Study: Agronomic and Techno-economic feasibility</vt:lpstr>
      <vt:lpstr>Case study site location description</vt:lpstr>
      <vt:lpstr>Radiological description of the investigated territory</vt:lpstr>
      <vt:lpstr>Willow field trials</vt:lpstr>
      <vt:lpstr>Promising energy crops (selection)</vt:lpstr>
      <vt:lpstr>First year willow plantation, Kukhari</vt:lpstr>
      <vt:lpstr>Презентация PowerPoint</vt:lpstr>
      <vt:lpstr>Underutilized land availability  and potential for energy crops</vt:lpstr>
      <vt:lpstr>Value chain: Salix for 2G ethanol Estimation of chips cost at plant gate (10 years)</vt:lpstr>
      <vt:lpstr>Value chain: Salix for 2G ethanol Estimation of chips cost at plant gate (10 years)</vt:lpstr>
      <vt:lpstr>Conclusions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User</dc:creator>
  <cp:lastModifiedBy>Alia Tryboi</cp:lastModifiedBy>
  <cp:revision>276</cp:revision>
  <cp:lastPrinted>2017-04-06T14:06:22Z</cp:lastPrinted>
  <dcterms:created xsi:type="dcterms:W3CDTF">2016-05-13T13:59:17Z</dcterms:created>
  <dcterms:modified xsi:type="dcterms:W3CDTF">2018-11-26T18:02:25Z</dcterms:modified>
</cp:coreProperties>
</file>