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354" r:id="rId3"/>
    <p:sldId id="375" r:id="rId4"/>
    <p:sldId id="376" r:id="rId5"/>
    <p:sldId id="377" r:id="rId6"/>
    <p:sldId id="378" r:id="rId7"/>
    <p:sldId id="380" r:id="rId8"/>
    <p:sldId id="382" r:id="rId9"/>
    <p:sldId id="383" r:id="rId10"/>
    <p:sldId id="388" r:id="rId11"/>
    <p:sldId id="384" r:id="rId12"/>
    <p:sldId id="385" r:id="rId13"/>
    <p:sldId id="386" r:id="rId14"/>
    <p:sldId id="387" r:id="rId15"/>
    <p:sldId id="260" r:id="rId16"/>
  </p:sldIdLst>
  <p:sldSz cx="9144000" cy="6858000" type="screen4x3"/>
  <p:notesSz cx="6797675" cy="9874250"/>
  <p:custDataLst>
    <p:tags r:id="rId18"/>
  </p:custDataLst>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8BD0D"/>
    <a:srgbClr val="EFF4E7"/>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Közepesen sötét stílus 2 – 3.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1" autoAdjust="0"/>
    <p:restoredTop sz="87307" autoAdjust="0"/>
  </p:normalViewPr>
  <p:slideViewPr>
    <p:cSldViewPr showGuides="1">
      <p:cViewPr varScale="1">
        <p:scale>
          <a:sx n="100" d="100"/>
          <a:sy n="100" d="100"/>
        </p:scale>
        <p:origin x="196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102" d="100"/>
          <a:sy n="102" d="100"/>
        </p:scale>
        <p:origin x="-1116" y="-10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E:\FORBIO\D3.3\IVANKIV_2%20(16.720)_MC.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pie3DChart>
        <c:varyColors val="1"/>
        <c:ser>
          <c:idx val="0"/>
          <c:order val="0"/>
          <c:spPr>
            <a:ln>
              <a:solidFill>
                <a:schemeClr val="accent1"/>
              </a:solidFill>
            </a:ln>
          </c:spPr>
          <c:dLbls>
            <c:dLbl>
              <c:idx val="0"/>
              <c:layout>
                <c:manualLayout>
                  <c:x val="8.235074529685997E-2"/>
                  <c:y val="7.5072095389695113E-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F0E-416C-BF4B-0AE059AB347D}"/>
                </c:ext>
              </c:extLst>
            </c:dLbl>
            <c:dLbl>
              <c:idx val="1"/>
              <c:layout>
                <c:manualLayout>
                  <c:x val="4.5277934524998051E-2"/>
                  <c:y val="-0.11455489453454314"/>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F0E-416C-BF4B-0AE059AB347D}"/>
                </c:ext>
              </c:extLst>
            </c:dLbl>
            <c:dLbl>
              <c:idx val="2"/>
              <c:layout>
                <c:manualLayout>
                  <c:x val="-1.2516483823620334E-2"/>
                  <c:y val="7.9928936189494953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F0E-416C-BF4B-0AE059AB347D}"/>
                </c:ext>
              </c:extLst>
            </c:dLbl>
            <c:dLbl>
              <c:idx val="3"/>
              <c:layout>
                <c:manualLayout>
                  <c:x val="9.2757468161022372E-2"/>
                  <c:y val="0.28863968068322077"/>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F0E-416C-BF4B-0AE059AB347D}"/>
                </c:ext>
              </c:extLst>
            </c:dLbl>
            <c:dLbl>
              <c:idx val="4"/>
              <c:layout>
                <c:manualLayout>
                  <c:x val="-8.763788208943564E-2"/>
                  <c:y val="-2.3783808128447319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F0E-416C-BF4B-0AE059AB347D}"/>
                </c:ext>
              </c:extLst>
            </c:dLbl>
            <c:spPr>
              <a:ln>
                <a:solidFill>
                  <a:srgbClr val="4F81BD"/>
                </a:solidFill>
              </a:ln>
            </c:spPr>
            <c:txPr>
              <a:bodyPr/>
              <a:lstStyle/>
              <a:p>
                <a:pPr>
                  <a:defRPr sz="1100"/>
                </a:pPr>
                <a:endParaRPr lang="it-IT"/>
              </a:p>
            </c:txPr>
            <c:showLegendKey val="0"/>
            <c:showVal val="1"/>
            <c:showCatName val="1"/>
            <c:showSerName val="0"/>
            <c:showPercent val="0"/>
            <c:showBubbleSize val="0"/>
            <c:showLeaderLines val="1"/>
            <c:extLst>
              <c:ext xmlns:c15="http://schemas.microsoft.com/office/drawing/2012/chart" uri="{CE6537A1-D6FC-4f65-9D91-7224C49458BB}"/>
            </c:extLst>
          </c:dLbls>
          <c:cat>
            <c:strRef>
              <c:f>'AIR EMISSIONS'!$H$189:$I$193</c:f>
              <c:strCache>
                <c:ptCount val="5"/>
                <c:pt idx="0">
                  <c:v>FSTK PRODUCTION</c:v>
                </c:pt>
                <c:pt idx="1">
                  <c:v>INPUTS</c:v>
                </c:pt>
                <c:pt idx="2">
                  <c:v>FSTK TRANSPORT</c:v>
                </c:pt>
                <c:pt idx="3">
                  <c:v>FSTK PROCESSING</c:v>
                </c:pt>
                <c:pt idx="4">
                  <c:v>FUEL TRANSPORT</c:v>
                </c:pt>
              </c:strCache>
            </c:strRef>
          </c:cat>
          <c:val>
            <c:numRef>
              <c:f>'AIR EMISSIONS'!$K$189:$K$193</c:f>
              <c:numCache>
                <c:formatCode>0.00%</c:formatCode>
                <c:ptCount val="5"/>
                <c:pt idx="0">
                  <c:v>8.5921550296525553E-2</c:v>
                </c:pt>
                <c:pt idx="1">
                  <c:v>0.26824068261087919</c:v>
                </c:pt>
                <c:pt idx="2">
                  <c:v>1.5096672489678574E-2</c:v>
                </c:pt>
                <c:pt idx="3">
                  <c:v>0.62333481276843616</c:v>
                </c:pt>
                <c:pt idx="4">
                  <c:v>7.4062818344806788E-3</c:v>
                </c:pt>
              </c:numCache>
            </c:numRef>
          </c:val>
          <c:extLst>
            <c:ext xmlns:c16="http://schemas.microsoft.com/office/drawing/2014/chart" uri="{C3380CC4-5D6E-409C-BE32-E72D297353CC}">
              <c16:uniqueId val="{00000005-EF0E-416C-BF4B-0AE059AB347D}"/>
            </c:ext>
          </c:extLst>
        </c:ser>
        <c:dLbls>
          <c:showLegendKey val="0"/>
          <c:showVal val="0"/>
          <c:showCatName val="0"/>
          <c:showSerName val="0"/>
          <c:showPercent val="0"/>
          <c:showBubbleSize val="0"/>
          <c:showLeaderLines val="1"/>
        </c:dLbls>
      </c:pie3DChart>
    </c:plotArea>
    <c:legend>
      <c:legendPos val="r"/>
      <c:overlay val="0"/>
      <c:txPr>
        <a:bodyPr/>
        <a:lstStyle/>
        <a:p>
          <a:pPr rtl="0">
            <a:defRPr/>
          </a:pPr>
          <a:endParaRPr lang="it-IT"/>
        </a:p>
      </c:txPr>
    </c:legend>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35EB5E15-F8AD-42FE-A15D-BA2C450BF6D2}" type="datetimeFigureOut">
              <a:rPr lang="hu-HU" smtClean="0"/>
              <a:pPr/>
              <a:t>2018.11.25.</a:t>
            </a:fld>
            <a:endParaRPr lang="hu-HU"/>
          </a:p>
        </p:txBody>
      </p:sp>
      <p:sp>
        <p:nvSpPr>
          <p:cNvPr id="4" name="Diakép helye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79768" y="4690269"/>
            <a:ext cx="5438140" cy="4443413"/>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2906B64B-C644-4021-B2F7-8434CB0E8EBA}" type="slidenum">
              <a:rPr lang="hu-HU" smtClean="0"/>
              <a:pPr/>
              <a:t>‹#›</a:t>
            </a:fld>
            <a:endParaRPr lang="hu-H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2906B64B-C644-4021-B2F7-8434CB0E8EBA}" type="slidenum">
              <a:rPr lang="hu-HU" smtClean="0"/>
              <a:pPr/>
              <a:t>1</a:t>
            </a:fld>
            <a:endParaRPr lang="hu-HU"/>
          </a:p>
        </p:txBody>
      </p:sp>
    </p:spTree>
    <p:extLst>
      <p:ext uri="{BB962C8B-B14F-4D97-AF65-F5344CB8AC3E}">
        <p14:creationId xmlns:p14="http://schemas.microsoft.com/office/powerpoint/2010/main" val="4018410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IT" dirty="0"/>
              <a:t>Due to the presence of large scale farms and high mechanization of the SRC production cycle, very few jobs in the agricultural stages of the value chain</a:t>
            </a:r>
          </a:p>
        </p:txBody>
      </p:sp>
      <p:sp>
        <p:nvSpPr>
          <p:cNvPr id="4" name="Slide Number Placeholder 3"/>
          <p:cNvSpPr>
            <a:spLocks noGrp="1"/>
          </p:cNvSpPr>
          <p:nvPr>
            <p:ph type="sldNum" sz="quarter" idx="10"/>
          </p:nvPr>
        </p:nvSpPr>
        <p:spPr/>
        <p:txBody>
          <a:bodyPr/>
          <a:lstStyle/>
          <a:p>
            <a:fld id="{2906B64B-C644-4021-B2F7-8434CB0E8EBA}" type="slidenum">
              <a:rPr lang="hu-HU" smtClean="0"/>
              <a:pPr/>
              <a:t>9</a:t>
            </a:fld>
            <a:endParaRPr lang="hu-HU"/>
          </a:p>
        </p:txBody>
      </p:sp>
    </p:spTree>
    <p:extLst>
      <p:ext uri="{BB962C8B-B14F-4D97-AF65-F5344CB8AC3E}">
        <p14:creationId xmlns:p14="http://schemas.microsoft.com/office/powerpoint/2010/main" val="1676805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fld id="{2906B64B-C644-4021-B2F7-8434CB0E8EBA}" type="slidenum">
              <a:rPr lang="hu-HU" smtClean="0"/>
              <a:pPr/>
              <a:t>11</a:t>
            </a:fld>
            <a:endParaRPr lang="hu-HU"/>
          </a:p>
        </p:txBody>
      </p:sp>
    </p:spTree>
    <p:extLst>
      <p:ext uri="{BB962C8B-B14F-4D97-AF65-F5344CB8AC3E}">
        <p14:creationId xmlns:p14="http://schemas.microsoft.com/office/powerpoint/2010/main" val="1531854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pic>
        <p:nvPicPr>
          <p:cNvPr id="13" name="Kép 12" descr="infographic_ppt800_600-01.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80528" y="-27384"/>
            <a:ext cx="9252520" cy="6943470"/>
          </a:xfrm>
          <a:prstGeom prst="rect">
            <a:avLst/>
          </a:prstGeom>
        </p:spPr>
      </p:pic>
      <p:sp>
        <p:nvSpPr>
          <p:cNvPr id="2" name="Cím 1"/>
          <p:cNvSpPr>
            <a:spLocks noGrp="1"/>
          </p:cNvSpPr>
          <p:nvPr>
            <p:ph type="ctrTitle" hasCustomPrompt="1"/>
          </p:nvPr>
        </p:nvSpPr>
        <p:spPr>
          <a:xfrm>
            <a:off x="395536" y="1700808"/>
            <a:ext cx="5832648" cy="3096344"/>
          </a:xfrm>
        </p:spPr>
        <p:txBody>
          <a:bodyPr anchor="t">
            <a:normAutofit/>
          </a:bodyPr>
          <a:lstStyle>
            <a:lvl1pPr>
              <a:defRPr sz="3600">
                <a:solidFill>
                  <a:schemeClr val="tx2"/>
                </a:solidFill>
              </a:defRPr>
            </a:lvl1pPr>
          </a:lstStyle>
          <a:p>
            <a:r>
              <a:rPr lang="hu-HU" dirty="0"/>
              <a:t>MINTACÍM SZERKESZTÉSE</a:t>
            </a:r>
          </a:p>
        </p:txBody>
      </p:sp>
      <p:sp>
        <p:nvSpPr>
          <p:cNvPr id="3" name="Alcím 2"/>
          <p:cNvSpPr>
            <a:spLocks noGrp="1"/>
          </p:cNvSpPr>
          <p:nvPr>
            <p:ph type="subTitle" idx="1"/>
          </p:nvPr>
        </p:nvSpPr>
        <p:spPr>
          <a:xfrm>
            <a:off x="395536" y="5105400"/>
            <a:ext cx="7920880" cy="1131912"/>
          </a:xfrm>
        </p:spPr>
        <p:txBody>
          <a:bodyPr>
            <a:normAutofit/>
          </a:bodyPr>
          <a:lstStyle>
            <a:lvl1pPr marL="0" indent="0" algn="l">
              <a:buNone/>
              <a:defRPr sz="1800" b="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hu-HU" dirty="0"/>
          </a:p>
        </p:txBody>
      </p:sp>
      <p:sp>
        <p:nvSpPr>
          <p:cNvPr id="16" name="Szövegdoboz 15"/>
          <p:cNvSpPr txBox="1"/>
          <p:nvPr userDrawn="1"/>
        </p:nvSpPr>
        <p:spPr>
          <a:xfrm>
            <a:off x="1115616" y="6269250"/>
            <a:ext cx="4392488" cy="400110"/>
          </a:xfrm>
          <a:prstGeom prst="rect">
            <a:avLst/>
          </a:prstGeom>
          <a:noFill/>
        </p:spPr>
        <p:txBody>
          <a:bodyPr wrap="square" rtlCol="0">
            <a:spAutoFit/>
          </a:bodyPr>
          <a:lstStyle/>
          <a:p>
            <a:r>
              <a:rPr lang="en-US" sz="1000" dirty="0">
                <a:solidFill>
                  <a:schemeClr val="bg1"/>
                </a:solidFill>
                <a:latin typeface="Calibri Light" pitchFamily="34" charset="0"/>
              </a:rPr>
              <a:t>This project has received funding from the European Union's Horizon 2020 </a:t>
            </a:r>
            <a:endParaRPr lang="hu-HU" sz="1000" dirty="0">
              <a:solidFill>
                <a:schemeClr val="bg1"/>
              </a:solidFill>
              <a:latin typeface="Calibri Light" pitchFamily="34" charset="0"/>
            </a:endParaRPr>
          </a:p>
          <a:p>
            <a:r>
              <a:rPr lang="en-US" sz="1000" dirty="0">
                <a:solidFill>
                  <a:schemeClr val="bg1"/>
                </a:solidFill>
                <a:latin typeface="Calibri Light" pitchFamily="34" charset="0"/>
              </a:rPr>
              <a:t>research and innovation </a:t>
            </a:r>
            <a:r>
              <a:rPr lang="en-US" sz="1000" dirty="0" err="1">
                <a:solidFill>
                  <a:schemeClr val="bg1"/>
                </a:solidFill>
                <a:latin typeface="Calibri Light" pitchFamily="34" charset="0"/>
              </a:rPr>
              <a:t>programme</a:t>
            </a:r>
            <a:r>
              <a:rPr lang="en-US" sz="1000" dirty="0">
                <a:solidFill>
                  <a:schemeClr val="bg1"/>
                </a:solidFill>
                <a:latin typeface="Calibri Light" pitchFamily="34" charset="0"/>
              </a:rPr>
              <a:t> under grant agreement No691846.</a:t>
            </a:r>
            <a:endParaRPr lang="hu-HU" sz="1000" dirty="0">
              <a:solidFill>
                <a:schemeClr val="bg1"/>
              </a:solidFill>
              <a:latin typeface="Calibri Light" pitchFamily="34" charset="0"/>
            </a:endParaRPr>
          </a:p>
        </p:txBody>
      </p:sp>
      <p:pic>
        <p:nvPicPr>
          <p:cNvPr id="17" name="Kép 16" descr="flag_2colors.jp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67544" y="6285805"/>
            <a:ext cx="576064" cy="383555"/>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de-DE"/>
              <a:t>Titelmasterformat durch Klicken bearbeiten</a:t>
            </a:r>
            <a:endParaRPr lang="hu-HU" dirty="0"/>
          </a:p>
        </p:txBody>
      </p:sp>
      <p:sp>
        <p:nvSpPr>
          <p:cNvPr id="3" name="Tartalom helye 2"/>
          <p:cNvSpPr>
            <a:spLocks noGrp="1"/>
          </p:cNvSpPr>
          <p:nvPr>
            <p:ph idx="1"/>
          </p:nvPr>
        </p:nvSpPr>
        <p:spPr/>
        <p:txBody>
          <a:bodyPr/>
          <a:lstStyle>
            <a:lvl1pPr>
              <a:defRPr sz="2400"/>
            </a:lvl1pPr>
            <a:lvl2pPr>
              <a:defRPr sz="2100"/>
            </a:lvl2pPr>
            <a:lvl3pPr>
              <a:defRPr sz="1800"/>
            </a:lvl3pPr>
            <a:lvl4pPr>
              <a:defRPr sz="1600"/>
            </a:lvl4pPr>
            <a:lvl5pPr>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hu-H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pic>
        <p:nvPicPr>
          <p:cNvPr id="9" name="Kép 8" descr="infographic_ppt800_600_2-01.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686" y="0"/>
            <a:ext cx="9138627" cy="6858000"/>
          </a:xfrm>
          <a:prstGeom prst="rect">
            <a:avLst/>
          </a:prstGeom>
        </p:spPr>
      </p:pic>
      <p:sp>
        <p:nvSpPr>
          <p:cNvPr id="2" name="Cím 1"/>
          <p:cNvSpPr>
            <a:spLocks noGrp="1"/>
          </p:cNvSpPr>
          <p:nvPr>
            <p:ph type="title"/>
          </p:nvPr>
        </p:nvSpPr>
        <p:spPr>
          <a:xfrm>
            <a:off x="323528" y="3417019"/>
            <a:ext cx="8352928" cy="1362075"/>
          </a:xfrm>
        </p:spPr>
        <p:txBody>
          <a:bodyPr anchor="t"/>
          <a:lstStyle>
            <a:lvl1pPr algn="l">
              <a:defRPr sz="4000" b="0" cap="all">
                <a:solidFill>
                  <a:schemeClr val="bg1"/>
                </a:solidFill>
              </a:defRPr>
            </a:lvl1pPr>
          </a:lstStyle>
          <a:p>
            <a:r>
              <a:rPr lang="de-DE"/>
              <a:t>Titelmasterformat durch Klicken bearbeiten</a:t>
            </a:r>
            <a:endParaRPr lang="hu-HU" dirty="0"/>
          </a:p>
        </p:txBody>
      </p:sp>
      <p:sp>
        <p:nvSpPr>
          <p:cNvPr id="3" name="Szöveg helye 2"/>
          <p:cNvSpPr>
            <a:spLocks noGrp="1"/>
          </p:cNvSpPr>
          <p:nvPr>
            <p:ph type="body" idx="1"/>
          </p:nvPr>
        </p:nvSpPr>
        <p:spPr>
          <a:xfrm>
            <a:off x="323528" y="2276872"/>
            <a:ext cx="8352928" cy="1140147"/>
          </a:xfrm>
        </p:spPr>
        <p:txBody>
          <a:bodyPr anchor="b"/>
          <a:lstStyle>
            <a:lvl1pPr marL="0" indent="0">
              <a:buNone/>
              <a:defRPr sz="2000" b="1">
                <a:solidFill>
                  <a:schemeClr val="bg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10" name="Szövegdoboz 9"/>
          <p:cNvSpPr txBox="1"/>
          <p:nvPr userDrawn="1"/>
        </p:nvSpPr>
        <p:spPr>
          <a:xfrm>
            <a:off x="1115616" y="6269250"/>
            <a:ext cx="4392488" cy="400110"/>
          </a:xfrm>
          <a:prstGeom prst="rect">
            <a:avLst/>
          </a:prstGeom>
          <a:noFill/>
        </p:spPr>
        <p:txBody>
          <a:bodyPr wrap="square" rtlCol="0">
            <a:spAutoFit/>
          </a:bodyPr>
          <a:lstStyle/>
          <a:p>
            <a:r>
              <a:rPr lang="en-US" sz="1000" dirty="0">
                <a:solidFill>
                  <a:schemeClr val="bg1"/>
                </a:solidFill>
                <a:latin typeface="Calibri Light" pitchFamily="34" charset="0"/>
              </a:rPr>
              <a:t>This project has received funding from the European Union's Horizon 2020 </a:t>
            </a:r>
            <a:endParaRPr lang="hu-HU" sz="1000" dirty="0">
              <a:solidFill>
                <a:schemeClr val="bg1"/>
              </a:solidFill>
              <a:latin typeface="Calibri Light" pitchFamily="34" charset="0"/>
            </a:endParaRPr>
          </a:p>
          <a:p>
            <a:r>
              <a:rPr lang="en-US" sz="1000" dirty="0">
                <a:solidFill>
                  <a:schemeClr val="bg1"/>
                </a:solidFill>
                <a:latin typeface="Calibri Light" pitchFamily="34" charset="0"/>
              </a:rPr>
              <a:t>research and innovation </a:t>
            </a:r>
            <a:r>
              <a:rPr lang="en-US" sz="1000" dirty="0" err="1">
                <a:solidFill>
                  <a:schemeClr val="bg1"/>
                </a:solidFill>
                <a:latin typeface="Calibri Light" pitchFamily="34" charset="0"/>
              </a:rPr>
              <a:t>programme</a:t>
            </a:r>
            <a:r>
              <a:rPr lang="en-US" sz="1000" dirty="0">
                <a:solidFill>
                  <a:schemeClr val="bg1"/>
                </a:solidFill>
                <a:latin typeface="Calibri Light" pitchFamily="34" charset="0"/>
              </a:rPr>
              <a:t> under grant agreement No691846.</a:t>
            </a:r>
            <a:endParaRPr lang="hu-HU" sz="1000" dirty="0">
              <a:solidFill>
                <a:schemeClr val="bg1"/>
              </a:solidFill>
              <a:latin typeface="Calibri Light" pitchFamily="34" charset="0"/>
            </a:endParaRPr>
          </a:p>
        </p:txBody>
      </p:sp>
      <p:pic>
        <p:nvPicPr>
          <p:cNvPr id="11" name="Kép 10" descr="flag_2colors.jp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67544" y="6285805"/>
            <a:ext cx="576064" cy="383555"/>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dirty="0"/>
              <a:t>Mintacím szerkesztése</a:t>
            </a:r>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8" name="Szövegdoboz 7"/>
          <p:cNvSpPr txBox="1"/>
          <p:nvPr userDrawn="1"/>
        </p:nvSpPr>
        <p:spPr>
          <a:xfrm>
            <a:off x="1115616" y="6269250"/>
            <a:ext cx="4392488" cy="400110"/>
          </a:xfrm>
          <a:prstGeom prst="rect">
            <a:avLst/>
          </a:prstGeom>
          <a:noFill/>
        </p:spPr>
        <p:txBody>
          <a:bodyPr wrap="square" rtlCol="0">
            <a:spAutoFit/>
          </a:bodyPr>
          <a:lstStyle/>
          <a:p>
            <a:r>
              <a:rPr lang="en-US" sz="1000" dirty="0">
                <a:latin typeface="Calibri Light" pitchFamily="34" charset="0"/>
              </a:rPr>
              <a:t>This project has received funding from the European Union's Horizon 2020 </a:t>
            </a:r>
            <a:endParaRPr lang="hu-HU" sz="1000" dirty="0">
              <a:latin typeface="Calibri Light" pitchFamily="34" charset="0"/>
            </a:endParaRPr>
          </a:p>
          <a:p>
            <a:r>
              <a:rPr lang="en-US" sz="1000" dirty="0">
                <a:latin typeface="Calibri Light" pitchFamily="34" charset="0"/>
              </a:rPr>
              <a:t>research and innovation </a:t>
            </a:r>
            <a:r>
              <a:rPr lang="en-US" sz="1000" dirty="0" err="1">
                <a:latin typeface="Calibri Light" pitchFamily="34" charset="0"/>
              </a:rPr>
              <a:t>programme</a:t>
            </a:r>
            <a:r>
              <a:rPr lang="en-US" sz="1000" dirty="0">
                <a:latin typeface="Calibri Light" pitchFamily="34" charset="0"/>
              </a:rPr>
              <a:t> under grant agreement No691846.</a:t>
            </a:r>
            <a:endParaRPr lang="hu-HU" sz="1000" dirty="0">
              <a:latin typeface="Calibri Light" pitchFamily="34" charset="0"/>
            </a:endParaRPr>
          </a:p>
        </p:txBody>
      </p:sp>
      <p:pic>
        <p:nvPicPr>
          <p:cNvPr id="9" name="Kép 8" descr="forbio_logo-01.jpg"/>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7236296" y="142961"/>
            <a:ext cx="1739922" cy="549735"/>
          </a:xfrm>
          <a:prstGeom prst="rect">
            <a:avLst/>
          </a:prstGeom>
        </p:spPr>
      </p:pic>
      <p:pic>
        <p:nvPicPr>
          <p:cNvPr id="7" name="Kép 6" descr="flag_2colors.jpg"/>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467544" y="6285805"/>
            <a:ext cx="576064" cy="38355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spcBef>
          <a:spcPct val="0"/>
        </a:spcBef>
        <a:buNone/>
        <a:defRPr sz="4400" kern="1200">
          <a:solidFill>
            <a:schemeClr val="tx2"/>
          </a:solidFill>
          <a:latin typeface="Calibri Light" pitchFamily="34" charset="0"/>
          <a:ea typeface="+mj-ea"/>
          <a:cs typeface="+mj-cs"/>
        </a:defRPr>
      </a:lvl1pPr>
    </p:titleStyle>
    <p:bodyStyle>
      <a:lvl1pPr marL="1588" indent="-1588" algn="l" defTabSz="914400" rtl="0" eaLnBrk="1" latinLnBrk="0" hangingPunct="1">
        <a:spcBef>
          <a:spcPct val="20000"/>
        </a:spcBef>
        <a:buFontTx/>
        <a:buNone/>
        <a:defRPr lang="hu-HU" sz="2800" kern="1200" dirty="0" smtClean="0">
          <a:solidFill>
            <a:schemeClr val="tx1"/>
          </a:solidFill>
          <a:latin typeface="Calibri Light" pitchFamily="34" charset="0"/>
          <a:ea typeface="+mn-ea"/>
          <a:cs typeface="+mn-cs"/>
        </a:defRPr>
      </a:lvl1pPr>
      <a:lvl2pPr marL="742950" indent="-285750" algn="l" defTabSz="914400" rtl="0" eaLnBrk="1" latinLnBrk="0" hangingPunct="1">
        <a:spcBef>
          <a:spcPct val="20000"/>
        </a:spcBef>
        <a:buFont typeface="Calibri" pitchFamily="34" charset="0"/>
        <a:buChar char="»"/>
        <a:defRPr sz="2800" kern="1200">
          <a:solidFill>
            <a:schemeClr val="tx1"/>
          </a:solidFill>
          <a:latin typeface="Calibri Light"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Calibri Light"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Calibri Light"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Calibri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467544" y="1340768"/>
            <a:ext cx="6624736" cy="3096344"/>
          </a:xfrm>
        </p:spPr>
        <p:txBody>
          <a:bodyPr>
            <a:normAutofit/>
          </a:bodyPr>
          <a:lstStyle/>
          <a:p>
            <a:r>
              <a:rPr lang="en-GB" i="1" dirty="0"/>
              <a:t>Sustainability assessment: Ukrainian Case Study</a:t>
            </a:r>
            <a:endParaRPr lang="en-US" sz="2400" dirty="0"/>
          </a:p>
        </p:txBody>
      </p:sp>
      <p:sp>
        <p:nvSpPr>
          <p:cNvPr id="7" name="Alcím 2"/>
          <p:cNvSpPr>
            <a:spLocks noGrp="1"/>
          </p:cNvSpPr>
          <p:nvPr/>
        </p:nvSpPr>
        <p:spPr>
          <a:xfrm>
            <a:off x="251520" y="3789040"/>
            <a:ext cx="7272808" cy="998280"/>
          </a:xfrm>
          <a:prstGeom prst="rect">
            <a:avLst/>
          </a:prstGeom>
        </p:spPr>
        <p:txBody>
          <a:bodyPr vert="horz" lIns="91440" tIns="45720" rIns="91440" bIns="45720" rtlCol="0">
            <a:normAutofit/>
          </a:bodyPr>
          <a:lstStyle>
            <a:lvl1pPr marL="0" indent="0" algn="l" defTabSz="914400" rtl="0" eaLnBrk="1" latinLnBrk="0" hangingPunct="1">
              <a:spcBef>
                <a:spcPct val="20000"/>
              </a:spcBef>
              <a:buFontTx/>
              <a:buNone/>
              <a:defRPr lang="hu-HU" sz="1800" b="0" kern="1200">
                <a:solidFill>
                  <a:schemeClr val="tx2"/>
                </a:solidFill>
                <a:latin typeface="+mn-lt"/>
                <a:ea typeface="+mn-ea"/>
                <a:cs typeface="+mn-cs"/>
              </a:defRPr>
            </a:lvl1pPr>
            <a:lvl2pPr marL="457200" indent="0" algn="ctr" defTabSz="914400" rtl="0" eaLnBrk="1" latinLnBrk="0" hangingPunct="1">
              <a:spcBef>
                <a:spcPct val="20000"/>
              </a:spcBef>
              <a:buFont typeface="Calibri" pitchFamily="34" charset="0"/>
              <a:buNone/>
              <a:defRPr sz="2800" kern="1200">
                <a:solidFill>
                  <a:schemeClr val="tx1">
                    <a:tint val="75000"/>
                  </a:schemeClr>
                </a:solidFill>
                <a:latin typeface="Calibri Light" pitchFamily="34" charset="0"/>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Calibri Light" pitchFamily="34" charset="0"/>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Calibri Light" pitchFamily="34" charset="0"/>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Calibri Light" pitchFamily="34"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spcBef>
                <a:spcPts val="600"/>
              </a:spcBef>
            </a:pPr>
            <a:r>
              <a:rPr lang="it-IT" sz="1400" dirty="0">
                <a:solidFill>
                  <a:srgbClr val="88BD0D"/>
                </a:solidFill>
              </a:rPr>
              <a:t>Marco Colangeli</a:t>
            </a:r>
          </a:p>
          <a:p>
            <a:pPr algn="ctr">
              <a:spcBef>
                <a:spcPts val="600"/>
              </a:spcBef>
            </a:pPr>
            <a:r>
              <a:rPr lang="it-IT" sz="1400" i="1" dirty="0">
                <a:solidFill>
                  <a:srgbClr val="88BD0D"/>
                </a:solidFill>
              </a:rPr>
              <a:t>Programme Adviser </a:t>
            </a:r>
          </a:p>
          <a:p>
            <a:pPr algn="ctr">
              <a:spcBef>
                <a:spcPts val="600"/>
              </a:spcBef>
            </a:pPr>
            <a:r>
              <a:rPr lang="it-IT" sz="1400" i="1" dirty="0">
                <a:solidFill>
                  <a:srgbClr val="88BD0D"/>
                </a:solidFill>
              </a:rPr>
              <a:t>Food and Agriculture Organization of the United Nations</a:t>
            </a:r>
          </a:p>
          <a:p>
            <a:pPr algn="ctr">
              <a:spcBef>
                <a:spcPts val="600"/>
              </a:spcBef>
            </a:pPr>
            <a:endParaRPr lang="hu-HU" sz="1200" i="1" dirty="0">
              <a:solidFill>
                <a:srgbClr val="88BD0D"/>
              </a:solidFill>
            </a:endParaRPr>
          </a:p>
        </p:txBody>
      </p:sp>
      <p:sp>
        <p:nvSpPr>
          <p:cNvPr id="8" name="Alcím 2"/>
          <p:cNvSpPr txBox="1">
            <a:spLocks/>
          </p:cNvSpPr>
          <p:nvPr/>
        </p:nvSpPr>
        <p:spPr>
          <a:xfrm>
            <a:off x="2267744" y="4961929"/>
            <a:ext cx="3240360" cy="1110605"/>
          </a:xfrm>
          <a:prstGeom prst="rect">
            <a:avLst/>
          </a:prstGeom>
        </p:spPr>
        <p:txBody>
          <a:bodyPr vert="horz" lIns="91440" tIns="45720" rIns="91440" bIns="45720" rtlCol="0">
            <a:normAutofit/>
          </a:bodyPr>
          <a:lstStyle>
            <a:lvl1pPr marL="0" indent="0" algn="l" defTabSz="914400" rtl="0" eaLnBrk="1" latinLnBrk="0" hangingPunct="1">
              <a:spcBef>
                <a:spcPct val="20000"/>
              </a:spcBef>
              <a:buFontTx/>
              <a:buNone/>
              <a:defRPr lang="hu-HU" sz="1800" b="0" kern="1200">
                <a:solidFill>
                  <a:schemeClr val="tx2"/>
                </a:solidFill>
                <a:latin typeface="+mn-lt"/>
                <a:ea typeface="+mn-ea"/>
                <a:cs typeface="+mn-cs"/>
              </a:defRPr>
            </a:lvl1pPr>
            <a:lvl2pPr marL="457200" indent="0" algn="ctr" defTabSz="914400" rtl="0" eaLnBrk="1" latinLnBrk="0" hangingPunct="1">
              <a:spcBef>
                <a:spcPct val="20000"/>
              </a:spcBef>
              <a:buFont typeface="Calibri" pitchFamily="34" charset="0"/>
              <a:buNone/>
              <a:defRPr sz="2800" kern="1200">
                <a:solidFill>
                  <a:schemeClr val="tx1">
                    <a:tint val="75000"/>
                  </a:schemeClr>
                </a:solidFill>
                <a:latin typeface="Calibri Light" pitchFamily="34" charset="0"/>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Calibri Light" pitchFamily="34" charset="0"/>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Calibri Light" pitchFamily="34" charset="0"/>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Calibri Light" pitchFamily="34"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endParaRPr lang="en-US" sz="1400" dirty="0"/>
          </a:p>
          <a:p>
            <a:pPr algn="ctr"/>
            <a:r>
              <a:rPr lang="en-US" sz="1400" dirty="0"/>
              <a:t>Tuesday, 27 November 2018</a:t>
            </a:r>
          </a:p>
          <a:p>
            <a:pPr algn="ctr"/>
            <a:r>
              <a:rPr lang="en-US" sz="1400" dirty="0"/>
              <a:t>FAO Headquarters </a:t>
            </a:r>
          </a:p>
          <a:p>
            <a:pPr algn="ctr"/>
            <a:r>
              <a:rPr lang="en-US" sz="1400" dirty="0"/>
              <a:t>Rome, Italy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536" y="260648"/>
            <a:ext cx="7128792" cy="1143000"/>
          </a:xfrm>
        </p:spPr>
        <p:txBody>
          <a:bodyPr>
            <a:noAutofit/>
          </a:bodyPr>
          <a:lstStyle/>
          <a:p>
            <a:r>
              <a:rPr lang="en-US" sz="2400" b="1" dirty="0">
                <a:effectLst>
                  <a:outerShdw blurRad="38100" dist="38100" dir="2700000" algn="tl">
                    <a:srgbClr val="000000">
                      <a:alpha val="43137"/>
                    </a:srgbClr>
                  </a:outerShdw>
                </a:effectLst>
              </a:rPr>
              <a:t>INCOME</a:t>
            </a:r>
            <a:endParaRPr lang="it-IT" sz="2400" b="1" dirty="0">
              <a:effectLst>
                <a:outerShdw blurRad="38100" dist="38100" dir="2700000" algn="tl">
                  <a:srgbClr val="000000">
                    <a:alpha val="43137"/>
                  </a:srgbClr>
                </a:outerShdw>
              </a:effectLst>
            </a:endParaRPr>
          </a:p>
        </p:txBody>
      </p:sp>
      <p:pic>
        <p:nvPicPr>
          <p:cNvPr id="6" name="Picture 4" descr="Logos FAO bleu.jpg"/>
          <p:cNvPicPr>
            <a:picLocks noChangeAspect="1"/>
          </p:cNvPicPr>
          <p:nvPr/>
        </p:nvPicPr>
        <p:blipFill>
          <a:blip r:embed="rId2" cstate="screen">
            <a:alphaModFix amt="35000"/>
            <a:extLst>
              <a:ext uri="{28A0092B-C50C-407E-A947-70E740481C1C}">
                <a14:useLocalDpi xmlns:a14="http://schemas.microsoft.com/office/drawing/2010/main" val="0"/>
              </a:ext>
            </a:extLst>
          </a:blip>
          <a:srcRect/>
          <a:stretch>
            <a:fillRect/>
          </a:stretch>
        </p:blipFill>
        <p:spPr bwMode="auto">
          <a:xfrm>
            <a:off x="8110413" y="5877272"/>
            <a:ext cx="854075" cy="854075"/>
          </a:xfrm>
          <a:prstGeom prst="rect">
            <a:avLst/>
          </a:prstGeom>
          <a:noFill/>
          <a:ln w="9525">
            <a:noFill/>
            <a:miter lim="800000"/>
            <a:headEnd/>
            <a:tailEnd/>
          </a:ln>
        </p:spPr>
      </p:pic>
      <p:sp>
        <p:nvSpPr>
          <p:cNvPr id="14" name="Tartalom helye 2">
            <a:extLst>
              <a:ext uri="{FF2B5EF4-FFF2-40B4-BE49-F238E27FC236}">
                <a16:creationId xmlns:a16="http://schemas.microsoft.com/office/drawing/2014/main" id="{8C34BACC-7B5E-478A-BA5C-17319158F356}"/>
              </a:ext>
            </a:extLst>
          </p:cNvPr>
          <p:cNvSpPr txBox="1">
            <a:spLocks/>
          </p:cNvSpPr>
          <p:nvPr/>
        </p:nvSpPr>
        <p:spPr>
          <a:xfrm>
            <a:off x="457200" y="1403648"/>
            <a:ext cx="8229600" cy="1521296"/>
          </a:xfrm>
          <a:prstGeom prst="rect">
            <a:avLst/>
          </a:prstGeom>
        </p:spPr>
        <p:txBody>
          <a:bodyPr vert="horz" lIns="91440" tIns="45720" rIns="91440" bIns="45720" rtlCol="0">
            <a:noAutofit/>
          </a:bodyPr>
          <a:lstStyle>
            <a:lvl1pPr marL="1588" indent="-1588" algn="l" defTabSz="914400" rtl="0" eaLnBrk="1" latinLnBrk="0" hangingPunct="1">
              <a:spcBef>
                <a:spcPct val="20000"/>
              </a:spcBef>
              <a:buFontTx/>
              <a:buNone/>
              <a:defRPr lang="hu-HU" sz="2400" kern="1200">
                <a:solidFill>
                  <a:schemeClr val="tx1"/>
                </a:solidFill>
                <a:latin typeface="Calibri Light" pitchFamily="34" charset="0"/>
                <a:ea typeface="+mn-ea"/>
                <a:cs typeface="+mn-cs"/>
              </a:defRPr>
            </a:lvl1pPr>
            <a:lvl2pPr marL="742950" indent="-285750" algn="l" defTabSz="914400" rtl="0" eaLnBrk="1" latinLnBrk="0" hangingPunct="1">
              <a:spcBef>
                <a:spcPct val="20000"/>
              </a:spcBef>
              <a:buFont typeface="Calibri" pitchFamily="34" charset="0"/>
              <a:buChar char="»"/>
              <a:defRPr sz="2100" kern="1200">
                <a:solidFill>
                  <a:schemeClr val="tx1"/>
                </a:solidFill>
                <a:latin typeface="Calibri Light"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Calibri Light" pitchFamily="34" charset="0"/>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Calibri Light" pitchFamily="34" charset="0"/>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Calibri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900" b="1" dirty="0"/>
              <a:t>According to the Deliverable 2.6 (techno-economic assessment), production cost of willow SRC in the case study location is EUR 28.7 per ton of biomass delivered at the biorefinery gate. Biomass transport costs represent a contribution of EUR 3.5/t. Considering an average yield of 10 t ha-1 yr-1, the landowner fee was calculated at EUR 1.3/t or EUR 13/ha. </a:t>
            </a:r>
            <a:endParaRPr lang="it-IT" sz="1900" b="1" dirty="0"/>
          </a:p>
        </p:txBody>
      </p:sp>
      <p:sp>
        <p:nvSpPr>
          <p:cNvPr id="12" name="Tartalom helye 2">
            <a:extLst>
              <a:ext uri="{FF2B5EF4-FFF2-40B4-BE49-F238E27FC236}">
                <a16:creationId xmlns:a16="http://schemas.microsoft.com/office/drawing/2014/main" id="{8AC1D7BB-1AD5-40E9-BE61-4A47ED225DF5}"/>
              </a:ext>
            </a:extLst>
          </p:cNvPr>
          <p:cNvSpPr txBox="1">
            <a:spLocks/>
          </p:cNvSpPr>
          <p:nvPr/>
        </p:nvSpPr>
        <p:spPr>
          <a:xfrm>
            <a:off x="424136" y="3429000"/>
            <a:ext cx="8229600" cy="1521296"/>
          </a:xfrm>
          <a:prstGeom prst="rect">
            <a:avLst/>
          </a:prstGeom>
        </p:spPr>
        <p:txBody>
          <a:bodyPr vert="horz" lIns="91440" tIns="45720" rIns="91440" bIns="45720" rtlCol="0">
            <a:noAutofit/>
          </a:bodyPr>
          <a:lstStyle>
            <a:lvl1pPr marL="1588" indent="-1588" algn="l" defTabSz="914400" rtl="0" eaLnBrk="1" latinLnBrk="0" hangingPunct="1">
              <a:spcBef>
                <a:spcPct val="20000"/>
              </a:spcBef>
              <a:buFontTx/>
              <a:buNone/>
              <a:defRPr lang="hu-HU" sz="2400" kern="1200">
                <a:solidFill>
                  <a:schemeClr val="tx1"/>
                </a:solidFill>
                <a:latin typeface="Calibri Light" pitchFamily="34" charset="0"/>
                <a:ea typeface="+mn-ea"/>
                <a:cs typeface="+mn-cs"/>
              </a:defRPr>
            </a:lvl1pPr>
            <a:lvl2pPr marL="742950" indent="-285750" algn="l" defTabSz="914400" rtl="0" eaLnBrk="1" latinLnBrk="0" hangingPunct="1">
              <a:spcBef>
                <a:spcPct val="20000"/>
              </a:spcBef>
              <a:buFont typeface="Calibri" pitchFamily="34" charset="0"/>
              <a:buChar char="»"/>
              <a:defRPr sz="2100" kern="1200">
                <a:solidFill>
                  <a:schemeClr val="tx1"/>
                </a:solidFill>
                <a:latin typeface="Calibri Light"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Calibri Light" pitchFamily="34" charset="0"/>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Calibri Light" pitchFamily="34" charset="0"/>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Calibri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900" b="1" dirty="0"/>
              <a:t>Assuming that all field operations are carried out by third party actors, the income for an average farm (90 ha) owner in the </a:t>
            </a:r>
            <a:r>
              <a:rPr lang="en-US" sz="1900" b="1" dirty="0" err="1"/>
              <a:t>Ivankiev</a:t>
            </a:r>
            <a:r>
              <a:rPr lang="en-US" sz="1900" b="1" dirty="0"/>
              <a:t> Region would be EUR 1,170/year.</a:t>
            </a:r>
            <a:endParaRPr lang="it-IT" sz="1900" b="1" dirty="0"/>
          </a:p>
        </p:txBody>
      </p:sp>
    </p:spTree>
    <p:extLst>
      <p:ext uri="{BB962C8B-B14F-4D97-AF65-F5344CB8AC3E}">
        <p14:creationId xmlns:p14="http://schemas.microsoft.com/office/powerpoint/2010/main" val="3138918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536" y="260648"/>
            <a:ext cx="7128792" cy="1143000"/>
          </a:xfrm>
        </p:spPr>
        <p:txBody>
          <a:bodyPr>
            <a:noAutofit/>
          </a:bodyPr>
          <a:lstStyle/>
          <a:p>
            <a:r>
              <a:rPr lang="en-US" sz="2400" b="1" dirty="0">
                <a:effectLst>
                  <a:outerShdw blurRad="38100" dist="38100" dir="2700000" algn="tl">
                    <a:srgbClr val="000000">
                      <a:alpha val="43137"/>
                    </a:srgbClr>
                  </a:outerShdw>
                </a:effectLst>
              </a:rPr>
              <a:t>PRODUCTIVITY </a:t>
            </a:r>
            <a:endParaRPr lang="it-IT" sz="2400" b="1" dirty="0">
              <a:effectLst>
                <a:outerShdw blurRad="38100" dist="38100" dir="2700000" algn="tl">
                  <a:srgbClr val="000000">
                    <a:alpha val="43137"/>
                  </a:srgbClr>
                </a:outerShdw>
              </a:effectLst>
            </a:endParaRPr>
          </a:p>
        </p:txBody>
      </p:sp>
      <p:pic>
        <p:nvPicPr>
          <p:cNvPr id="6" name="Picture 4" descr="Logos FAO bleu.jpg"/>
          <p:cNvPicPr>
            <a:picLocks noChangeAspect="1"/>
          </p:cNvPicPr>
          <p:nvPr/>
        </p:nvPicPr>
        <p:blipFill>
          <a:blip r:embed="rId3" cstate="screen">
            <a:alphaModFix amt="35000"/>
            <a:extLst>
              <a:ext uri="{28A0092B-C50C-407E-A947-70E740481C1C}">
                <a14:useLocalDpi xmlns:a14="http://schemas.microsoft.com/office/drawing/2010/main" val="0"/>
              </a:ext>
            </a:extLst>
          </a:blip>
          <a:srcRect/>
          <a:stretch>
            <a:fillRect/>
          </a:stretch>
        </p:blipFill>
        <p:spPr bwMode="auto">
          <a:xfrm>
            <a:off x="8110413" y="5877272"/>
            <a:ext cx="854075" cy="854075"/>
          </a:xfrm>
          <a:prstGeom prst="rect">
            <a:avLst/>
          </a:prstGeom>
          <a:noFill/>
          <a:ln w="9525">
            <a:noFill/>
            <a:miter lim="800000"/>
            <a:headEnd/>
            <a:tailEnd/>
          </a:ln>
        </p:spPr>
      </p:pic>
      <p:sp>
        <p:nvSpPr>
          <p:cNvPr id="14" name="Tartalom helye 2">
            <a:extLst>
              <a:ext uri="{FF2B5EF4-FFF2-40B4-BE49-F238E27FC236}">
                <a16:creationId xmlns:a16="http://schemas.microsoft.com/office/drawing/2014/main" id="{8C34BACC-7B5E-478A-BA5C-17319158F356}"/>
              </a:ext>
            </a:extLst>
          </p:cNvPr>
          <p:cNvSpPr txBox="1">
            <a:spLocks/>
          </p:cNvSpPr>
          <p:nvPr/>
        </p:nvSpPr>
        <p:spPr>
          <a:xfrm>
            <a:off x="457200" y="1403648"/>
            <a:ext cx="8229600" cy="1737320"/>
          </a:xfrm>
          <a:prstGeom prst="rect">
            <a:avLst/>
          </a:prstGeom>
        </p:spPr>
        <p:txBody>
          <a:bodyPr vert="horz" lIns="91440" tIns="45720" rIns="91440" bIns="45720" rtlCol="0">
            <a:noAutofit/>
          </a:bodyPr>
          <a:lstStyle>
            <a:lvl1pPr marL="1588" indent="-1588" algn="l" defTabSz="914400" rtl="0" eaLnBrk="1" latinLnBrk="0" hangingPunct="1">
              <a:spcBef>
                <a:spcPct val="20000"/>
              </a:spcBef>
              <a:buFontTx/>
              <a:buNone/>
              <a:defRPr lang="hu-HU" sz="2400" kern="1200">
                <a:solidFill>
                  <a:schemeClr val="tx1"/>
                </a:solidFill>
                <a:latin typeface="Calibri Light" pitchFamily="34" charset="0"/>
                <a:ea typeface="+mn-ea"/>
                <a:cs typeface="+mn-cs"/>
              </a:defRPr>
            </a:lvl1pPr>
            <a:lvl2pPr marL="742950" indent="-285750" algn="l" defTabSz="914400" rtl="0" eaLnBrk="1" latinLnBrk="0" hangingPunct="1">
              <a:spcBef>
                <a:spcPct val="20000"/>
              </a:spcBef>
              <a:buFont typeface="Calibri" pitchFamily="34" charset="0"/>
              <a:buChar char="»"/>
              <a:defRPr sz="2100" kern="1200">
                <a:solidFill>
                  <a:schemeClr val="tx1"/>
                </a:solidFill>
                <a:latin typeface="Calibri Light"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Calibri Light" pitchFamily="34" charset="0"/>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Calibri Light" pitchFamily="34" charset="0"/>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Calibri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900" b="1" dirty="0"/>
              <a:t>This indicator includes several aspects: biomass yield, fuel yield, production cost.</a:t>
            </a:r>
          </a:p>
          <a:p>
            <a:endParaRPr lang="en-GB" sz="1900" b="1" dirty="0"/>
          </a:p>
          <a:p>
            <a:r>
              <a:rPr lang="en-GB" sz="1900" b="1" dirty="0"/>
              <a:t>The estimate of production cost was performed through a number of calculations and data obtained both from direct communication with </a:t>
            </a:r>
            <a:r>
              <a:rPr lang="en-GB" sz="1900" b="1" dirty="0" err="1"/>
              <a:t>Biochemtex</a:t>
            </a:r>
            <a:r>
              <a:rPr lang="en-GB" sz="1900" b="1" dirty="0"/>
              <a:t> and information found in the specialized literature. </a:t>
            </a:r>
            <a:endParaRPr lang="it-IT" sz="1900" b="1" dirty="0"/>
          </a:p>
        </p:txBody>
      </p:sp>
      <p:sp>
        <p:nvSpPr>
          <p:cNvPr id="12" name="Tartalom helye 2">
            <a:extLst>
              <a:ext uri="{FF2B5EF4-FFF2-40B4-BE49-F238E27FC236}">
                <a16:creationId xmlns:a16="http://schemas.microsoft.com/office/drawing/2014/main" id="{8AC1D7BB-1AD5-40E9-BE61-4A47ED225DF5}"/>
              </a:ext>
            </a:extLst>
          </p:cNvPr>
          <p:cNvSpPr txBox="1">
            <a:spLocks/>
          </p:cNvSpPr>
          <p:nvPr/>
        </p:nvSpPr>
        <p:spPr>
          <a:xfrm>
            <a:off x="449536" y="3201144"/>
            <a:ext cx="8229600" cy="2820144"/>
          </a:xfrm>
          <a:prstGeom prst="rect">
            <a:avLst/>
          </a:prstGeom>
        </p:spPr>
        <p:txBody>
          <a:bodyPr vert="horz" lIns="91440" tIns="45720" rIns="91440" bIns="45720" rtlCol="0">
            <a:noAutofit/>
          </a:bodyPr>
          <a:lstStyle>
            <a:lvl1pPr marL="1588" indent="-1588" algn="l" defTabSz="914400" rtl="0" eaLnBrk="1" latinLnBrk="0" hangingPunct="1">
              <a:spcBef>
                <a:spcPct val="20000"/>
              </a:spcBef>
              <a:buFontTx/>
              <a:buNone/>
              <a:defRPr lang="hu-HU" sz="2400" kern="1200">
                <a:solidFill>
                  <a:schemeClr val="tx1"/>
                </a:solidFill>
                <a:latin typeface="Calibri Light" pitchFamily="34" charset="0"/>
                <a:ea typeface="+mn-ea"/>
                <a:cs typeface="+mn-cs"/>
              </a:defRPr>
            </a:lvl1pPr>
            <a:lvl2pPr marL="742950" indent="-285750" algn="l" defTabSz="914400" rtl="0" eaLnBrk="1" latinLnBrk="0" hangingPunct="1">
              <a:spcBef>
                <a:spcPct val="20000"/>
              </a:spcBef>
              <a:buFont typeface="Calibri" pitchFamily="34" charset="0"/>
              <a:buChar char="»"/>
              <a:defRPr sz="2100" kern="1200">
                <a:solidFill>
                  <a:schemeClr val="tx1"/>
                </a:solidFill>
                <a:latin typeface="Calibri Light"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Calibri Light" pitchFamily="34" charset="0"/>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Calibri Light" pitchFamily="34" charset="0"/>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Calibri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900" b="1" dirty="0"/>
              <a:t>CAPEX: </a:t>
            </a:r>
          </a:p>
          <a:p>
            <a:r>
              <a:rPr lang="en-GB" sz="1900" b="1" dirty="0"/>
              <a:t>EUR 125,000,000 for a 33,440 t/year biorefinery (</a:t>
            </a:r>
            <a:r>
              <a:rPr lang="en-GB" sz="1900" b="1" dirty="0" err="1"/>
              <a:t>Crescentino</a:t>
            </a:r>
            <a:r>
              <a:rPr lang="en-GB" sz="1900" b="1" dirty="0"/>
              <a:t>, Italy)</a:t>
            </a:r>
          </a:p>
          <a:p>
            <a:endParaRPr lang="en-GB" sz="1900" b="1" dirty="0"/>
          </a:p>
          <a:p>
            <a:r>
              <a:rPr lang="en-GB" sz="1900" b="1" dirty="0"/>
              <a:t>OPEX </a:t>
            </a:r>
          </a:p>
          <a:p>
            <a:r>
              <a:rPr lang="en-GB" sz="1900" b="1" dirty="0"/>
              <a:t>Feedstock expenditure: EUR 4,681,000 per year</a:t>
            </a:r>
            <a:endParaRPr lang="it-IT" sz="1900" b="1" dirty="0"/>
          </a:p>
          <a:p>
            <a:r>
              <a:rPr lang="en-GB" sz="1900" b="1" dirty="0"/>
              <a:t>Enzymes, yeast, catalysts, other inputs: EUR </a:t>
            </a:r>
            <a:r>
              <a:rPr lang="en-GB" sz="1900" b="1" dirty="0" err="1"/>
              <a:t>EUR</a:t>
            </a:r>
            <a:r>
              <a:rPr lang="en-GB" sz="1900" b="1" dirty="0"/>
              <a:t> 10,790,000 per year (E4tech, 2017) </a:t>
            </a:r>
            <a:endParaRPr lang="it-IT" sz="1900" b="1" dirty="0"/>
          </a:p>
          <a:p>
            <a:r>
              <a:rPr lang="en-GB" sz="1900" b="1" dirty="0"/>
              <a:t>Salaries: EUR 2,952,000 per year</a:t>
            </a:r>
            <a:endParaRPr lang="it-IT" sz="1900" b="1" dirty="0"/>
          </a:p>
          <a:p>
            <a:r>
              <a:rPr lang="en-GB" sz="1900" b="1" dirty="0"/>
              <a:t>Miscellaneous: EUR 1,200,000 per year</a:t>
            </a:r>
            <a:endParaRPr lang="it-IT" sz="1900" b="1" dirty="0"/>
          </a:p>
          <a:p>
            <a:endParaRPr lang="it-IT" sz="1900" b="1" dirty="0"/>
          </a:p>
        </p:txBody>
      </p:sp>
    </p:spTree>
    <p:extLst>
      <p:ext uri="{BB962C8B-B14F-4D97-AF65-F5344CB8AC3E}">
        <p14:creationId xmlns:p14="http://schemas.microsoft.com/office/powerpoint/2010/main" val="4218589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536" y="260648"/>
            <a:ext cx="7128792" cy="1143000"/>
          </a:xfrm>
        </p:spPr>
        <p:txBody>
          <a:bodyPr>
            <a:noAutofit/>
          </a:bodyPr>
          <a:lstStyle/>
          <a:p>
            <a:r>
              <a:rPr lang="en-US" sz="2400" b="1" dirty="0">
                <a:effectLst>
                  <a:outerShdw blurRad="38100" dist="38100" dir="2700000" algn="tl">
                    <a:srgbClr val="000000">
                      <a:alpha val="43137"/>
                    </a:srgbClr>
                  </a:outerShdw>
                </a:effectLst>
              </a:rPr>
              <a:t>PRODUCTIVITY </a:t>
            </a:r>
            <a:endParaRPr lang="it-IT" sz="2400" b="1" dirty="0">
              <a:effectLst>
                <a:outerShdw blurRad="38100" dist="38100" dir="2700000" algn="tl">
                  <a:srgbClr val="000000">
                    <a:alpha val="43137"/>
                  </a:srgbClr>
                </a:outerShdw>
              </a:effectLst>
            </a:endParaRPr>
          </a:p>
        </p:txBody>
      </p:sp>
      <p:pic>
        <p:nvPicPr>
          <p:cNvPr id="6" name="Picture 4" descr="Logos FAO bleu.jpg"/>
          <p:cNvPicPr>
            <a:picLocks noChangeAspect="1"/>
          </p:cNvPicPr>
          <p:nvPr/>
        </p:nvPicPr>
        <p:blipFill>
          <a:blip r:embed="rId2" cstate="screen">
            <a:alphaModFix amt="35000"/>
            <a:extLst>
              <a:ext uri="{28A0092B-C50C-407E-A947-70E740481C1C}">
                <a14:useLocalDpi xmlns:a14="http://schemas.microsoft.com/office/drawing/2010/main" val="0"/>
              </a:ext>
            </a:extLst>
          </a:blip>
          <a:srcRect/>
          <a:stretch>
            <a:fillRect/>
          </a:stretch>
        </p:blipFill>
        <p:spPr bwMode="auto">
          <a:xfrm>
            <a:off x="8110413" y="5877272"/>
            <a:ext cx="854075" cy="854075"/>
          </a:xfrm>
          <a:prstGeom prst="rect">
            <a:avLst/>
          </a:prstGeom>
          <a:noFill/>
          <a:ln w="9525">
            <a:noFill/>
            <a:miter lim="800000"/>
            <a:headEnd/>
            <a:tailEnd/>
          </a:ln>
        </p:spPr>
      </p:pic>
      <p:sp>
        <p:nvSpPr>
          <p:cNvPr id="14" name="Tartalom helye 2">
            <a:extLst>
              <a:ext uri="{FF2B5EF4-FFF2-40B4-BE49-F238E27FC236}">
                <a16:creationId xmlns:a16="http://schemas.microsoft.com/office/drawing/2014/main" id="{8C34BACC-7B5E-478A-BA5C-17319158F356}"/>
              </a:ext>
            </a:extLst>
          </p:cNvPr>
          <p:cNvSpPr txBox="1">
            <a:spLocks/>
          </p:cNvSpPr>
          <p:nvPr/>
        </p:nvSpPr>
        <p:spPr>
          <a:xfrm>
            <a:off x="457200" y="1417390"/>
            <a:ext cx="8229600" cy="2083618"/>
          </a:xfrm>
          <a:prstGeom prst="rect">
            <a:avLst/>
          </a:prstGeom>
        </p:spPr>
        <p:txBody>
          <a:bodyPr vert="horz" lIns="91440" tIns="45720" rIns="91440" bIns="45720" rtlCol="0">
            <a:noAutofit/>
          </a:bodyPr>
          <a:lstStyle>
            <a:lvl1pPr marL="1588" indent="-1588" algn="l" defTabSz="914400" rtl="0" eaLnBrk="1" latinLnBrk="0" hangingPunct="1">
              <a:spcBef>
                <a:spcPct val="20000"/>
              </a:spcBef>
              <a:buFontTx/>
              <a:buNone/>
              <a:defRPr lang="hu-HU" sz="2400" kern="1200">
                <a:solidFill>
                  <a:schemeClr val="tx1"/>
                </a:solidFill>
                <a:latin typeface="Calibri Light" pitchFamily="34" charset="0"/>
                <a:ea typeface="+mn-ea"/>
                <a:cs typeface="+mn-cs"/>
              </a:defRPr>
            </a:lvl1pPr>
            <a:lvl2pPr marL="742950" indent="-285750" algn="l" defTabSz="914400" rtl="0" eaLnBrk="1" latinLnBrk="0" hangingPunct="1">
              <a:spcBef>
                <a:spcPct val="20000"/>
              </a:spcBef>
              <a:buFont typeface="Calibri" pitchFamily="34" charset="0"/>
              <a:buChar char="»"/>
              <a:defRPr sz="2100" kern="1200">
                <a:solidFill>
                  <a:schemeClr val="tx1"/>
                </a:solidFill>
                <a:latin typeface="Calibri Light"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Calibri Light" pitchFamily="34" charset="0"/>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Calibri Light" pitchFamily="34" charset="0"/>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Calibri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900" b="1" dirty="0"/>
              <a:t>In total the production cost of lignocellulosic ethanol was calculated to be </a:t>
            </a:r>
            <a:r>
              <a:rPr lang="en-GB" sz="1900" b="1" u="sng" dirty="0"/>
              <a:t>EUR 720 per ton</a:t>
            </a:r>
            <a:r>
              <a:rPr lang="en-GB" sz="1900" b="1" dirty="0"/>
              <a:t>. </a:t>
            </a:r>
          </a:p>
          <a:p>
            <a:endParaRPr lang="en-GB" sz="1900" b="1" dirty="0"/>
          </a:p>
          <a:p>
            <a:r>
              <a:rPr lang="en-GB" sz="1900" b="1" dirty="0"/>
              <a:t>This value calculated in the real case scenario of FORBIO was compared to values found in literature. According to E4TECH (2017), lignocellulosic ethanol production costs in Europe range between EUR 940 and 1,010 per ton. </a:t>
            </a:r>
            <a:endParaRPr lang="it-IT" sz="1900" b="1" dirty="0"/>
          </a:p>
        </p:txBody>
      </p:sp>
    </p:spTree>
    <p:extLst>
      <p:ext uri="{BB962C8B-B14F-4D97-AF65-F5344CB8AC3E}">
        <p14:creationId xmlns:p14="http://schemas.microsoft.com/office/powerpoint/2010/main" val="3787840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536" y="260648"/>
            <a:ext cx="7128792" cy="1143000"/>
          </a:xfrm>
        </p:spPr>
        <p:txBody>
          <a:bodyPr>
            <a:noAutofit/>
          </a:bodyPr>
          <a:lstStyle/>
          <a:p>
            <a:r>
              <a:rPr lang="en-US" sz="2400" b="1" dirty="0">
                <a:effectLst>
                  <a:outerShdw blurRad="38100" dist="38100" dir="2700000" algn="tl">
                    <a:srgbClr val="000000">
                      <a:alpha val="43137"/>
                    </a:srgbClr>
                  </a:outerShdw>
                </a:effectLst>
              </a:rPr>
              <a:t>GROSS VALUE ADDED</a:t>
            </a:r>
            <a:endParaRPr lang="it-IT" sz="2400" b="1" dirty="0">
              <a:effectLst>
                <a:outerShdw blurRad="38100" dist="38100" dir="2700000" algn="tl">
                  <a:srgbClr val="000000">
                    <a:alpha val="43137"/>
                  </a:srgbClr>
                </a:outerShdw>
              </a:effectLst>
            </a:endParaRPr>
          </a:p>
        </p:txBody>
      </p:sp>
      <p:pic>
        <p:nvPicPr>
          <p:cNvPr id="6" name="Picture 4" descr="Logos FAO bleu.jpg"/>
          <p:cNvPicPr>
            <a:picLocks noChangeAspect="1"/>
          </p:cNvPicPr>
          <p:nvPr/>
        </p:nvPicPr>
        <p:blipFill>
          <a:blip r:embed="rId2" cstate="screen">
            <a:alphaModFix amt="35000"/>
            <a:extLst>
              <a:ext uri="{28A0092B-C50C-407E-A947-70E740481C1C}">
                <a14:useLocalDpi xmlns:a14="http://schemas.microsoft.com/office/drawing/2010/main" val="0"/>
              </a:ext>
            </a:extLst>
          </a:blip>
          <a:srcRect/>
          <a:stretch>
            <a:fillRect/>
          </a:stretch>
        </p:blipFill>
        <p:spPr bwMode="auto">
          <a:xfrm>
            <a:off x="8110413" y="5877272"/>
            <a:ext cx="854075" cy="854075"/>
          </a:xfrm>
          <a:prstGeom prst="rect">
            <a:avLst/>
          </a:prstGeom>
          <a:noFill/>
          <a:ln w="9525">
            <a:noFill/>
            <a:miter lim="800000"/>
            <a:headEnd/>
            <a:tailEnd/>
          </a:ln>
        </p:spPr>
      </p:pic>
      <p:sp>
        <p:nvSpPr>
          <p:cNvPr id="14" name="Tartalom helye 2">
            <a:extLst>
              <a:ext uri="{FF2B5EF4-FFF2-40B4-BE49-F238E27FC236}">
                <a16:creationId xmlns:a16="http://schemas.microsoft.com/office/drawing/2014/main" id="{8C34BACC-7B5E-478A-BA5C-17319158F356}"/>
              </a:ext>
            </a:extLst>
          </p:cNvPr>
          <p:cNvSpPr txBox="1">
            <a:spLocks/>
          </p:cNvSpPr>
          <p:nvPr/>
        </p:nvSpPr>
        <p:spPr>
          <a:xfrm>
            <a:off x="457200" y="1417390"/>
            <a:ext cx="8229600" cy="3883818"/>
          </a:xfrm>
          <a:prstGeom prst="rect">
            <a:avLst/>
          </a:prstGeom>
        </p:spPr>
        <p:txBody>
          <a:bodyPr vert="horz" lIns="91440" tIns="45720" rIns="91440" bIns="45720" rtlCol="0">
            <a:noAutofit/>
          </a:bodyPr>
          <a:lstStyle>
            <a:lvl1pPr marL="1588" indent="-1588" algn="l" defTabSz="914400" rtl="0" eaLnBrk="1" latinLnBrk="0" hangingPunct="1">
              <a:spcBef>
                <a:spcPct val="20000"/>
              </a:spcBef>
              <a:buFontTx/>
              <a:buNone/>
              <a:defRPr lang="hu-HU" sz="2400" kern="1200">
                <a:solidFill>
                  <a:schemeClr val="tx1"/>
                </a:solidFill>
                <a:latin typeface="Calibri Light" pitchFamily="34" charset="0"/>
                <a:ea typeface="+mn-ea"/>
                <a:cs typeface="+mn-cs"/>
              </a:defRPr>
            </a:lvl1pPr>
            <a:lvl2pPr marL="742950" indent="-285750" algn="l" defTabSz="914400" rtl="0" eaLnBrk="1" latinLnBrk="0" hangingPunct="1">
              <a:spcBef>
                <a:spcPct val="20000"/>
              </a:spcBef>
              <a:buFont typeface="Calibri" pitchFamily="34" charset="0"/>
              <a:buChar char="»"/>
              <a:defRPr sz="2100" kern="1200">
                <a:solidFill>
                  <a:schemeClr val="tx1"/>
                </a:solidFill>
                <a:latin typeface="Calibri Light"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Calibri Light" pitchFamily="34" charset="0"/>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Calibri Light" pitchFamily="34" charset="0"/>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Calibri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900" b="1" dirty="0"/>
              <a:t>At current market prices, sales of ethanol would generate some 17,835,600  EUR/year. </a:t>
            </a:r>
          </a:p>
          <a:p>
            <a:endParaRPr lang="en-GB" sz="1900" b="1" dirty="0"/>
          </a:p>
          <a:p>
            <a:r>
              <a:rPr lang="en-GB" sz="1900" b="1" dirty="0"/>
              <a:t>At the current price of electricity for large scale biomass-</a:t>
            </a:r>
            <a:r>
              <a:rPr lang="en-GB" sz="1900" b="1" dirty="0" err="1"/>
              <a:t>fueled</a:t>
            </a:r>
            <a:r>
              <a:rPr lang="en-GB" sz="1900" b="1" dirty="0"/>
              <a:t> power plants of </a:t>
            </a:r>
            <a:r>
              <a:rPr lang="en-US" sz="1900" b="1" dirty="0"/>
              <a:t>EUR 123.9/MWh as per Article 20 of Law "On Heat Energy Supply”, (2018) </a:t>
            </a:r>
            <a:r>
              <a:rPr lang="en-GB" sz="1900" b="1" dirty="0"/>
              <a:t>revenues for the generation of 87 GWh of renewable electricity would account to EUR 10,779,300 per year for the next 20 years. </a:t>
            </a:r>
          </a:p>
          <a:p>
            <a:endParaRPr lang="en-GB" sz="1900" b="1" dirty="0"/>
          </a:p>
          <a:p>
            <a:r>
              <a:rPr lang="en-US" sz="1900" b="1" dirty="0"/>
              <a:t>The generation of heat to serve 28,030 households in the country would deliver additional EUR 4,905,252/year</a:t>
            </a:r>
          </a:p>
          <a:p>
            <a:endParaRPr lang="en-GB" sz="1900" b="1" dirty="0"/>
          </a:p>
          <a:p>
            <a:r>
              <a:rPr lang="en-GB" sz="1900" b="1" dirty="0"/>
              <a:t>Total revenues for a 33,400 t/year biorefinery at current market conditions would then be EUR 33,520,000 per year. </a:t>
            </a:r>
            <a:endParaRPr lang="it-IT" sz="1900" b="1" dirty="0"/>
          </a:p>
          <a:p>
            <a:endParaRPr lang="it-IT" sz="1900" b="1" dirty="0"/>
          </a:p>
        </p:txBody>
      </p:sp>
    </p:spTree>
    <p:extLst>
      <p:ext uri="{BB962C8B-B14F-4D97-AF65-F5344CB8AC3E}">
        <p14:creationId xmlns:p14="http://schemas.microsoft.com/office/powerpoint/2010/main" val="3265267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536" y="260648"/>
            <a:ext cx="7128792" cy="1143000"/>
          </a:xfrm>
        </p:spPr>
        <p:txBody>
          <a:bodyPr>
            <a:noAutofit/>
          </a:bodyPr>
          <a:lstStyle/>
          <a:p>
            <a:r>
              <a:rPr lang="en-US" sz="2400" b="1" dirty="0">
                <a:effectLst>
                  <a:outerShdw blurRad="38100" dist="38100" dir="2700000" algn="tl">
                    <a:srgbClr val="000000">
                      <a:alpha val="43137"/>
                    </a:srgbClr>
                  </a:outerShdw>
                </a:effectLst>
              </a:rPr>
              <a:t>GROSS VALUE ADDED</a:t>
            </a:r>
            <a:endParaRPr lang="it-IT" sz="2400" b="1" dirty="0">
              <a:effectLst>
                <a:outerShdw blurRad="38100" dist="38100" dir="2700000" algn="tl">
                  <a:srgbClr val="000000">
                    <a:alpha val="43137"/>
                  </a:srgbClr>
                </a:outerShdw>
              </a:effectLst>
            </a:endParaRPr>
          </a:p>
        </p:txBody>
      </p:sp>
      <p:pic>
        <p:nvPicPr>
          <p:cNvPr id="6" name="Picture 4" descr="Logos FAO bleu.jpg"/>
          <p:cNvPicPr>
            <a:picLocks noChangeAspect="1"/>
          </p:cNvPicPr>
          <p:nvPr/>
        </p:nvPicPr>
        <p:blipFill>
          <a:blip r:embed="rId2" cstate="screen">
            <a:alphaModFix amt="35000"/>
            <a:extLst>
              <a:ext uri="{28A0092B-C50C-407E-A947-70E740481C1C}">
                <a14:useLocalDpi xmlns:a14="http://schemas.microsoft.com/office/drawing/2010/main" val="0"/>
              </a:ext>
            </a:extLst>
          </a:blip>
          <a:srcRect/>
          <a:stretch>
            <a:fillRect/>
          </a:stretch>
        </p:blipFill>
        <p:spPr bwMode="auto">
          <a:xfrm>
            <a:off x="8110413" y="5877272"/>
            <a:ext cx="854075" cy="854075"/>
          </a:xfrm>
          <a:prstGeom prst="rect">
            <a:avLst/>
          </a:prstGeom>
          <a:noFill/>
          <a:ln w="9525">
            <a:noFill/>
            <a:miter lim="800000"/>
            <a:headEnd/>
            <a:tailEnd/>
          </a:ln>
        </p:spPr>
      </p:pic>
      <p:sp>
        <p:nvSpPr>
          <p:cNvPr id="14" name="Tartalom helye 2">
            <a:extLst>
              <a:ext uri="{FF2B5EF4-FFF2-40B4-BE49-F238E27FC236}">
                <a16:creationId xmlns:a16="http://schemas.microsoft.com/office/drawing/2014/main" id="{8C34BACC-7B5E-478A-BA5C-17319158F356}"/>
              </a:ext>
            </a:extLst>
          </p:cNvPr>
          <p:cNvSpPr txBox="1">
            <a:spLocks/>
          </p:cNvSpPr>
          <p:nvPr/>
        </p:nvSpPr>
        <p:spPr>
          <a:xfrm>
            <a:off x="457200" y="1417390"/>
            <a:ext cx="8229600" cy="3883818"/>
          </a:xfrm>
          <a:prstGeom prst="rect">
            <a:avLst/>
          </a:prstGeom>
        </p:spPr>
        <p:txBody>
          <a:bodyPr vert="horz" lIns="91440" tIns="45720" rIns="91440" bIns="45720" rtlCol="0">
            <a:noAutofit/>
          </a:bodyPr>
          <a:lstStyle>
            <a:lvl1pPr marL="1588" indent="-1588" algn="l" defTabSz="914400" rtl="0" eaLnBrk="1" latinLnBrk="0" hangingPunct="1">
              <a:spcBef>
                <a:spcPct val="20000"/>
              </a:spcBef>
              <a:buFontTx/>
              <a:buNone/>
              <a:defRPr lang="hu-HU" sz="2400" kern="1200">
                <a:solidFill>
                  <a:schemeClr val="tx1"/>
                </a:solidFill>
                <a:latin typeface="Calibri Light" pitchFamily="34" charset="0"/>
                <a:ea typeface="+mn-ea"/>
                <a:cs typeface="+mn-cs"/>
              </a:defRPr>
            </a:lvl1pPr>
            <a:lvl2pPr marL="742950" indent="-285750" algn="l" defTabSz="914400" rtl="0" eaLnBrk="1" latinLnBrk="0" hangingPunct="1">
              <a:spcBef>
                <a:spcPct val="20000"/>
              </a:spcBef>
              <a:buFont typeface="Calibri" pitchFamily="34" charset="0"/>
              <a:buChar char="»"/>
              <a:defRPr sz="2100" kern="1200">
                <a:solidFill>
                  <a:schemeClr val="tx1"/>
                </a:solidFill>
                <a:latin typeface="Calibri Light"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Calibri Light" pitchFamily="34" charset="0"/>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Calibri Light" pitchFamily="34" charset="0"/>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Calibri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900" b="1" dirty="0"/>
              <a:t>Being, the total production cost of lignocellulosic ethanol in Ukraine would be 720 EUR/t or 24,048,000 EUR/year</a:t>
            </a:r>
          </a:p>
          <a:p>
            <a:endParaRPr lang="en-GB" sz="1900" b="1" dirty="0"/>
          </a:p>
          <a:p>
            <a:r>
              <a:rPr lang="en-GB" sz="1900" b="1" dirty="0"/>
              <a:t>Thus, given the current market conditions, the Gross Value Added of a second generation biorefinery would be </a:t>
            </a:r>
            <a:r>
              <a:rPr lang="en-GB" sz="1900" b="1" u="sng" dirty="0"/>
              <a:t>positive by some EUR 9,457,000 per year </a:t>
            </a:r>
          </a:p>
          <a:p>
            <a:endParaRPr lang="en-GB" sz="1900" b="1" u="sng" dirty="0"/>
          </a:p>
          <a:p>
            <a:r>
              <a:rPr lang="en-GB" sz="1900" b="1" dirty="0"/>
              <a:t>Ethanol price volatility though is a key parameter but in this case the favourable market and incentive conditions for </a:t>
            </a:r>
            <a:r>
              <a:rPr lang="en-GB" sz="1900" b="1" u="sng" dirty="0"/>
              <a:t>electricity</a:t>
            </a:r>
            <a:r>
              <a:rPr lang="en-GB" sz="1900" b="1" dirty="0"/>
              <a:t> and </a:t>
            </a:r>
            <a:r>
              <a:rPr lang="en-GB" sz="1900" b="1" u="sng" dirty="0"/>
              <a:t>heat</a:t>
            </a:r>
            <a:r>
              <a:rPr lang="en-GB" sz="1900" b="1" dirty="0"/>
              <a:t> generated make the GVA of this advanced biofuel value chain sustainable.</a:t>
            </a:r>
            <a:endParaRPr lang="it-IT" sz="1900" b="1" dirty="0"/>
          </a:p>
        </p:txBody>
      </p:sp>
    </p:spTree>
    <p:extLst>
      <p:ext uri="{BB962C8B-B14F-4D97-AF65-F5344CB8AC3E}">
        <p14:creationId xmlns:p14="http://schemas.microsoft.com/office/powerpoint/2010/main" val="2854790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zöveg helye 4"/>
          <p:cNvSpPr txBox="1">
            <a:spLocks/>
          </p:cNvSpPr>
          <p:nvPr/>
        </p:nvSpPr>
        <p:spPr>
          <a:xfrm>
            <a:off x="1223628" y="836712"/>
            <a:ext cx="5724636" cy="1440160"/>
          </a:xfrm>
          <a:prstGeom prst="rect">
            <a:avLst/>
          </a:prstGeom>
        </p:spPr>
        <p:txBody>
          <a:bodyPr vert="horz" lIns="91440" tIns="45720" rIns="91440" bIns="45720" rtlCol="0" anchor="b">
            <a:normAutofit/>
          </a:bodyPr>
          <a:lstStyle>
            <a:lvl1pPr marL="0" indent="0" algn="l" defTabSz="914400" rtl="0" eaLnBrk="1" latinLnBrk="0" hangingPunct="1">
              <a:spcBef>
                <a:spcPct val="20000"/>
              </a:spcBef>
              <a:buFontTx/>
              <a:buNone/>
              <a:defRPr lang="hu-HU" sz="2000" b="1" kern="1200">
                <a:solidFill>
                  <a:schemeClr val="bg1"/>
                </a:solidFill>
                <a:latin typeface="+mn-lt"/>
                <a:ea typeface="+mn-ea"/>
                <a:cs typeface="+mn-cs"/>
              </a:defRPr>
            </a:lvl1pPr>
            <a:lvl2pPr marL="457200" indent="0" algn="l" defTabSz="914400" rtl="0" eaLnBrk="1" latinLnBrk="0" hangingPunct="1">
              <a:spcBef>
                <a:spcPct val="20000"/>
              </a:spcBef>
              <a:buFont typeface="Calibri" pitchFamily="34" charset="0"/>
              <a:buNone/>
              <a:defRPr sz="1800" kern="1200">
                <a:solidFill>
                  <a:schemeClr val="tx1">
                    <a:tint val="75000"/>
                  </a:schemeClr>
                </a:solidFill>
                <a:latin typeface="Calibri Light" pitchFamily="34" charset="0"/>
                <a:ea typeface="+mn-ea"/>
                <a:cs typeface="+mn-cs"/>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Calibri Light" pitchFamily="34" charset="0"/>
                <a:ea typeface="+mn-ea"/>
                <a:cs typeface="+mn-cs"/>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Calibri Light" pitchFamily="34" charset="0"/>
                <a:ea typeface="+mn-ea"/>
                <a:cs typeface="+mn-cs"/>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Calibri Light" pitchFamily="34" charset="0"/>
                <a:ea typeface="+mn-ea"/>
                <a:cs typeface="+mn-cs"/>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2800" dirty="0">
                <a:solidFill>
                  <a:schemeClr val="bg1">
                    <a:lumMod val="95000"/>
                  </a:schemeClr>
                </a:solidFill>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p:cNvSpPr>
            <a:spLocks noGrp="1"/>
          </p:cNvSpPr>
          <p:nvPr>
            <p:ph type="title"/>
          </p:nvPr>
        </p:nvSpPr>
        <p:spPr>
          <a:xfrm>
            <a:off x="323528" y="2624931"/>
            <a:ext cx="7272808" cy="2388245"/>
          </a:xfrm>
        </p:spPr>
        <p:txBody>
          <a:bodyPr>
            <a:normAutofit/>
          </a:bodyPr>
          <a:lstStyle/>
          <a:p>
            <a:r>
              <a:rPr lang="en-US" b="1" dirty="0">
                <a:solidFill>
                  <a:schemeClr val="bg2"/>
                </a:solidFill>
              </a:rPr>
              <a:t>FULL results AVAILABLE:</a:t>
            </a:r>
            <a:br>
              <a:rPr lang="en-US" b="1" dirty="0">
                <a:solidFill>
                  <a:schemeClr val="bg2"/>
                </a:solidFill>
              </a:rPr>
            </a:br>
            <a:r>
              <a:rPr lang="en-US" b="1" dirty="0">
                <a:solidFill>
                  <a:schemeClr val="bg2"/>
                </a:solidFill>
              </a:rPr>
              <a:t>https://forbio-project.eu/documents</a:t>
            </a:r>
            <a:endParaRPr lang="hu-HU" sz="3100" dirty="0"/>
          </a:p>
        </p:txBody>
      </p:sp>
      <p:sp>
        <p:nvSpPr>
          <p:cNvPr id="5" name="Szöveg helye 4"/>
          <p:cNvSpPr>
            <a:spLocks noGrp="1"/>
          </p:cNvSpPr>
          <p:nvPr>
            <p:ph type="body" idx="1"/>
          </p:nvPr>
        </p:nvSpPr>
        <p:spPr>
          <a:xfrm>
            <a:off x="323528" y="1484784"/>
            <a:ext cx="8352928" cy="1140147"/>
          </a:xfrm>
        </p:spPr>
        <p:txBody>
          <a:bodyPr/>
          <a:lstStyle/>
          <a:p>
            <a:r>
              <a:rPr lang="it-IT" dirty="0"/>
              <a:t>FORBIO</a:t>
            </a:r>
            <a:endParaRPr lang="hu-HU" dirty="0"/>
          </a:p>
        </p:txBody>
      </p:sp>
      <p:pic>
        <p:nvPicPr>
          <p:cNvPr id="9" name="Picture 4" descr="Logos FAO bleu.jpg"/>
          <p:cNvPicPr>
            <a:picLocks noChangeAspect="1"/>
          </p:cNvPicPr>
          <p:nvPr/>
        </p:nvPicPr>
        <p:blipFill>
          <a:blip r:embed="rId2" cstate="screen">
            <a:alphaModFix amt="35000"/>
            <a:extLst>
              <a:ext uri="{28A0092B-C50C-407E-A947-70E740481C1C}">
                <a14:useLocalDpi xmlns:a14="http://schemas.microsoft.com/office/drawing/2010/main" val="0"/>
              </a:ext>
            </a:extLst>
          </a:blip>
          <a:srcRect/>
          <a:stretch>
            <a:fillRect/>
          </a:stretch>
        </p:blipFill>
        <p:spPr bwMode="auto">
          <a:xfrm>
            <a:off x="8110413" y="5877272"/>
            <a:ext cx="854075" cy="854075"/>
          </a:xfrm>
          <a:prstGeom prst="rect">
            <a:avLst/>
          </a:prstGeom>
          <a:noFill/>
          <a:ln w="9525">
            <a:noFill/>
            <a:miter lim="800000"/>
            <a:headEnd/>
            <a:tailEnd/>
          </a:ln>
        </p:spPr>
      </p:pic>
    </p:spTree>
    <p:extLst>
      <p:ext uri="{BB962C8B-B14F-4D97-AF65-F5344CB8AC3E}">
        <p14:creationId xmlns:p14="http://schemas.microsoft.com/office/powerpoint/2010/main" val="3728974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536" y="260648"/>
            <a:ext cx="7128792" cy="1143000"/>
          </a:xfrm>
        </p:spPr>
        <p:txBody>
          <a:bodyPr>
            <a:noAutofit/>
          </a:bodyPr>
          <a:lstStyle/>
          <a:p>
            <a:r>
              <a:rPr lang="en-US" sz="2400" b="1" dirty="0">
                <a:effectLst>
                  <a:outerShdw blurRad="38100" dist="38100" dir="2700000" algn="tl">
                    <a:srgbClr val="000000">
                      <a:alpha val="43137"/>
                    </a:srgbClr>
                  </a:outerShdw>
                </a:effectLst>
              </a:rPr>
              <a:t>AIR QUALITY (GHG + NON-GHG Emissions)</a:t>
            </a:r>
            <a:endParaRPr lang="it-IT" sz="2400" b="1" dirty="0">
              <a:effectLst>
                <a:outerShdw blurRad="38100" dist="38100" dir="2700000" algn="tl">
                  <a:srgbClr val="000000">
                    <a:alpha val="43137"/>
                  </a:srgbClr>
                </a:outerShdw>
              </a:effectLst>
            </a:endParaRPr>
          </a:p>
        </p:txBody>
      </p:sp>
      <p:pic>
        <p:nvPicPr>
          <p:cNvPr id="6" name="Picture 4" descr="Logos FAO bleu.jpg"/>
          <p:cNvPicPr>
            <a:picLocks noChangeAspect="1"/>
          </p:cNvPicPr>
          <p:nvPr/>
        </p:nvPicPr>
        <p:blipFill>
          <a:blip r:embed="rId2" cstate="screen">
            <a:alphaModFix amt="35000"/>
            <a:extLst>
              <a:ext uri="{28A0092B-C50C-407E-A947-70E740481C1C}">
                <a14:useLocalDpi xmlns:a14="http://schemas.microsoft.com/office/drawing/2010/main" val="0"/>
              </a:ext>
            </a:extLst>
          </a:blip>
          <a:srcRect/>
          <a:stretch>
            <a:fillRect/>
          </a:stretch>
        </p:blipFill>
        <p:spPr bwMode="auto">
          <a:xfrm>
            <a:off x="8110413" y="5877272"/>
            <a:ext cx="854075" cy="854075"/>
          </a:xfrm>
          <a:prstGeom prst="rect">
            <a:avLst/>
          </a:prstGeom>
          <a:noFill/>
          <a:ln w="9525">
            <a:noFill/>
            <a:miter lim="800000"/>
            <a:headEnd/>
            <a:tailEnd/>
          </a:ln>
        </p:spPr>
      </p:pic>
      <p:sp>
        <p:nvSpPr>
          <p:cNvPr id="13" name="Tartalom helye 2">
            <a:extLst>
              <a:ext uri="{FF2B5EF4-FFF2-40B4-BE49-F238E27FC236}">
                <a16:creationId xmlns:a16="http://schemas.microsoft.com/office/drawing/2014/main" id="{0E0DC4F0-91EC-4D56-A2DB-F4C290B1889E}"/>
              </a:ext>
            </a:extLst>
          </p:cNvPr>
          <p:cNvSpPr txBox="1">
            <a:spLocks/>
          </p:cNvSpPr>
          <p:nvPr/>
        </p:nvSpPr>
        <p:spPr>
          <a:xfrm>
            <a:off x="423739" y="1628801"/>
            <a:ext cx="8229600" cy="936104"/>
          </a:xfrm>
          <a:prstGeom prst="rect">
            <a:avLst/>
          </a:prstGeom>
        </p:spPr>
        <p:txBody>
          <a:bodyPr vert="horz" lIns="91440" tIns="45720" rIns="91440" bIns="45720" rtlCol="0">
            <a:normAutofit/>
          </a:bodyPr>
          <a:lstStyle>
            <a:lvl1pPr marL="1588" indent="-1588" algn="l" defTabSz="914400" rtl="0" eaLnBrk="1" latinLnBrk="0" hangingPunct="1">
              <a:spcBef>
                <a:spcPct val="20000"/>
              </a:spcBef>
              <a:buFontTx/>
              <a:buNone/>
              <a:defRPr lang="hu-HU" sz="2400" kern="1200">
                <a:solidFill>
                  <a:schemeClr val="tx1"/>
                </a:solidFill>
                <a:latin typeface="Calibri Light" pitchFamily="34" charset="0"/>
                <a:ea typeface="+mn-ea"/>
                <a:cs typeface="+mn-cs"/>
              </a:defRPr>
            </a:lvl1pPr>
            <a:lvl2pPr marL="742950" indent="-285750" algn="l" defTabSz="914400" rtl="0" eaLnBrk="1" latinLnBrk="0" hangingPunct="1">
              <a:spcBef>
                <a:spcPct val="20000"/>
              </a:spcBef>
              <a:buFont typeface="Calibri" pitchFamily="34" charset="0"/>
              <a:buChar char="»"/>
              <a:defRPr sz="2100" kern="1200">
                <a:solidFill>
                  <a:schemeClr val="tx1"/>
                </a:solidFill>
                <a:latin typeface="Calibri Light"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Calibri Light" pitchFamily="34" charset="0"/>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Calibri Light" pitchFamily="34" charset="0"/>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Calibri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lnSpc>
                <a:spcPct val="115000"/>
              </a:lnSpc>
              <a:spcAft>
                <a:spcPts val="1170"/>
              </a:spcAft>
            </a:pPr>
            <a:r>
              <a:rPr lang="en-GB" sz="2000" b="1" dirty="0"/>
              <a:t>In the </a:t>
            </a:r>
            <a:r>
              <a:rPr lang="en-GB" sz="2000" b="1" u="sng" dirty="0"/>
              <a:t>baseline scenario </a:t>
            </a:r>
            <a:r>
              <a:rPr lang="en-GB" sz="2000" b="1" dirty="0"/>
              <a:t>the reference fuel used is petrol. The emission intensity of European petrol is 83.3 gCO2eq/MJ (</a:t>
            </a:r>
            <a:r>
              <a:rPr lang="en-GB" sz="2000" b="1" dirty="0" err="1"/>
              <a:t>Biograce</a:t>
            </a:r>
            <a:r>
              <a:rPr lang="en-GB" sz="2000" b="1" dirty="0"/>
              <a:t>, 2014). </a:t>
            </a:r>
            <a:endParaRPr lang="it-IT" sz="2000" b="1" dirty="0"/>
          </a:p>
        </p:txBody>
      </p:sp>
      <p:sp>
        <p:nvSpPr>
          <p:cNvPr id="14" name="Tartalom helye 2">
            <a:extLst>
              <a:ext uri="{FF2B5EF4-FFF2-40B4-BE49-F238E27FC236}">
                <a16:creationId xmlns:a16="http://schemas.microsoft.com/office/drawing/2014/main" id="{8C34BACC-7B5E-478A-BA5C-17319158F356}"/>
              </a:ext>
            </a:extLst>
          </p:cNvPr>
          <p:cNvSpPr txBox="1">
            <a:spLocks/>
          </p:cNvSpPr>
          <p:nvPr/>
        </p:nvSpPr>
        <p:spPr>
          <a:xfrm>
            <a:off x="423739" y="2874268"/>
            <a:ext cx="8229600" cy="936104"/>
          </a:xfrm>
          <a:prstGeom prst="rect">
            <a:avLst/>
          </a:prstGeom>
        </p:spPr>
        <p:txBody>
          <a:bodyPr vert="horz" lIns="91440" tIns="45720" rIns="91440" bIns="45720" rtlCol="0">
            <a:normAutofit fontScale="77500" lnSpcReduction="20000"/>
          </a:bodyPr>
          <a:lstStyle>
            <a:lvl1pPr marL="1588" indent="-1588" algn="l" defTabSz="914400" rtl="0" eaLnBrk="1" latinLnBrk="0" hangingPunct="1">
              <a:spcBef>
                <a:spcPct val="20000"/>
              </a:spcBef>
              <a:buFontTx/>
              <a:buNone/>
              <a:defRPr lang="hu-HU" sz="2400" kern="1200">
                <a:solidFill>
                  <a:schemeClr val="tx1"/>
                </a:solidFill>
                <a:latin typeface="Calibri Light" pitchFamily="34" charset="0"/>
                <a:ea typeface="+mn-ea"/>
                <a:cs typeface="+mn-cs"/>
              </a:defRPr>
            </a:lvl1pPr>
            <a:lvl2pPr marL="742950" indent="-285750" algn="l" defTabSz="914400" rtl="0" eaLnBrk="1" latinLnBrk="0" hangingPunct="1">
              <a:spcBef>
                <a:spcPct val="20000"/>
              </a:spcBef>
              <a:buFont typeface="Calibri" pitchFamily="34" charset="0"/>
              <a:buChar char="»"/>
              <a:defRPr sz="2100" kern="1200">
                <a:solidFill>
                  <a:schemeClr val="tx1"/>
                </a:solidFill>
                <a:latin typeface="Calibri Light"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Calibri Light" pitchFamily="34" charset="0"/>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Calibri Light" pitchFamily="34" charset="0"/>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Calibri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lnSpc>
                <a:spcPct val="115000"/>
              </a:lnSpc>
              <a:spcAft>
                <a:spcPts val="1170"/>
              </a:spcAft>
            </a:pPr>
            <a:r>
              <a:rPr lang="en-GB" b="1" dirty="0"/>
              <a:t>The PROESA technology foresees the use of by- and co-products of the ethanol value chain and thus an allocation among the various products was performed (energy content). </a:t>
            </a:r>
            <a:endParaRPr lang="it-IT" sz="2000" b="1" dirty="0"/>
          </a:p>
        </p:txBody>
      </p:sp>
      <p:sp>
        <p:nvSpPr>
          <p:cNvPr id="15" name="Tartalom helye 2">
            <a:extLst>
              <a:ext uri="{FF2B5EF4-FFF2-40B4-BE49-F238E27FC236}">
                <a16:creationId xmlns:a16="http://schemas.microsoft.com/office/drawing/2014/main" id="{BA1724AB-C21E-499D-9CE4-46B12F66A30A}"/>
              </a:ext>
            </a:extLst>
          </p:cNvPr>
          <p:cNvSpPr txBox="1">
            <a:spLocks/>
          </p:cNvSpPr>
          <p:nvPr/>
        </p:nvSpPr>
        <p:spPr>
          <a:xfrm>
            <a:off x="457200" y="4247962"/>
            <a:ext cx="8229600" cy="1845334"/>
          </a:xfrm>
          <a:prstGeom prst="rect">
            <a:avLst/>
          </a:prstGeom>
        </p:spPr>
        <p:txBody>
          <a:bodyPr vert="horz" lIns="91440" tIns="45720" rIns="91440" bIns="45720" rtlCol="0">
            <a:normAutofit fontScale="92500" lnSpcReduction="10000"/>
          </a:bodyPr>
          <a:lstStyle>
            <a:lvl1pPr marL="1588" indent="-1588" algn="l" defTabSz="914400" rtl="0" eaLnBrk="1" latinLnBrk="0" hangingPunct="1">
              <a:spcBef>
                <a:spcPct val="20000"/>
              </a:spcBef>
              <a:buFontTx/>
              <a:buNone/>
              <a:defRPr lang="hu-HU" sz="2400" kern="1200">
                <a:solidFill>
                  <a:schemeClr val="tx1"/>
                </a:solidFill>
                <a:latin typeface="Calibri Light" pitchFamily="34" charset="0"/>
                <a:ea typeface="+mn-ea"/>
                <a:cs typeface="+mn-cs"/>
              </a:defRPr>
            </a:lvl1pPr>
            <a:lvl2pPr marL="742950" indent="-285750" algn="l" defTabSz="914400" rtl="0" eaLnBrk="1" latinLnBrk="0" hangingPunct="1">
              <a:spcBef>
                <a:spcPct val="20000"/>
              </a:spcBef>
              <a:buFont typeface="Calibri" pitchFamily="34" charset="0"/>
              <a:buChar char="»"/>
              <a:defRPr sz="2100" kern="1200">
                <a:solidFill>
                  <a:schemeClr val="tx1"/>
                </a:solidFill>
                <a:latin typeface="Calibri Light"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Calibri Light" pitchFamily="34" charset="0"/>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Calibri Light" pitchFamily="34" charset="0"/>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Calibri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lnSpc>
                <a:spcPct val="115000"/>
              </a:lnSpc>
              <a:spcAft>
                <a:spcPts val="1170"/>
              </a:spcAft>
            </a:pPr>
            <a:r>
              <a:rPr lang="en-GB" sz="2100" b="1" dirty="0"/>
              <a:t>The 16,720 ha available in the </a:t>
            </a:r>
            <a:r>
              <a:rPr lang="en-GB" sz="2100" b="1" i="1" dirty="0"/>
              <a:t>target area </a:t>
            </a:r>
            <a:r>
              <a:rPr lang="en-GB" sz="2100" b="1" dirty="0"/>
              <a:t>would be enough to produce some 33,440 tons of lignocellulosic ethanol and generate 87 GWh of electricity in excess to what is used in the processing stages. </a:t>
            </a:r>
          </a:p>
          <a:p>
            <a:r>
              <a:rPr lang="en-GB" sz="2100" b="1" dirty="0"/>
              <a:t>Ethanol: 74 percent</a:t>
            </a:r>
            <a:endParaRPr lang="it-IT" sz="2100" b="1" dirty="0"/>
          </a:p>
          <a:p>
            <a:r>
              <a:rPr lang="en-GB" sz="2100" b="1" dirty="0"/>
              <a:t>Surplus electricity: 26 percent</a:t>
            </a:r>
            <a:endParaRPr lang="it-IT" sz="2100" b="1" dirty="0"/>
          </a:p>
          <a:p>
            <a:pPr algn="just">
              <a:lnSpc>
                <a:spcPct val="115000"/>
              </a:lnSpc>
              <a:spcAft>
                <a:spcPts val="1170"/>
              </a:spcAft>
            </a:pPr>
            <a:endParaRPr lang="en-GB" b="1" dirty="0"/>
          </a:p>
          <a:p>
            <a:pPr algn="just">
              <a:lnSpc>
                <a:spcPct val="115000"/>
              </a:lnSpc>
              <a:spcAft>
                <a:spcPts val="1170"/>
              </a:spcAft>
            </a:pPr>
            <a:endParaRPr lang="en-GB" b="1" dirty="0"/>
          </a:p>
          <a:p>
            <a:pPr algn="just">
              <a:lnSpc>
                <a:spcPct val="115000"/>
              </a:lnSpc>
              <a:spcAft>
                <a:spcPts val="1170"/>
              </a:spcAft>
            </a:pPr>
            <a:endParaRPr lang="en-GB" b="1" dirty="0"/>
          </a:p>
          <a:p>
            <a:pPr algn="just">
              <a:lnSpc>
                <a:spcPct val="115000"/>
              </a:lnSpc>
              <a:spcAft>
                <a:spcPts val="1170"/>
              </a:spcAft>
            </a:pPr>
            <a:endParaRPr lang="en-GB" b="1" dirty="0"/>
          </a:p>
          <a:p>
            <a:pPr algn="just">
              <a:lnSpc>
                <a:spcPct val="115000"/>
              </a:lnSpc>
              <a:spcAft>
                <a:spcPts val="1170"/>
              </a:spcAft>
            </a:pPr>
            <a:endParaRPr lang="it-IT" sz="2000" b="1" dirty="0"/>
          </a:p>
          <a:p>
            <a:pPr algn="just">
              <a:lnSpc>
                <a:spcPct val="115000"/>
              </a:lnSpc>
              <a:spcAft>
                <a:spcPts val="1170"/>
              </a:spcAft>
            </a:pPr>
            <a:endParaRPr lang="it-IT" sz="2000" b="1" dirty="0"/>
          </a:p>
        </p:txBody>
      </p:sp>
    </p:spTree>
    <p:extLst>
      <p:ext uri="{BB962C8B-B14F-4D97-AF65-F5344CB8AC3E}">
        <p14:creationId xmlns:p14="http://schemas.microsoft.com/office/powerpoint/2010/main" val="3353856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536" y="260648"/>
            <a:ext cx="7128792" cy="1143000"/>
          </a:xfrm>
        </p:spPr>
        <p:txBody>
          <a:bodyPr>
            <a:noAutofit/>
          </a:bodyPr>
          <a:lstStyle/>
          <a:p>
            <a:r>
              <a:rPr lang="en-US" sz="2400" b="1" dirty="0">
                <a:effectLst>
                  <a:outerShdw blurRad="38100" dist="38100" dir="2700000" algn="tl">
                    <a:srgbClr val="000000">
                      <a:alpha val="43137"/>
                    </a:srgbClr>
                  </a:outerShdw>
                </a:effectLst>
              </a:rPr>
              <a:t>AIR QUALITY (GHG + NON-GHG Emissions)</a:t>
            </a:r>
            <a:endParaRPr lang="it-IT" sz="2400" b="1" dirty="0">
              <a:effectLst>
                <a:outerShdw blurRad="38100" dist="38100" dir="2700000" algn="tl">
                  <a:srgbClr val="000000">
                    <a:alpha val="43137"/>
                  </a:srgbClr>
                </a:outerShdw>
              </a:effectLst>
            </a:endParaRPr>
          </a:p>
        </p:txBody>
      </p:sp>
      <p:pic>
        <p:nvPicPr>
          <p:cNvPr id="6" name="Picture 4" descr="Logos FAO bleu.jpg"/>
          <p:cNvPicPr>
            <a:picLocks noChangeAspect="1"/>
          </p:cNvPicPr>
          <p:nvPr/>
        </p:nvPicPr>
        <p:blipFill>
          <a:blip r:embed="rId2" cstate="screen">
            <a:alphaModFix amt="35000"/>
            <a:extLst>
              <a:ext uri="{28A0092B-C50C-407E-A947-70E740481C1C}">
                <a14:useLocalDpi xmlns:a14="http://schemas.microsoft.com/office/drawing/2010/main" val="0"/>
              </a:ext>
            </a:extLst>
          </a:blip>
          <a:srcRect/>
          <a:stretch>
            <a:fillRect/>
          </a:stretch>
        </p:blipFill>
        <p:spPr bwMode="auto">
          <a:xfrm>
            <a:off x="8110413" y="5877272"/>
            <a:ext cx="854075" cy="854075"/>
          </a:xfrm>
          <a:prstGeom prst="rect">
            <a:avLst/>
          </a:prstGeom>
          <a:noFill/>
          <a:ln w="9525">
            <a:noFill/>
            <a:miter lim="800000"/>
            <a:headEnd/>
            <a:tailEnd/>
          </a:ln>
        </p:spPr>
      </p:pic>
      <p:sp>
        <p:nvSpPr>
          <p:cNvPr id="13" name="Tartalom helye 2">
            <a:extLst>
              <a:ext uri="{FF2B5EF4-FFF2-40B4-BE49-F238E27FC236}">
                <a16:creationId xmlns:a16="http://schemas.microsoft.com/office/drawing/2014/main" id="{0E0DC4F0-91EC-4D56-A2DB-F4C290B1889E}"/>
              </a:ext>
            </a:extLst>
          </p:cNvPr>
          <p:cNvSpPr txBox="1">
            <a:spLocks/>
          </p:cNvSpPr>
          <p:nvPr/>
        </p:nvSpPr>
        <p:spPr>
          <a:xfrm>
            <a:off x="423739" y="1628801"/>
            <a:ext cx="8229600" cy="936104"/>
          </a:xfrm>
          <a:prstGeom prst="rect">
            <a:avLst/>
          </a:prstGeom>
        </p:spPr>
        <p:txBody>
          <a:bodyPr vert="horz" lIns="91440" tIns="45720" rIns="91440" bIns="45720" rtlCol="0">
            <a:normAutofit/>
          </a:bodyPr>
          <a:lstStyle>
            <a:lvl1pPr marL="1588" indent="-1588" algn="l" defTabSz="914400" rtl="0" eaLnBrk="1" latinLnBrk="0" hangingPunct="1">
              <a:spcBef>
                <a:spcPct val="20000"/>
              </a:spcBef>
              <a:buFontTx/>
              <a:buNone/>
              <a:defRPr lang="hu-HU" sz="2400" kern="1200">
                <a:solidFill>
                  <a:schemeClr val="tx1"/>
                </a:solidFill>
                <a:latin typeface="Calibri Light" pitchFamily="34" charset="0"/>
                <a:ea typeface="+mn-ea"/>
                <a:cs typeface="+mn-cs"/>
              </a:defRPr>
            </a:lvl1pPr>
            <a:lvl2pPr marL="742950" indent="-285750" algn="l" defTabSz="914400" rtl="0" eaLnBrk="1" latinLnBrk="0" hangingPunct="1">
              <a:spcBef>
                <a:spcPct val="20000"/>
              </a:spcBef>
              <a:buFont typeface="Calibri" pitchFamily="34" charset="0"/>
              <a:buChar char="»"/>
              <a:defRPr sz="2100" kern="1200">
                <a:solidFill>
                  <a:schemeClr val="tx1"/>
                </a:solidFill>
                <a:latin typeface="Calibri Light"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Calibri Light" pitchFamily="34" charset="0"/>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Calibri Light" pitchFamily="34" charset="0"/>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Calibri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lnSpc>
                <a:spcPct val="115000"/>
              </a:lnSpc>
              <a:spcAft>
                <a:spcPts val="1170"/>
              </a:spcAft>
            </a:pPr>
            <a:r>
              <a:rPr lang="en-GB" sz="2000" b="1" dirty="0"/>
              <a:t>Information related to processing stage are based on the model biorefinery of </a:t>
            </a:r>
            <a:r>
              <a:rPr lang="en-GB" sz="2000" b="1" dirty="0" err="1"/>
              <a:t>Crescentino</a:t>
            </a:r>
            <a:r>
              <a:rPr lang="en-GB" sz="2000" b="1" dirty="0"/>
              <a:t>, Italy.  </a:t>
            </a:r>
            <a:endParaRPr lang="it-IT" sz="2000" b="1" dirty="0"/>
          </a:p>
        </p:txBody>
      </p:sp>
      <p:pic>
        <p:nvPicPr>
          <p:cNvPr id="3" name="Picture 2" descr="A large white building&#10;&#10;Description generated with high confidence">
            <a:extLst>
              <a:ext uri="{FF2B5EF4-FFF2-40B4-BE49-F238E27FC236}">
                <a16:creationId xmlns:a16="http://schemas.microsoft.com/office/drawing/2014/main" id="{F564F2FA-FB81-4D37-AF83-0315F0E8A02B}"/>
              </a:ext>
            </a:extLst>
          </p:cNvPr>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539552" y="2587516"/>
            <a:ext cx="4572000" cy="3048000"/>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sp>
        <p:nvSpPr>
          <p:cNvPr id="9" name="Tartalom helye 2">
            <a:extLst>
              <a:ext uri="{FF2B5EF4-FFF2-40B4-BE49-F238E27FC236}">
                <a16:creationId xmlns:a16="http://schemas.microsoft.com/office/drawing/2014/main" id="{36825417-4426-4B8D-B117-A8AEE1C90540}"/>
              </a:ext>
            </a:extLst>
          </p:cNvPr>
          <p:cNvSpPr txBox="1">
            <a:spLocks/>
          </p:cNvSpPr>
          <p:nvPr/>
        </p:nvSpPr>
        <p:spPr>
          <a:xfrm>
            <a:off x="5364088" y="4562129"/>
            <a:ext cx="3513659" cy="2295871"/>
          </a:xfrm>
          <a:prstGeom prst="rect">
            <a:avLst/>
          </a:prstGeom>
        </p:spPr>
        <p:txBody>
          <a:bodyPr vert="horz" lIns="91440" tIns="45720" rIns="91440" bIns="45720" rtlCol="0">
            <a:normAutofit/>
          </a:bodyPr>
          <a:lstStyle>
            <a:lvl1pPr marL="1588" indent="-1588" algn="l" defTabSz="914400" rtl="0" eaLnBrk="1" latinLnBrk="0" hangingPunct="1">
              <a:spcBef>
                <a:spcPct val="20000"/>
              </a:spcBef>
              <a:buFontTx/>
              <a:buNone/>
              <a:defRPr lang="hu-HU" sz="2400" kern="1200">
                <a:solidFill>
                  <a:schemeClr val="tx1"/>
                </a:solidFill>
                <a:latin typeface="Calibri Light" pitchFamily="34" charset="0"/>
                <a:ea typeface="+mn-ea"/>
                <a:cs typeface="+mn-cs"/>
              </a:defRPr>
            </a:lvl1pPr>
            <a:lvl2pPr marL="742950" indent="-285750" algn="l" defTabSz="914400" rtl="0" eaLnBrk="1" latinLnBrk="0" hangingPunct="1">
              <a:spcBef>
                <a:spcPct val="20000"/>
              </a:spcBef>
              <a:buFont typeface="Calibri" pitchFamily="34" charset="0"/>
              <a:buChar char="»"/>
              <a:defRPr sz="2100" kern="1200">
                <a:solidFill>
                  <a:schemeClr val="tx1"/>
                </a:solidFill>
                <a:latin typeface="Calibri Light"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Calibri Light" pitchFamily="34" charset="0"/>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Calibri Light" pitchFamily="34" charset="0"/>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Calibri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lnSpc>
                <a:spcPct val="115000"/>
              </a:lnSpc>
              <a:spcAft>
                <a:spcPts val="1170"/>
              </a:spcAft>
            </a:pPr>
            <a:r>
              <a:rPr lang="en-GB" sz="2000" b="1" dirty="0"/>
              <a:t>This plant relies on off-site production of enzymes and yeast. </a:t>
            </a:r>
            <a:endParaRPr lang="it-IT" sz="2000" b="1" dirty="0"/>
          </a:p>
        </p:txBody>
      </p:sp>
    </p:spTree>
    <p:extLst>
      <p:ext uri="{BB962C8B-B14F-4D97-AF65-F5344CB8AC3E}">
        <p14:creationId xmlns:p14="http://schemas.microsoft.com/office/powerpoint/2010/main" val="1034860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536" y="260648"/>
            <a:ext cx="7128792" cy="1143000"/>
          </a:xfrm>
        </p:spPr>
        <p:txBody>
          <a:bodyPr>
            <a:noAutofit/>
          </a:bodyPr>
          <a:lstStyle/>
          <a:p>
            <a:r>
              <a:rPr lang="en-US" sz="2400" b="1" dirty="0">
                <a:effectLst>
                  <a:outerShdw blurRad="38100" dist="38100" dir="2700000" algn="tl">
                    <a:srgbClr val="000000">
                      <a:alpha val="43137"/>
                    </a:srgbClr>
                  </a:outerShdw>
                </a:effectLst>
              </a:rPr>
              <a:t>AIR QUALITY (GHG + NON-GHG Emissions)</a:t>
            </a:r>
            <a:endParaRPr lang="it-IT" sz="2400" b="1" dirty="0">
              <a:effectLst>
                <a:outerShdw blurRad="38100" dist="38100" dir="2700000" algn="tl">
                  <a:srgbClr val="000000">
                    <a:alpha val="43137"/>
                  </a:srgbClr>
                </a:outerShdw>
              </a:effectLst>
            </a:endParaRPr>
          </a:p>
        </p:txBody>
      </p:sp>
      <p:pic>
        <p:nvPicPr>
          <p:cNvPr id="6" name="Picture 4" descr="Logos FAO bleu.jpg"/>
          <p:cNvPicPr>
            <a:picLocks noChangeAspect="1"/>
          </p:cNvPicPr>
          <p:nvPr/>
        </p:nvPicPr>
        <p:blipFill>
          <a:blip r:embed="rId2" cstate="screen">
            <a:alphaModFix amt="35000"/>
            <a:extLst>
              <a:ext uri="{28A0092B-C50C-407E-A947-70E740481C1C}">
                <a14:useLocalDpi xmlns:a14="http://schemas.microsoft.com/office/drawing/2010/main" val="0"/>
              </a:ext>
            </a:extLst>
          </a:blip>
          <a:srcRect/>
          <a:stretch>
            <a:fillRect/>
          </a:stretch>
        </p:blipFill>
        <p:spPr bwMode="auto">
          <a:xfrm>
            <a:off x="8110413" y="5877272"/>
            <a:ext cx="854075" cy="854075"/>
          </a:xfrm>
          <a:prstGeom prst="rect">
            <a:avLst/>
          </a:prstGeom>
          <a:noFill/>
          <a:ln w="9525">
            <a:noFill/>
            <a:miter lim="800000"/>
            <a:headEnd/>
            <a:tailEnd/>
          </a:ln>
        </p:spPr>
      </p:pic>
      <p:sp>
        <p:nvSpPr>
          <p:cNvPr id="13" name="Tartalom helye 2">
            <a:extLst>
              <a:ext uri="{FF2B5EF4-FFF2-40B4-BE49-F238E27FC236}">
                <a16:creationId xmlns:a16="http://schemas.microsoft.com/office/drawing/2014/main" id="{0E0DC4F0-91EC-4D56-A2DB-F4C290B1889E}"/>
              </a:ext>
            </a:extLst>
          </p:cNvPr>
          <p:cNvSpPr txBox="1">
            <a:spLocks/>
          </p:cNvSpPr>
          <p:nvPr/>
        </p:nvSpPr>
        <p:spPr>
          <a:xfrm>
            <a:off x="423739" y="1628800"/>
            <a:ext cx="8229600" cy="4248471"/>
          </a:xfrm>
          <a:prstGeom prst="rect">
            <a:avLst/>
          </a:prstGeom>
        </p:spPr>
        <p:txBody>
          <a:bodyPr vert="horz" lIns="91440" tIns="45720" rIns="91440" bIns="45720" rtlCol="0">
            <a:normAutofit/>
          </a:bodyPr>
          <a:lstStyle>
            <a:lvl1pPr marL="1588" indent="-1588" algn="l" defTabSz="914400" rtl="0" eaLnBrk="1" latinLnBrk="0" hangingPunct="1">
              <a:spcBef>
                <a:spcPct val="20000"/>
              </a:spcBef>
              <a:buFontTx/>
              <a:buNone/>
              <a:defRPr lang="hu-HU" sz="2400" kern="1200">
                <a:solidFill>
                  <a:schemeClr val="tx1"/>
                </a:solidFill>
                <a:latin typeface="Calibri Light" pitchFamily="34" charset="0"/>
                <a:ea typeface="+mn-ea"/>
                <a:cs typeface="+mn-cs"/>
              </a:defRPr>
            </a:lvl1pPr>
            <a:lvl2pPr marL="742950" indent="-285750" algn="l" defTabSz="914400" rtl="0" eaLnBrk="1" latinLnBrk="0" hangingPunct="1">
              <a:spcBef>
                <a:spcPct val="20000"/>
              </a:spcBef>
              <a:buFont typeface="Calibri" pitchFamily="34" charset="0"/>
              <a:buChar char="»"/>
              <a:defRPr sz="2100" kern="1200">
                <a:solidFill>
                  <a:schemeClr val="tx1"/>
                </a:solidFill>
                <a:latin typeface="Calibri Light"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Calibri Light" pitchFamily="34" charset="0"/>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Calibri Light" pitchFamily="34" charset="0"/>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Calibri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900" b="1" dirty="0"/>
              <a:t>Baseline: petrol</a:t>
            </a:r>
          </a:p>
          <a:p>
            <a:r>
              <a:rPr lang="en-GB" sz="1900" b="1" dirty="0"/>
              <a:t>Emission intensity of petrol: 83.3 gCO</a:t>
            </a:r>
            <a:r>
              <a:rPr lang="en-GB" sz="1900" b="1" baseline="-25000" dirty="0"/>
              <a:t>2</a:t>
            </a:r>
            <a:r>
              <a:rPr lang="en-GB" sz="1900" b="1" dirty="0"/>
              <a:t>eq/MJ (Source: </a:t>
            </a:r>
            <a:r>
              <a:rPr lang="en-GB" sz="1900" b="1" dirty="0" err="1"/>
              <a:t>BioGrace</a:t>
            </a:r>
            <a:r>
              <a:rPr lang="en-GB" sz="1900" b="1" dirty="0"/>
              <a:t>, 2014). </a:t>
            </a:r>
          </a:p>
          <a:p>
            <a:endParaRPr lang="en-GB" sz="1900" b="1" dirty="0"/>
          </a:p>
          <a:p>
            <a:r>
              <a:rPr lang="en-GB" sz="1900" b="1" dirty="0"/>
              <a:t>Target: lignocellulosic ethanol from willow</a:t>
            </a:r>
          </a:p>
          <a:p>
            <a:r>
              <a:rPr lang="en-GB" sz="1900" b="1" dirty="0"/>
              <a:t>Emission intensity of lignocellulosic ethanol (allocated results): 36.10 gCO</a:t>
            </a:r>
            <a:r>
              <a:rPr lang="en-GB" sz="1900" b="1" baseline="-25000" dirty="0"/>
              <a:t>2</a:t>
            </a:r>
            <a:r>
              <a:rPr lang="en-GB" sz="1900" b="1" dirty="0"/>
              <a:t>eq/MJ</a:t>
            </a:r>
          </a:p>
          <a:p>
            <a:r>
              <a:rPr lang="en-GB" sz="1900" b="1" dirty="0"/>
              <a:t>Emission reduction compared to baseline: 56.67%  </a:t>
            </a:r>
          </a:p>
          <a:p>
            <a:r>
              <a:rPr lang="en-GB" sz="1900" b="1" dirty="0"/>
              <a:t>Avoided emissions: 42,319 tons CO</a:t>
            </a:r>
            <a:r>
              <a:rPr lang="en-GB" sz="1900" b="1" baseline="-25000" dirty="0"/>
              <a:t>2</a:t>
            </a:r>
            <a:r>
              <a:rPr lang="en-GB" sz="1900" b="1" dirty="0"/>
              <a:t>eq per year</a:t>
            </a:r>
          </a:p>
          <a:p>
            <a:endParaRPr lang="en-GB" sz="1900" b="1" dirty="0"/>
          </a:p>
          <a:p>
            <a:r>
              <a:rPr lang="en-GB" sz="1900" b="1" dirty="0"/>
              <a:t>On-site enzymes production would diminish of a further 22.4 gCO</a:t>
            </a:r>
            <a:r>
              <a:rPr lang="en-GB" sz="1900" b="1" baseline="-25000" dirty="0"/>
              <a:t>2</a:t>
            </a:r>
            <a:r>
              <a:rPr lang="en-GB" sz="1900" b="1" dirty="0"/>
              <a:t>eq/MJ the carbon intensity of the bioethanol, resulting in a reduction of about 83% when compared to baseline.</a:t>
            </a:r>
          </a:p>
          <a:p>
            <a:endParaRPr lang="it-IT" sz="1900" dirty="0"/>
          </a:p>
        </p:txBody>
      </p:sp>
    </p:spTree>
    <p:extLst>
      <p:ext uri="{BB962C8B-B14F-4D97-AF65-F5344CB8AC3E}">
        <p14:creationId xmlns:p14="http://schemas.microsoft.com/office/powerpoint/2010/main" val="282376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536" y="260648"/>
            <a:ext cx="7128792" cy="1143000"/>
          </a:xfrm>
        </p:spPr>
        <p:txBody>
          <a:bodyPr>
            <a:noAutofit/>
          </a:bodyPr>
          <a:lstStyle/>
          <a:p>
            <a:r>
              <a:rPr lang="en-US" sz="2400" b="1" dirty="0">
                <a:effectLst>
                  <a:outerShdw blurRad="38100" dist="38100" dir="2700000" algn="tl">
                    <a:srgbClr val="000000">
                      <a:alpha val="43137"/>
                    </a:srgbClr>
                  </a:outerShdw>
                </a:effectLst>
              </a:rPr>
              <a:t>AIR QUALITY (GHG + NON-GHG Emissions)</a:t>
            </a:r>
            <a:endParaRPr lang="it-IT" sz="2400" b="1" dirty="0">
              <a:effectLst>
                <a:outerShdw blurRad="38100" dist="38100" dir="2700000" algn="tl">
                  <a:srgbClr val="000000">
                    <a:alpha val="43137"/>
                  </a:srgbClr>
                </a:outerShdw>
              </a:effectLst>
            </a:endParaRPr>
          </a:p>
        </p:txBody>
      </p:sp>
      <p:pic>
        <p:nvPicPr>
          <p:cNvPr id="6" name="Picture 4" descr="Logos FAO bleu.jpg"/>
          <p:cNvPicPr>
            <a:picLocks noChangeAspect="1"/>
          </p:cNvPicPr>
          <p:nvPr/>
        </p:nvPicPr>
        <p:blipFill>
          <a:blip r:embed="rId2" cstate="screen">
            <a:alphaModFix amt="35000"/>
            <a:extLst>
              <a:ext uri="{28A0092B-C50C-407E-A947-70E740481C1C}">
                <a14:useLocalDpi xmlns:a14="http://schemas.microsoft.com/office/drawing/2010/main" val="0"/>
              </a:ext>
            </a:extLst>
          </a:blip>
          <a:srcRect/>
          <a:stretch>
            <a:fillRect/>
          </a:stretch>
        </p:blipFill>
        <p:spPr bwMode="auto">
          <a:xfrm>
            <a:off x="8110413" y="5877272"/>
            <a:ext cx="854075" cy="854075"/>
          </a:xfrm>
          <a:prstGeom prst="rect">
            <a:avLst/>
          </a:prstGeom>
          <a:noFill/>
          <a:ln w="9525">
            <a:noFill/>
            <a:miter lim="800000"/>
            <a:headEnd/>
            <a:tailEnd/>
          </a:ln>
        </p:spPr>
      </p:pic>
      <p:graphicFrame>
        <p:nvGraphicFramePr>
          <p:cNvPr id="5" name="Grafico 2">
            <a:extLst>
              <a:ext uri="{FF2B5EF4-FFF2-40B4-BE49-F238E27FC236}">
                <a16:creationId xmlns:a16="http://schemas.microsoft.com/office/drawing/2014/main" id="{935AF406-C98F-4A3F-BEAF-10E455505955}"/>
              </a:ext>
            </a:extLst>
          </p:cNvPr>
          <p:cNvGraphicFramePr/>
          <p:nvPr>
            <p:extLst/>
          </p:nvPr>
        </p:nvGraphicFramePr>
        <p:xfrm>
          <a:off x="611560" y="1403648"/>
          <a:ext cx="7498853" cy="46176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67550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536" y="260648"/>
            <a:ext cx="7128792" cy="1143000"/>
          </a:xfrm>
        </p:spPr>
        <p:txBody>
          <a:bodyPr>
            <a:noAutofit/>
          </a:bodyPr>
          <a:lstStyle/>
          <a:p>
            <a:r>
              <a:rPr lang="en-US" sz="2400" b="1" dirty="0">
                <a:effectLst>
                  <a:outerShdw blurRad="38100" dist="38100" dir="2700000" algn="tl">
                    <a:srgbClr val="000000">
                      <a:alpha val="43137"/>
                    </a:srgbClr>
                  </a:outerShdw>
                </a:effectLst>
              </a:rPr>
              <a:t>SOIL QUALITY</a:t>
            </a:r>
            <a:endParaRPr lang="it-IT" sz="2400" b="1" dirty="0">
              <a:effectLst>
                <a:outerShdw blurRad="38100" dist="38100" dir="2700000" algn="tl">
                  <a:srgbClr val="000000">
                    <a:alpha val="43137"/>
                  </a:srgbClr>
                </a:outerShdw>
              </a:effectLst>
            </a:endParaRPr>
          </a:p>
        </p:txBody>
      </p:sp>
      <p:pic>
        <p:nvPicPr>
          <p:cNvPr id="6" name="Picture 4" descr="Logos FAO bleu.jpg"/>
          <p:cNvPicPr>
            <a:picLocks noChangeAspect="1"/>
          </p:cNvPicPr>
          <p:nvPr/>
        </p:nvPicPr>
        <p:blipFill>
          <a:blip r:embed="rId2" cstate="screen">
            <a:alphaModFix amt="35000"/>
            <a:extLst>
              <a:ext uri="{28A0092B-C50C-407E-A947-70E740481C1C}">
                <a14:useLocalDpi xmlns:a14="http://schemas.microsoft.com/office/drawing/2010/main" val="0"/>
              </a:ext>
            </a:extLst>
          </a:blip>
          <a:srcRect/>
          <a:stretch>
            <a:fillRect/>
          </a:stretch>
        </p:blipFill>
        <p:spPr bwMode="auto">
          <a:xfrm>
            <a:off x="8110413" y="5877272"/>
            <a:ext cx="854075" cy="854075"/>
          </a:xfrm>
          <a:prstGeom prst="rect">
            <a:avLst/>
          </a:prstGeom>
          <a:noFill/>
          <a:ln w="9525">
            <a:noFill/>
            <a:miter lim="800000"/>
            <a:headEnd/>
            <a:tailEnd/>
          </a:ln>
        </p:spPr>
      </p:pic>
      <p:sp>
        <p:nvSpPr>
          <p:cNvPr id="13" name="Tartalom helye 2">
            <a:extLst>
              <a:ext uri="{FF2B5EF4-FFF2-40B4-BE49-F238E27FC236}">
                <a16:creationId xmlns:a16="http://schemas.microsoft.com/office/drawing/2014/main" id="{0E0DC4F0-91EC-4D56-A2DB-F4C290B1889E}"/>
              </a:ext>
            </a:extLst>
          </p:cNvPr>
          <p:cNvSpPr txBox="1">
            <a:spLocks/>
          </p:cNvSpPr>
          <p:nvPr/>
        </p:nvSpPr>
        <p:spPr>
          <a:xfrm>
            <a:off x="423739" y="1628801"/>
            <a:ext cx="8229600" cy="936104"/>
          </a:xfrm>
          <a:prstGeom prst="rect">
            <a:avLst/>
          </a:prstGeom>
        </p:spPr>
        <p:txBody>
          <a:bodyPr vert="horz" lIns="91440" tIns="45720" rIns="91440" bIns="45720" rtlCol="0">
            <a:normAutofit/>
          </a:bodyPr>
          <a:lstStyle>
            <a:lvl1pPr marL="1588" indent="-1588" algn="l" defTabSz="914400" rtl="0" eaLnBrk="1" latinLnBrk="0" hangingPunct="1">
              <a:spcBef>
                <a:spcPct val="20000"/>
              </a:spcBef>
              <a:buFontTx/>
              <a:buNone/>
              <a:defRPr lang="hu-HU" sz="2400" kern="1200">
                <a:solidFill>
                  <a:schemeClr val="tx1"/>
                </a:solidFill>
                <a:latin typeface="Calibri Light" pitchFamily="34" charset="0"/>
                <a:ea typeface="+mn-ea"/>
                <a:cs typeface="+mn-cs"/>
              </a:defRPr>
            </a:lvl1pPr>
            <a:lvl2pPr marL="742950" indent="-285750" algn="l" defTabSz="914400" rtl="0" eaLnBrk="1" latinLnBrk="0" hangingPunct="1">
              <a:spcBef>
                <a:spcPct val="20000"/>
              </a:spcBef>
              <a:buFont typeface="Calibri" pitchFamily="34" charset="0"/>
              <a:buChar char="»"/>
              <a:defRPr sz="2100" kern="1200">
                <a:solidFill>
                  <a:schemeClr val="tx1"/>
                </a:solidFill>
                <a:latin typeface="Calibri Light"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Calibri Light" pitchFamily="34" charset="0"/>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Calibri Light" pitchFamily="34" charset="0"/>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Calibri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lnSpc>
                <a:spcPct val="115000"/>
              </a:lnSpc>
              <a:spcAft>
                <a:spcPts val="1170"/>
              </a:spcAft>
            </a:pPr>
            <a:r>
              <a:rPr lang="en-US" sz="1900" b="1" dirty="0"/>
              <a:t>In baseline conditions, the area is covered by grasslands and these systems in low productivity, marginal areas tend to be in equilibrium in terms of SOC. </a:t>
            </a:r>
            <a:r>
              <a:rPr lang="en-GB" sz="1900" b="1" dirty="0"/>
              <a:t> </a:t>
            </a:r>
            <a:endParaRPr lang="it-IT" sz="1900" b="1" dirty="0"/>
          </a:p>
        </p:txBody>
      </p:sp>
      <p:sp>
        <p:nvSpPr>
          <p:cNvPr id="14" name="Tartalom helye 2">
            <a:extLst>
              <a:ext uri="{FF2B5EF4-FFF2-40B4-BE49-F238E27FC236}">
                <a16:creationId xmlns:a16="http://schemas.microsoft.com/office/drawing/2014/main" id="{8C34BACC-7B5E-478A-BA5C-17319158F356}"/>
              </a:ext>
            </a:extLst>
          </p:cNvPr>
          <p:cNvSpPr txBox="1">
            <a:spLocks/>
          </p:cNvSpPr>
          <p:nvPr/>
        </p:nvSpPr>
        <p:spPr>
          <a:xfrm>
            <a:off x="423739" y="2617117"/>
            <a:ext cx="8229600" cy="1337691"/>
          </a:xfrm>
          <a:prstGeom prst="rect">
            <a:avLst/>
          </a:prstGeom>
        </p:spPr>
        <p:txBody>
          <a:bodyPr vert="horz" lIns="91440" tIns="45720" rIns="91440" bIns="45720" rtlCol="0">
            <a:normAutofit/>
          </a:bodyPr>
          <a:lstStyle>
            <a:lvl1pPr marL="1588" indent="-1588" algn="l" defTabSz="914400" rtl="0" eaLnBrk="1" latinLnBrk="0" hangingPunct="1">
              <a:spcBef>
                <a:spcPct val="20000"/>
              </a:spcBef>
              <a:buFontTx/>
              <a:buNone/>
              <a:defRPr lang="hu-HU" sz="2400" kern="1200">
                <a:solidFill>
                  <a:schemeClr val="tx1"/>
                </a:solidFill>
                <a:latin typeface="Calibri Light" pitchFamily="34" charset="0"/>
                <a:ea typeface="+mn-ea"/>
                <a:cs typeface="+mn-cs"/>
              </a:defRPr>
            </a:lvl1pPr>
            <a:lvl2pPr marL="742950" indent="-285750" algn="l" defTabSz="914400" rtl="0" eaLnBrk="1" latinLnBrk="0" hangingPunct="1">
              <a:spcBef>
                <a:spcPct val="20000"/>
              </a:spcBef>
              <a:buFont typeface="Calibri" pitchFamily="34" charset="0"/>
              <a:buChar char="»"/>
              <a:defRPr sz="2100" kern="1200">
                <a:solidFill>
                  <a:schemeClr val="tx1"/>
                </a:solidFill>
                <a:latin typeface="Calibri Light"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Calibri Light" pitchFamily="34" charset="0"/>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Calibri Light" pitchFamily="34" charset="0"/>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Calibri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lnSpc>
                <a:spcPct val="115000"/>
              </a:lnSpc>
              <a:spcAft>
                <a:spcPts val="1170"/>
              </a:spcAft>
            </a:pPr>
            <a:r>
              <a:rPr lang="en-US" sz="1900" b="1" dirty="0"/>
              <a:t>The target scenario foresees the cultivation of willow, a perennial deciduous tree crop which is harvested in winter, when the plants have shed their leaves. </a:t>
            </a:r>
            <a:endParaRPr lang="it-IT" sz="1900" b="1" dirty="0"/>
          </a:p>
        </p:txBody>
      </p:sp>
      <p:sp>
        <p:nvSpPr>
          <p:cNvPr id="7" name="Tartalom helye 2">
            <a:extLst>
              <a:ext uri="{FF2B5EF4-FFF2-40B4-BE49-F238E27FC236}">
                <a16:creationId xmlns:a16="http://schemas.microsoft.com/office/drawing/2014/main" id="{30037CB6-8511-4016-A86B-C779CDD6A3A9}"/>
              </a:ext>
            </a:extLst>
          </p:cNvPr>
          <p:cNvSpPr txBox="1">
            <a:spLocks/>
          </p:cNvSpPr>
          <p:nvPr/>
        </p:nvSpPr>
        <p:spPr>
          <a:xfrm>
            <a:off x="423739" y="3573016"/>
            <a:ext cx="8229600" cy="2448272"/>
          </a:xfrm>
          <a:prstGeom prst="rect">
            <a:avLst/>
          </a:prstGeom>
        </p:spPr>
        <p:txBody>
          <a:bodyPr vert="horz" lIns="91440" tIns="45720" rIns="91440" bIns="45720" rtlCol="0">
            <a:normAutofit lnSpcReduction="10000"/>
          </a:bodyPr>
          <a:lstStyle>
            <a:lvl1pPr marL="1588" indent="-1588" algn="l" defTabSz="914400" rtl="0" eaLnBrk="1" latinLnBrk="0" hangingPunct="1">
              <a:spcBef>
                <a:spcPct val="20000"/>
              </a:spcBef>
              <a:buFontTx/>
              <a:buNone/>
              <a:defRPr lang="hu-HU" sz="2400" kern="1200">
                <a:solidFill>
                  <a:schemeClr val="tx1"/>
                </a:solidFill>
                <a:latin typeface="Calibri Light" pitchFamily="34" charset="0"/>
                <a:ea typeface="+mn-ea"/>
                <a:cs typeface="+mn-cs"/>
              </a:defRPr>
            </a:lvl1pPr>
            <a:lvl2pPr marL="742950" indent="-285750" algn="l" defTabSz="914400" rtl="0" eaLnBrk="1" latinLnBrk="0" hangingPunct="1">
              <a:spcBef>
                <a:spcPct val="20000"/>
              </a:spcBef>
              <a:buFont typeface="Calibri" pitchFamily="34" charset="0"/>
              <a:buChar char="»"/>
              <a:defRPr sz="2100" kern="1200">
                <a:solidFill>
                  <a:schemeClr val="tx1"/>
                </a:solidFill>
                <a:latin typeface="Calibri Light"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Calibri Light" pitchFamily="34" charset="0"/>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Calibri Light" pitchFamily="34" charset="0"/>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Calibri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lnSpc>
                <a:spcPct val="115000"/>
              </a:lnSpc>
              <a:spcAft>
                <a:spcPts val="1170"/>
              </a:spcAft>
            </a:pPr>
            <a:r>
              <a:rPr lang="en-US" sz="1900" b="1" dirty="0"/>
              <a:t>In this scenario no organic fertilization (e.g. manure) is performed and thus the SOC balance is only affected by the natural removal and the inputs from the debris represented by the above and below ground biomass.</a:t>
            </a:r>
          </a:p>
          <a:p>
            <a:pPr algn="just">
              <a:lnSpc>
                <a:spcPct val="115000"/>
              </a:lnSpc>
              <a:spcAft>
                <a:spcPts val="1170"/>
              </a:spcAft>
            </a:pPr>
            <a:r>
              <a:rPr lang="en-US" sz="1900" b="1" dirty="0"/>
              <a:t>It was estimated that willow cultivation returns about 5,600 kg of biomass (mostly leaves and chips from the harvesting operation) per ha are left in the field at every harvest, which equals to some 1,867 kg per year. In total, the system has the potential to accumulate up to </a:t>
            </a:r>
            <a:r>
              <a:rPr lang="en-US" sz="1900" b="1" u="sng" dirty="0"/>
              <a:t>314 kg of SOM per ha each year</a:t>
            </a:r>
            <a:r>
              <a:rPr lang="en-US" sz="1900" b="1" dirty="0"/>
              <a:t>. </a:t>
            </a:r>
            <a:endParaRPr lang="en-GB" sz="1900" dirty="0"/>
          </a:p>
        </p:txBody>
      </p:sp>
    </p:spTree>
    <p:extLst>
      <p:ext uri="{BB962C8B-B14F-4D97-AF65-F5344CB8AC3E}">
        <p14:creationId xmlns:p14="http://schemas.microsoft.com/office/powerpoint/2010/main" val="2500902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536" y="260648"/>
            <a:ext cx="7128792" cy="1143000"/>
          </a:xfrm>
        </p:spPr>
        <p:txBody>
          <a:bodyPr>
            <a:noAutofit/>
          </a:bodyPr>
          <a:lstStyle/>
          <a:p>
            <a:r>
              <a:rPr lang="en-US" sz="2400" b="1" dirty="0">
                <a:effectLst>
                  <a:outerShdw blurRad="38100" dist="38100" dir="2700000" algn="tl">
                    <a:srgbClr val="000000">
                      <a:alpha val="43137"/>
                    </a:srgbClr>
                  </a:outerShdw>
                </a:effectLst>
              </a:rPr>
              <a:t>LAND TENURE</a:t>
            </a:r>
            <a:endParaRPr lang="it-IT" sz="2400" b="1" dirty="0">
              <a:effectLst>
                <a:outerShdw blurRad="38100" dist="38100" dir="2700000" algn="tl">
                  <a:srgbClr val="000000">
                    <a:alpha val="43137"/>
                  </a:srgbClr>
                </a:outerShdw>
              </a:effectLst>
            </a:endParaRPr>
          </a:p>
        </p:txBody>
      </p:sp>
      <p:pic>
        <p:nvPicPr>
          <p:cNvPr id="6" name="Picture 4" descr="Logos FAO bleu.jpg"/>
          <p:cNvPicPr>
            <a:picLocks noChangeAspect="1"/>
          </p:cNvPicPr>
          <p:nvPr/>
        </p:nvPicPr>
        <p:blipFill>
          <a:blip r:embed="rId2" cstate="screen">
            <a:alphaModFix amt="35000"/>
            <a:extLst>
              <a:ext uri="{28A0092B-C50C-407E-A947-70E740481C1C}">
                <a14:useLocalDpi xmlns:a14="http://schemas.microsoft.com/office/drawing/2010/main" val="0"/>
              </a:ext>
            </a:extLst>
          </a:blip>
          <a:srcRect/>
          <a:stretch>
            <a:fillRect/>
          </a:stretch>
        </p:blipFill>
        <p:spPr bwMode="auto">
          <a:xfrm>
            <a:off x="8110413" y="5877272"/>
            <a:ext cx="854075" cy="854075"/>
          </a:xfrm>
          <a:prstGeom prst="rect">
            <a:avLst/>
          </a:prstGeom>
          <a:noFill/>
          <a:ln w="9525">
            <a:noFill/>
            <a:miter lim="800000"/>
            <a:headEnd/>
            <a:tailEnd/>
          </a:ln>
        </p:spPr>
      </p:pic>
      <p:sp>
        <p:nvSpPr>
          <p:cNvPr id="14" name="Tartalom helye 2">
            <a:extLst>
              <a:ext uri="{FF2B5EF4-FFF2-40B4-BE49-F238E27FC236}">
                <a16:creationId xmlns:a16="http://schemas.microsoft.com/office/drawing/2014/main" id="{8C34BACC-7B5E-478A-BA5C-17319158F356}"/>
              </a:ext>
            </a:extLst>
          </p:cNvPr>
          <p:cNvSpPr txBox="1">
            <a:spLocks/>
          </p:cNvSpPr>
          <p:nvPr/>
        </p:nvSpPr>
        <p:spPr>
          <a:xfrm>
            <a:off x="457200" y="1403648"/>
            <a:ext cx="8229600" cy="1305272"/>
          </a:xfrm>
          <a:prstGeom prst="rect">
            <a:avLst/>
          </a:prstGeom>
        </p:spPr>
        <p:txBody>
          <a:bodyPr vert="horz" lIns="91440" tIns="45720" rIns="91440" bIns="45720" rtlCol="0">
            <a:noAutofit/>
          </a:bodyPr>
          <a:lstStyle>
            <a:lvl1pPr marL="1588" indent="-1588" algn="l" defTabSz="914400" rtl="0" eaLnBrk="1" latinLnBrk="0" hangingPunct="1">
              <a:spcBef>
                <a:spcPct val="20000"/>
              </a:spcBef>
              <a:buFontTx/>
              <a:buNone/>
              <a:defRPr lang="hu-HU" sz="2400" kern="1200">
                <a:solidFill>
                  <a:schemeClr val="tx1"/>
                </a:solidFill>
                <a:latin typeface="Calibri Light" pitchFamily="34" charset="0"/>
                <a:ea typeface="+mn-ea"/>
                <a:cs typeface="+mn-cs"/>
              </a:defRPr>
            </a:lvl1pPr>
            <a:lvl2pPr marL="742950" indent="-285750" algn="l" defTabSz="914400" rtl="0" eaLnBrk="1" latinLnBrk="0" hangingPunct="1">
              <a:spcBef>
                <a:spcPct val="20000"/>
              </a:spcBef>
              <a:buFont typeface="Calibri" pitchFamily="34" charset="0"/>
              <a:buChar char="»"/>
              <a:defRPr sz="2100" kern="1200">
                <a:solidFill>
                  <a:schemeClr val="tx1"/>
                </a:solidFill>
                <a:latin typeface="Calibri Light"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Calibri Light" pitchFamily="34" charset="0"/>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Calibri Light" pitchFamily="34" charset="0"/>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Calibri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GB" sz="1900" b="1" dirty="0"/>
              <a:t>Sustainability </a:t>
            </a:r>
            <a:r>
              <a:rPr lang="en-GB" sz="1900" b="1" u="sng" dirty="0"/>
              <a:t>risks exist </a:t>
            </a:r>
            <a:r>
              <a:rPr lang="en-GB" sz="1900" b="1" dirty="0"/>
              <a:t>for this indicator in the case of Ukraine. </a:t>
            </a:r>
            <a:r>
              <a:rPr lang="en-US" sz="1900" b="1" dirty="0"/>
              <a:t>The land tenure structure of the </a:t>
            </a:r>
            <a:r>
              <a:rPr lang="en-US" sz="1900" b="1" i="1" dirty="0"/>
              <a:t>target area </a:t>
            </a:r>
            <a:r>
              <a:rPr lang="en-US" sz="1900" b="1" dirty="0"/>
              <a:t>is rather complex and still under development. </a:t>
            </a:r>
            <a:r>
              <a:rPr lang="en-GB" sz="1900" b="1" dirty="0"/>
              <a:t> </a:t>
            </a:r>
            <a:endParaRPr lang="it-IT" sz="1900" b="1" dirty="0"/>
          </a:p>
        </p:txBody>
      </p:sp>
      <p:sp>
        <p:nvSpPr>
          <p:cNvPr id="7" name="Tartalom helye 2">
            <a:extLst>
              <a:ext uri="{FF2B5EF4-FFF2-40B4-BE49-F238E27FC236}">
                <a16:creationId xmlns:a16="http://schemas.microsoft.com/office/drawing/2014/main" id="{0088C31B-1DC9-4045-A65B-D50B14389E30}"/>
              </a:ext>
            </a:extLst>
          </p:cNvPr>
          <p:cNvSpPr txBox="1">
            <a:spLocks/>
          </p:cNvSpPr>
          <p:nvPr/>
        </p:nvSpPr>
        <p:spPr>
          <a:xfrm>
            <a:off x="457200" y="2429421"/>
            <a:ext cx="8229600" cy="711547"/>
          </a:xfrm>
          <a:prstGeom prst="rect">
            <a:avLst/>
          </a:prstGeom>
        </p:spPr>
        <p:txBody>
          <a:bodyPr vert="horz" lIns="91440" tIns="45720" rIns="91440" bIns="45720" rtlCol="0">
            <a:noAutofit/>
          </a:bodyPr>
          <a:lstStyle>
            <a:lvl1pPr marL="1588" indent="-1588" algn="l" defTabSz="914400" rtl="0" eaLnBrk="1" latinLnBrk="0" hangingPunct="1">
              <a:spcBef>
                <a:spcPct val="20000"/>
              </a:spcBef>
              <a:buFontTx/>
              <a:buNone/>
              <a:defRPr lang="hu-HU" sz="2400" kern="1200">
                <a:solidFill>
                  <a:schemeClr val="tx1"/>
                </a:solidFill>
                <a:latin typeface="Calibri Light" pitchFamily="34" charset="0"/>
                <a:ea typeface="+mn-ea"/>
                <a:cs typeface="+mn-cs"/>
              </a:defRPr>
            </a:lvl1pPr>
            <a:lvl2pPr marL="742950" indent="-285750" algn="l" defTabSz="914400" rtl="0" eaLnBrk="1" latinLnBrk="0" hangingPunct="1">
              <a:spcBef>
                <a:spcPct val="20000"/>
              </a:spcBef>
              <a:buFont typeface="Calibri" pitchFamily="34" charset="0"/>
              <a:buChar char="»"/>
              <a:defRPr sz="2100" kern="1200">
                <a:solidFill>
                  <a:schemeClr val="tx1"/>
                </a:solidFill>
                <a:latin typeface="Calibri Light"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Calibri Light" pitchFamily="34" charset="0"/>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Calibri Light" pitchFamily="34" charset="0"/>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Calibri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sz="1900" b="1" dirty="0"/>
              <a:t>After the collapse of the former USSR, agriculture in Ukraine has been dominated by large extension of land owned by private entities, mainly </a:t>
            </a:r>
            <a:r>
              <a:rPr lang="en-US" sz="1900" b="1" dirty="0" err="1"/>
              <a:t>agri</a:t>
            </a:r>
            <a:r>
              <a:rPr lang="en-US" sz="1900" b="1" dirty="0"/>
              <a:t>-holdings. </a:t>
            </a:r>
            <a:endParaRPr lang="it-IT" sz="1900" b="1" dirty="0"/>
          </a:p>
        </p:txBody>
      </p:sp>
      <p:sp>
        <p:nvSpPr>
          <p:cNvPr id="8" name="Tartalom helye 2">
            <a:extLst>
              <a:ext uri="{FF2B5EF4-FFF2-40B4-BE49-F238E27FC236}">
                <a16:creationId xmlns:a16="http://schemas.microsoft.com/office/drawing/2014/main" id="{1E25AF2C-FA8D-44E1-B3D7-92702F1F0DE8}"/>
              </a:ext>
            </a:extLst>
          </p:cNvPr>
          <p:cNvSpPr txBox="1">
            <a:spLocks/>
          </p:cNvSpPr>
          <p:nvPr/>
        </p:nvSpPr>
        <p:spPr>
          <a:xfrm>
            <a:off x="457200" y="3429000"/>
            <a:ext cx="8229600" cy="1305272"/>
          </a:xfrm>
          <a:prstGeom prst="rect">
            <a:avLst/>
          </a:prstGeom>
        </p:spPr>
        <p:txBody>
          <a:bodyPr vert="horz" lIns="91440" tIns="45720" rIns="91440" bIns="45720" rtlCol="0">
            <a:noAutofit/>
          </a:bodyPr>
          <a:lstStyle>
            <a:lvl1pPr marL="1588" indent="-1588" algn="l" defTabSz="914400" rtl="0" eaLnBrk="1" latinLnBrk="0" hangingPunct="1">
              <a:spcBef>
                <a:spcPct val="20000"/>
              </a:spcBef>
              <a:buFontTx/>
              <a:buNone/>
              <a:defRPr lang="hu-HU" sz="2400" kern="1200">
                <a:solidFill>
                  <a:schemeClr val="tx1"/>
                </a:solidFill>
                <a:latin typeface="Calibri Light" pitchFamily="34" charset="0"/>
                <a:ea typeface="+mn-ea"/>
                <a:cs typeface="+mn-cs"/>
              </a:defRPr>
            </a:lvl1pPr>
            <a:lvl2pPr marL="742950" indent="-285750" algn="l" defTabSz="914400" rtl="0" eaLnBrk="1" latinLnBrk="0" hangingPunct="1">
              <a:spcBef>
                <a:spcPct val="20000"/>
              </a:spcBef>
              <a:buFont typeface="Calibri" pitchFamily="34" charset="0"/>
              <a:buChar char="»"/>
              <a:defRPr sz="2100" kern="1200">
                <a:solidFill>
                  <a:schemeClr val="tx1"/>
                </a:solidFill>
                <a:latin typeface="Calibri Light"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Calibri Light" pitchFamily="34" charset="0"/>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Calibri Light" pitchFamily="34" charset="0"/>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Calibri Ligh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900" b="1" dirty="0"/>
              <a:t>Large surfaces of less productive and wanted land remained property of the central government and are normally given under concession through a system of permits. The structure of tenure rights is not dynamic and permits are issued by the government with a special procedure.</a:t>
            </a:r>
          </a:p>
          <a:p>
            <a:endParaRPr lang="en-GB" sz="1900" b="1" dirty="0"/>
          </a:p>
          <a:p>
            <a:r>
              <a:rPr lang="it-IT" sz="1900" b="1" dirty="0"/>
              <a:t>The aforementioned complexity highlighted the risk in Ukraine that marginal lands of interest for the production of biomass may remain underutilized because of the difficulties for small farmers to </a:t>
            </a:r>
            <a:r>
              <a:rPr lang="it-IT" sz="1900" b="1" u="sng" dirty="0"/>
              <a:t>i. obtain a permit; or ii. to be identified as the land owner.</a:t>
            </a:r>
          </a:p>
        </p:txBody>
      </p:sp>
    </p:spTree>
    <p:extLst>
      <p:ext uri="{BB962C8B-B14F-4D97-AF65-F5344CB8AC3E}">
        <p14:creationId xmlns:p14="http://schemas.microsoft.com/office/powerpoint/2010/main" val="2876984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536" y="260648"/>
            <a:ext cx="7128792" cy="1143000"/>
          </a:xfrm>
        </p:spPr>
        <p:txBody>
          <a:bodyPr>
            <a:noAutofit/>
          </a:bodyPr>
          <a:lstStyle/>
          <a:p>
            <a:r>
              <a:rPr lang="en-US" sz="2400" b="1" dirty="0">
                <a:effectLst>
                  <a:outerShdw blurRad="38100" dist="38100" dir="2700000" algn="tl">
                    <a:srgbClr val="000000">
                      <a:alpha val="43137"/>
                    </a:srgbClr>
                  </a:outerShdw>
                </a:effectLst>
              </a:rPr>
              <a:t>JOBS IN THE BIOENERGY SECTOR</a:t>
            </a:r>
            <a:endParaRPr lang="it-IT" sz="2400" b="1" dirty="0">
              <a:effectLst>
                <a:outerShdw blurRad="38100" dist="38100" dir="2700000" algn="tl">
                  <a:srgbClr val="000000">
                    <a:alpha val="43137"/>
                  </a:srgbClr>
                </a:outerShdw>
              </a:effectLst>
            </a:endParaRPr>
          </a:p>
        </p:txBody>
      </p:sp>
      <p:pic>
        <p:nvPicPr>
          <p:cNvPr id="6" name="Picture 4" descr="Logos FAO bleu.jpg"/>
          <p:cNvPicPr>
            <a:picLocks noChangeAspect="1"/>
          </p:cNvPicPr>
          <p:nvPr/>
        </p:nvPicPr>
        <p:blipFill>
          <a:blip r:embed="rId3" cstate="screen">
            <a:alphaModFix amt="35000"/>
            <a:extLst>
              <a:ext uri="{28A0092B-C50C-407E-A947-70E740481C1C}">
                <a14:useLocalDpi xmlns:a14="http://schemas.microsoft.com/office/drawing/2010/main" val="0"/>
              </a:ext>
            </a:extLst>
          </a:blip>
          <a:srcRect/>
          <a:stretch>
            <a:fillRect/>
          </a:stretch>
        </p:blipFill>
        <p:spPr bwMode="auto">
          <a:xfrm>
            <a:off x="8110413" y="5877272"/>
            <a:ext cx="854075" cy="854075"/>
          </a:xfrm>
          <a:prstGeom prst="rect">
            <a:avLst/>
          </a:prstGeom>
          <a:noFill/>
          <a:ln w="9525">
            <a:noFill/>
            <a:miter lim="800000"/>
            <a:headEnd/>
            <a:tailEnd/>
          </a:ln>
        </p:spPr>
      </p:pic>
      <p:pic>
        <p:nvPicPr>
          <p:cNvPr id="12" name="Picture 11">
            <a:extLst>
              <a:ext uri="{FF2B5EF4-FFF2-40B4-BE49-F238E27FC236}">
                <a16:creationId xmlns:a16="http://schemas.microsoft.com/office/drawing/2014/main" id="{6880983E-B179-4369-9285-D1FAC846C612}"/>
              </a:ext>
            </a:extLst>
          </p:cNvPr>
          <p:cNvPicPr/>
          <p:nvPr/>
        </p:nvPicPr>
        <p:blipFill rotWithShape="1">
          <a:blip r:embed="rId4"/>
          <a:srcRect l="2017" t="23629" r="7355" b="8216"/>
          <a:stretch/>
        </p:blipFill>
        <p:spPr bwMode="auto">
          <a:xfrm>
            <a:off x="539552" y="1772816"/>
            <a:ext cx="8208912" cy="3744416"/>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a:extLst>
            <a:ext uri="{53640926-AAD7-44D8-BBD7-CCE9431645EC}">
              <a14:shadowObscured xmlns:a14="http://schemas.microsoft.com/office/drawing/2010/main"/>
            </a:ext>
          </a:extLst>
        </p:spPr>
      </p:pic>
      <p:sp>
        <p:nvSpPr>
          <p:cNvPr id="3" name="Oval 2">
            <a:extLst>
              <a:ext uri="{FF2B5EF4-FFF2-40B4-BE49-F238E27FC236}">
                <a16:creationId xmlns:a16="http://schemas.microsoft.com/office/drawing/2014/main" id="{21AFE2EC-AF0B-4218-81B4-E7397837B331}"/>
              </a:ext>
            </a:extLst>
          </p:cNvPr>
          <p:cNvSpPr/>
          <p:nvPr/>
        </p:nvSpPr>
        <p:spPr>
          <a:xfrm>
            <a:off x="4573141" y="3789040"/>
            <a:ext cx="432048"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18690607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téma">
  <a:themeElements>
    <a:clrScheme name="Egyéni 28. séma">
      <a:dk1>
        <a:srgbClr val="595854"/>
      </a:dk1>
      <a:lt1>
        <a:sysClr val="window" lastClr="FFFFFF"/>
      </a:lt1>
      <a:dk2>
        <a:srgbClr val="88BD0D"/>
      </a:dk2>
      <a:lt2>
        <a:srgbClr val="FFFFFF"/>
      </a:lt2>
      <a:accent1>
        <a:srgbClr val="EDF2D4"/>
      </a:accent1>
      <a:accent2>
        <a:srgbClr val="D9E6AB"/>
      </a:accent2>
      <a:accent3>
        <a:srgbClr val="98C11E"/>
      </a:accent3>
      <a:accent4>
        <a:srgbClr val="9BAD6A"/>
      </a:accent4>
      <a:accent5>
        <a:srgbClr val="4C6110"/>
      </a:accent5>
      <a:accent6>
        <a:srgbClr val="263108"/>
      </a:accent6>
      <a:hlink>
        <a:srgbClr val="FF6C2C"/>
      </a:hlink>
      <a:folHlink>
        <a:srgbClr val="5B4D6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FORBIO_2017-09-06_Finsterwalde</Template>
  <TotalTime>960</TotalTime>
  <Words>1091</Words>
  <Application>Microsoft Office PowerPoint</Application>
  <PresentationFormat>On-screen Show (4:3)</PresentationFormat>
  <Paragraphs>84</Paragraphs>
  <Slides>15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Office-téma</vt:lpstr>
      <vt:lpstr>Sustainability assessment: Ukrainian Case Study</vt:lpstr>
      <vt:lpstr>FULL results AVAILABLE: https://forbio-project.eu/documents</vt:lpstr>
      <vt:lpstr>AIR QUALITY (GHG + NON-GHG Emissions)</vt:lpstr>
      <vt:lpstr>AIR QUALITY (GHG + NON-GHG Emissions)</vt:lpstr>
      <vt:lpstr>AIR QUALITY (GHG + NON-GHG Emissions)</vt:lpstr>
      <vt:lpstr>AIR QUALITY (GHG + NON-GHG Emissions)</vt:lpstr>
      <vt:lpstr>SOIL QUALITY</vt:lpstr>
      <vt:lpstr>LAND TENURE</vt:lpstr>
      <vt:lpstr>JOBS IN THE BIOENERGY SECTOR</vt:lpstr>
      <vt:lpstr>INCOME</vt:lpstr>
      <vt:lpstr>PRODUCTIVITY </vt:lpstr>
      <vt:lpstr>PRODUCTIVITY </vt:lpstr>
      <vt:lpstr>GROSS VALUE ADDED</vt:lpstr>
      <vt:lpstr>GROSS VALUE ADDED</vt:lpstr>
      <vt:lpstr>PowerPoint Presentation</vt:lpstr>
    </vt:vector>
  </TitlesOfParts>
  <Company>FIB eV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Ehemalige Rieselfelder und  Rekultivierungsflächen des Braunkohlenbergbaus für nachwachsende Rohstoffe  Former sewage irrigation fields and  recultivation area of lignite mining  for bioenergy</dc:title>
  <dc:creator>koehler</dc:creator>
  <cp:lastModifiedBy>User</cp:lastModifiedBy>
  <cp:revision>509</cp:revision>
  <cp:lastPrinted>2017-09-04T08:20:39Z</cp:lastPrinted>
  <dcterms:created xsi:type="dcterms:W3CDTF">2017-08-30T12:25:02Z</dcterms:created>
  <dcterms:modified xsi:type="dcterms:W3CDTF">2018-11-25T18:53:13Z</dcterms:modified>
</cp:coreProperties>
</file>