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4" r:id="rId3"/>
    <p:sldId id="257" r:id="rId4"/>
    <p:sldId id="267" r:id="rId5"/>
    <p:sldId id="263" r:id="rId6"/>
    <p:sldId id="265" r:id="rId7"/>
    <p:sldId id="264" r:id="rId8"/>
    <p:sldId id="269" r:id="rId9"/>
    <p:sldId id="271" r:id="rId10"/>
    <p:sldId id="272" r:id="rId11"/>
    <p:sldId id="273" r:id="rId12"/>
    <p:sldId id="260" r:id="rId13"/>
  </p:sldIdLst>
  <p:sldSz cx="9144000" cy="6858000" type="screen4x3"/>
  <p:notesSz cx="6858000" cy="9144000"/>
  <p:custDataLst>
    <p:tags r:id="rId15"/>
  </p:custData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665" autoAdjust="0"/>
  </p:normalViewPr>
  <p:slideViewPr>
    <p:cSldViewPr showGuides="1">
      <p:cViewPr varScale="1">
        <p:scale>
          <a:sx n="52" d="100"/>
          <a:sy n="52" d="100"/>
        </p:scale>
        <p:origin x="1219" y="53"/>
      </p:cViewPr>
      <p:guideLst>
        <p:guide orient="horz" pos="2160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2" d="100"/>
          <a:sy n="102" d="100"/>
        </p:scale>
        <p:origin x="-111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B5E15-F8AD-42FE-A15D-BA2C450BF6D2}" type="datetimeFigureOut">
              <a:rPr lang="hu-HU" smtClean="0"/>
              <a:pPr/>
              <a:t>2017.06.13.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6B64B-C644-4021-B2F7-8434CB0E8EB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783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954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626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B64B-C644-4021-B2F7-8434CB0E8EBA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70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infographic_ppt800_600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80528" y="-27384"/>
            <a:ext cx="9252520" cy="694347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95536" y="1700808"/>
            <a:ext cx="5832648" cy="3096344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95536" y="5105400"/>
            <a:ext cx="7920880" cy="1131912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hu-HU" dirty="0"/>
          </a:p>
        </p:txBody>
      </p:sp>
      <p:sp>
        <p:nvSpPr>
          <p:cNvPr id="16" name="Szövegdoboz 15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research and innovation </a:t>
            </a:r>
            <a:r>
              <a:rPr lang="en-US" sz="1000" dirty="0" err="1">
                <a:solidFill>
                  <a:schemeClr val="bg1"/>
                </a:solidFill>
                <a:latin typeface="Calibri Light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 under grant agreement No691846.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7" name="Kép 16" descr="flag_2colo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infographic_ppt800_600_2-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86" y="0"/>
            <a:ext cx="9138627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417019"/>
            <a:ext cx="8352928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2276872"/>
            <a:ext cx="8352928" cy="114014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  <a:p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research and innovation </a:t>
            </a:r>
            <a:r>
              <a:rPr lang="en-US" sz="1000" dirty="0" err="1">
                <a:solidFill>
                  <a:schemeClr val="bg1"/>
                </a:solidFill>
                <a:latin typeface="Calibri Light" pitchFamily="34" charset="0"/>
              </a:rPr>
              <a:t>programme</a:t>
            </a:r>
            <a:r>
              <a:rPr lang="en-US" sz="1000" dirty="0">
                <a:solidFill>
                  <a:schemeClr val="bg1"/>
                </a:solidFill>
                <a:latin typeface="Calibri Light" pitchFamily="34" charset="0"/>
              </a:rPr>
              <a:t> under grant agreement No691846.</a:t>
            </a:r>
            <a:endParaRPr lang="hu-HU" sz="1000" dirty="0">
              <a:solidFill>
                <a:schemeClr val="bg1"/>
              </a:solidFill>
              <a:latin typeface="Calibri Light" pitchFamily="34" charset="0"/>
            </a:endParaRPr>
          </a:p>
        </p:txBody>
      </p:sp>
      <p:pic>
        <p:nvPicPr>
          <p:cNvPr id="11" name="Kép 10" descr="flag_2color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115616" y="6269250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latin typeface="Calibri Light" pitchFamily="34" charset="0"/>
            </a:endParaRPr>
          </a:p>
          <a:p>
            <a:r>
              <a:rPr lang="en-US" sz="1000" dirty="0">
                <a:latin typeface="Calibri Light" pitchFamily="34" charset="0"/>
              </a:rPr>
              <a:t>research and innovation </a:t>
            </a:r>
            <a:r>
              <a:rPr lang="en-US" sz="1000" dirty="0" err="1">
                <a:latin typeface="Calibri Light" pitchFamily="34" charset="0"/>
              </a:rPr>
              <a:t>programme</a:t>
            </a:r>
            <a:r>
              <a:rPr lang="en-US" sz="1000" dirty="0">
                <a:latin typeface="Calibri Light" pitchFamily="34" charset="0"/>
              </a:rPr>
              <a:t> under grant agreement No691846.</a:t>
            </a:r>
            <a:endParaRPr lang="hu-HU" sz="1000" dirty="0">
              <a:latin typeface="Calibri Light" pitchFamily="34" charset="0"/>
            </a:endParaRPr>
          </a:p>
        </p:txBody>
      </p:sp>
      <p:pic>
        <p:nvPicPr>
          <p:cNvPr id="9" name="Kép 8" descr="forbio_logo-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42961"/>
            <a:ext cx="1739922" cy="549735"/>
          </a:xfrm>
          <a:prstGeom prst="rect">
            <a:avLst/>
          </a:prstGeom>
        </p:spPr>
      </p:pic>
      <p:pic>
        <p:nvPicPr>
          <p:cNvPr id="7" name="Kép 6" descr="flag_2colo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6285805"/>
            <a:ext cx="576064" cy="383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Calibri Light" pitchFamily="34" charset="0"/>
          <a:ea typeface="+mj-ea"/>
          <a:cs typeface="+mj-cs"/>
        </a:defRPr>
      </a:lvl1pPr>
    </p:titleStyle>
    <p:bodyStyle>
      <a:lvl1pPr marL="1588" indent="-1588" algn="l" defTabSz="914400" rtl="0" eaLnBrk="1" latinLnBrk="0" hangingPunct="1">
        <a:spcBef>
          <a:spcPct val="20000"/>
        </a:spcBef>
        <a:buFontTx/>
        <a:buNone/>
        <a:defRPr lang="hu-HU" sz="2800" kern="1200" dirty="0" smtClean="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alibri" pitchFamily="34" charset="0"/>
        <a:buChar char="»"/>
        <a:defRPr sz="28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-180528" y="5198715"/>
            <a:ext cx="9324528" cy="17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844824"/>
            <a:ext cx="5760640" cy="1656184"/>
          </a:xfrm>
        </p:spPr>
        <p:txBody>
          <a:bodyPr>
            <a:normAutofit fontScale="90000"/>
          </a:bodyPr>
          <a:lstStyle/>
          <a:p>
            <a:r>
              <a:rPr lang="de-DE" b="1" dirty="0"/>
              <a:t>Fostering sustainable feedstock production for advanced biofuels on underutilised land in Europe </a:t>
            </a:r>
            <a:br>
              <a:rPr lang="de-DE" b="1" dirty="0"/>
            </a:br>
            <a:r>
              <a:rPr lang="de-DE" b="1" dirty="0"/>
              <a:t/>
            </a:r>
            <a:br>
              <a:rPr lang="de-DE" b="1" dirty="0"/>
            </a:br>
            <a:r>
              <a:rPr lang="de-DE" b="1" dirty="0"/>
              <a:t> 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43608" y="5373217"/>
            <a:ext cx="2160240" cy="12241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Rainer Janssen, Rita Mergner</a:t>
            </a:r>
          </a:p>
          <a:p>
            <a:pPr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</a:rPr>
              <a:t>WIP Renewable Energies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Sylvensteinstr. 2 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81369 Munich 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www.wip-munich.d</a:t>
            </a:r>
            <a:r>
              <a:rPr lang="hu-HU" sz="1000" dirty="0">
                <a:solidFill>
                  <a:schemeClr val="tx1"/>
                </a:solidFill>
              </a:rPr>
              <a:t>e</a:t>
            </a:r>
            <a:endParaRPr lang="hu-HU" sz="1000" i="1" dirty="0">
              <a:solidFill>
                <a:schemeClr val="tx1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571237" cy="55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lcím 2"/>
          <p:cNvSpPr txBox="1">
            <a:spLocks/>
          </p:cNvSpPr>
          <p:nvPr/>
        </p:nvSpPr>
        <p:spPr>
          <a:xfrm>
            <a:off x="5076056" y="5373217"/>
            <a:ext cx="1728192" cy="960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Peter Gyuris, Ömer Ceylan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GEONARDO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Zahony utca 7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H-1031 Budapest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www.geonardo.com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2357103" y="3398515"/>
            <a:ext cx="3240360" cy="1110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 sz="1200" dirty="0"/>
          </a:p>
          <a:p>
            <a:pPr algn="ctr"/>
            <a:endParaRPr lang="de-DE" sz="12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1115616" y="6413266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latin typeface="Calibri Light" pitchFamily="34" charset="0"/>
            </a:endParaRPr>
          </a:p>
          <a:p>
            <a:r>
              <a:rPr lang="en-US" sz="1000" dirty="0">
                <a:latin typeface="Calibri Light" pitchFamily="34" charset="0"/>
              </a:rPr>
              <a:t>research and innovation </a:t>
            </a:r>
            <a:r>
              <a:rPr lang="en-US" sz="1000" dirty="0" err="1">
                <a:latin typeface="Calibri Light" pitchFamily="34" charset="0"/>
              </a:rPr>
              <a:t>programme</a:t>
            </a:r>
            <a:r>
              <a:rPr lang="en-US" sz="1000" dirty="0">
                <a:latin typeface="Calibri Light" pitchFamily="34" charset="0"/>
              </a:rPr>
              <a:t> under grant agreement No691846.</a:t>
            </a:r>
            <a:endParaRPr lang="hu-HU" sz="1000" dirty="0">
              <a:latin typeface="Calibri Light" pitchFamily="34" charset="0"/>
            </a:endParaRPr>
          </a:p>
        </p:txBody>
      </p:sp>
      <p:pic>
        <p:nvPicPr>
          <p:cNvPr id="14" name="Kép 13" descr="flag_2colo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6429821"/>
            <a:ext cx="576064" cy="38355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94" y="5437999"/>
            <a:ext cx="715290" cy="511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Project meetings in </a:t>
            </a:r>
            <a:r>
              <a:rPr lang="de-DE"/>
              <a:t>FORBIO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hu-HU" dirty="0"/>
          </a:p>
        </p:txBody>
      </p:sp>
      <p:sp>
        <p:nvSpPr>
          <p:cNvPr id="4" name="Rechteck 3"/>
          <p:cNvSpPr/>
          <p:nvPr/>
        </p:nvSpPr>
        <p:spPr>
          <a:xfrm>
            <a:off x="611560" y="1340768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 err="1">
                <a:latin typeface="Calibri Light" pitchFamily="34" charset="0"/>
              </a:rPr>
              <a:t>Kick-Off</a:t>
            </a:r>
            <a:r>
              <a:rPr lang="hu-HU" dirty="0">
                <a:latin typeface="Calibri Light" pitchFamily="34" charset="0"/>
              </a:rPr>
              <a:t> meeting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hu-HU" dirty="0">
                <a:latin typeface="Calibri Light" pitchFamily="34" charset="0"/>
              </a:rPr>
              <a:t> Budapest, Hungary (14-15 </a:t>
            </a:r>
            <a:r>
              <a:rPr lang="hu-HU" dirty="0" err="1">
                <a:latin typeface="Calibri Light" pitchFamily="34" charset="0"/>
              </a:rPr>
              <a:t>January</a:t>
            </a:r>
            <a:r>
              <a:rPr lang="hu-HU" dirty="0">
                <a:latin typeface="Calibri Light" pitchFamily="34" charset="0"/>
              </a:rPr>
              <a:t> 2016)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 err="1">
                <a:latin typeface="Calibri Light" pitchFamily="34" charset="0"/>
              </a:rPr>
              <a:t>Stakeholder</a:t>
            </a:r>
            <a:r>
              <a:rPr lang="hu-HU" dirty="0">
                <a:latin typeface="Calibri Light" pitchFamily="34" charset="0"/>
              </a:rPr>
              <a:t> and project meeting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Sardinia</a:t>
            </a:r>
            <a:r>
              <a:rPr lang="hu-HU" dirty="0">
                <a:latin typeface="Calibri Light" pitchFamily="34" charset="0"/>
              </a:rPr>
              <a:t>, </a:t>
            </a:r>
            <a:r>
              <a:rPr lang="hu-HU" dirty="0" err="1">
                <a:latin typeface="Calibri Light" pitchFamily="34" charset="0"/>
              </a:rPr>
              <a:t>Italy</a:t>
            </a:r>
            <a:r>
              <a:rPr lang="hu-HU" dirty="0">
                <a:latin typeface="Calibri Light" pitchFamily="34" charset="0"/>
              </a:rPr>
              <a:t> (12-14 </a:t>
            </a:r>
            <a:r>
              <a:rPr lang="hu-HU" dirty="0" err="1">
                <a:latin typeface="Calibri Light" pitchFamily="34" charset="0"/>
              </a:rPr>
              <a:t>October</a:t>
            </a:r>
            <a:r>
              <a:rPr lang="hu-HU" dirty="0">
                <a:latin typeface="Calibri Light" pitchFamily="34" charset="0"/>
              </a:rPr>
              <a:t> 2016)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>
                <a:latin typeface="Calibri Light" pitchFamily="34" charset="0"/>
              </a:rPr>
              <a:t>Project meeting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Münich</a:t>
            </a:r>
            <a:r>
              <a:rPr lang="hu-HU" dirty="0">
                <a:latin typeface="Calibri Light" pitchFamily="34" charset="0"/>
              </a:rPr>
              <a:t>, </a:t>
            </a:r>
            <a:r>
              <a:rPr lang="hu-HU" dirty="0" err="1">
                <a:latin typeface="Calibri Light" pitchFamily="34" charset="0"/>
              </a:rPr>
              <a:t>Germany</a:t>
            </a:r>
            <a:r>
              <a:rPr lang="hu-HU" dirty="0">
                <a:latin typeface="Calibri Light" pitchFamily="34" charset="0"/>
              </a:rPr>
              <a:t> (10-11 </a:t>
            </a:r>
            <a:r>
              <a:rPr lang="hu-HU" dirty="0" err="1">
                <a:latin typeface="Calibri Light" pitchFamily="34" charset="0"/>
              </a:rPr>
              <a:t>April</a:t>
            </a:r>
            <a:r>
              <a:rPr lang="hu-HU" dirty="0">
                <a:latin typeface="Calibri Light" pitchFamily="34" charset="0"/>
              </a:rPr>
              <a:t> 2017)</a:t>
            </a:r>
          </a:p>
          <a:p>
            <a:pPr>
              <a:spcBef>
                <a:spcPct val="20000"/>
              </a:spcBef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>
                <a:latin typeface="Calibri Light" pitchFamily="34" charset="0"/>
              </a:rPr>
              <a:t>Project meeting, </a:t>
            </a:r>
            <a:r>
              <a:rPr lang="hu-HU" dirty="0" err="1">
                <a:latin typeface="Calibri Light" pitchFamily="34" charset="0"/>
              </a:rPr>
              <a:t>stakeholder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info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day</a:t>
            </a:r>
            <a:r>
              <a:rPr lang="hu-HU" dirty="0">
                <a:latin typeface="Calibri Light" pitchFamily="34" charset="0"/>
              </a:rPr>
              <a:t> and </a:t>
            </a:r>
            <a:r>
              <a:rPr lang="hu-HU" dirty="0" err="1">
                <a:latin typeface="Calibri Light" pitchFamily="34" charset="0"/>
              </a:rPr>
              <a:t>study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tour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Finsterwalde</a:t>
            </a:r>
            <a:r>
              <a:rPr lang="hu-HU" dirty="0">
                <a:latin typeface="Calibri Light" pitchFamily="34" charset="0"/>
              </a:rPr>
              <a:t>, </a:t>
            </a:r>
            <a:r>
              <a:rPr lang="hu-HU" dirty="0" err="1">
                <a:latin typeface="Calibri Light" pitchFamily="34" charset="0"/>
              </a:rPr>
              <a:t>Germany</a:t>
            </a:r>
            <a:r>
              <a:rPr lang="hu-HU" dirty="0">
                <a:latin typeface="Calibri Light" pitchFamily="34" charset="0"/>
              </a:rPr>
              <a:t> (5-7 </a:t>
            </a:r>
            <a:r>
              <a:rPr lang="hu-HU" dirty="0" err="1">
                <a:latin typeface="Calibri Light" pitchFamily="34" charset="0"/>
              </a:rPr>
              <a:t>September</a:t>
            </a:r>
            <a:r>
              <a:rPr lang="hu-HU" dirty="0">
                <a:latin typeface="Calibri Light" pitchFamily="34" charset="0"/>
              </a:rPr>
              <a:t> 2017)</a:t>
            </a:r>
          </a:p>
          <a:p>
            <a:pPr>
              <a:spcBef>
                <a:spcPct val="20000"/>
              </a:spcBef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>
                <a:latin typeface="Calibri Light" pitchFamily="34" charset="0"/>
              </a:rPr>
              <a:t>Project </a:t>
            </a:r>
            <a:r>
              <a:rPr lang="hu-HU" dirty="0" err="1">
                <a:latin typeface="Calibri Light" pitchFamily="34" charset="0"/>
              </a:rPr>
              <a:t>workshop</a:t>
            </a:r>
            <a:r>
              <a:rPr lang="hu-HU" dirty="0">
                <a:latin typeface="Calibri Light" pitchFamily="34" charset="0"/>
              </a:rPr>
              <a:t> and </a:t>
            </a:r>
            <a:r>
              <a:rPr lang="en-US" dirty="0"/>
              <a:t>info-day in the study area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Kiev</a:t>
            </a:r>
            <a:r>
              <a:rPr lang="hu-HU" dirty="0">
                <a:latin typeface="Calibri Light" pitchFamily="34" charset="0"/>
              </a:rPr>
              <a:t>, </a:t>
            </a:r>
            <a:r>
              <a:rPr lang="hu-HU" dirty="0" err="1">
                <a:latin typeface="Calibri Light" pitchFamily="34" charset="0"/>
              </a:rPr>
              <a:t>Ukraine</a:t>
            </a:r>
            <a:r>
              <a:rPr lang="hu-HU" dirty="0">
                <a:latin typeface="Calibri Light" pitchFamily="34" charset="0"/>
              </a:rPr>
              <a:t>  (19-21 </a:t>
            </a:r>
            <a:r>
              <a:rPr lang="hu-HU" dirty="0" err="1">
                <a:latin typeface="Calibri Light" pitchFamily="34" charset="0"/>
              </a:rPr>
              <a:t>September</a:t>
            </a:r>
            <a:r>
              <a:rPr lang="hu-HU" dirty="0">
                <a:latin typeface="Calibri Light" pitchFamily="34" charset="0"/>
              </a:rPr>
              <a:t> 2017)</a:t>
            </a:r>
          </a:p>
          <a:p>
            <a:pPr>
              <a:spcBef>
                <a:spcPct val="20000"/>
              </a:spcBef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>
              <a:spcBef>
                <a:spcPct val="20000"/>
              </a:spcBef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1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Main FORBIO dissemination events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hu-HU" dirty="0"/>
          </a:p>
        </p:txBody>
      </p:sp>
      <p:sp>
        <p:nvSpPr>
          <p:cNvPr id="4" name="Rechteck 3"/>
          <p:cNvSpPr/>
          <p:nvPr/>
        </p:nvSpPr>
        <p:spPr>
          <a:xfrm>
            <a:off x="549896" y="1052736"/>
            <a:ext cx="8136904" cy="768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>
                <a:latin typeface="Calibri Light" pitchFamily="34" charset="0"/>
              </a:rPr>
              <a:t>GBEP 4th </a:t>
            </a:r>
            <a:r>
              <a:rPr lang="hu-HU" dirty="0" err="1">
                <a:latin typeface="Calibri Light" pitchFamily="34" charset="0"/>
              </a:rPr>
              <a:t>Bioenergy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Week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hu-HU" dirty="0">
                <a:latin typeface="Calibri Light" pitchFamily="34" charset="0"/>
              </a:rPr>
              <a:t> Budapest, Hungary </a:t>
            </a:r>
            <a:r>
              <a:rPr lang="hu-HU" dirty="0" err="1">
                <a:latin typeface="Calibri Light" pitchFamily="34" charset="0"/>
              </a:rPr>
              <a:t>attended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by</a:t>
            </a:r>
            <a:r>
              <a:rPr lang="hu-HU" dirty="0">
                <a:latin typeface="Calibri Light" pitchFamily="34" charset="0"/>
              </a:rPr>
              <a:t> FAO and ENERO (22 </a:t>
            </a:r>
            <a:r>
              <a:rPr lang="hu-HU" dirty="0" err="1">
                <a:latin typeface="Calibri Light" pitchFamily="34" charset="0"/>
              </a:rPr>
              <a:t>June</a:t>
            </a:r>
            <a:r>
              <a:rPr lang="hu-HU" dirty="0">
                <a:latin typeface="Calibri Light" pitchFamily="34" charset="0"/>
              </a:rPr>
              <a:t> 2016)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4th </a:t>
            </a:r>
            <a:r>
              <a:rPr lang="en-US" dirty="0" err="1">
                <a:latin typeface="Calibri Light" pitchFamily="34" charset="0"/>
              </a:rPr>
              <a:t>BioEconomy</a:t>
            </a:r>
            <a:r>
              <a:rPr lang="en-US" dirty="0">
                <a:latin typeface="Calibri Light" pitchFamily="34" charset="0"/>
              </a:rPr>
              <a:t> Stakeholders’ Conference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en-US" dirty="0">
                <a:latin typeface="Calibri Light" pitchFamily="34" charset="0"/>
              </a:rPr>
              <a:t> Utrecht</a:t>
            </a:r>
            <a:r>
              <a:rPr lang="hu-HU" dirty="0">
                <a:latin typeface="Calibri Light" pitchFamily="34" charset="0"/>
              </a:rPr>
              <a:t>, </a:t>
            </a:r>
            <a:r>
              <a:rPr lang="hu-HU" dirty="0" err="1">
                <a:latin typeface="Calibri Light" pitchFamily="34" charset="0"/>
              </a:rPr>
              <a:t>the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Netherlands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attended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by</a:t>
            </a:r>
            <a:r>
              <a:rPr lang="hu-HU" dirty="0">
                <a:latin typeface="Calibri Light" pitchFamily="34" charset="0"/>
              </a:rPr>
              <a:t> WIP (</a:t>
            </a:r>
            <a:r>
              <a:rPr lang="en-US" dirty="0">
                <a:latin typeface="Calibri Light" pitchFamily="34" charset="0"/>
              </a:rPr>
              <a:t>12-13 April 2016</a:t>
            </a:r>
            <a:r>
              <a:rPr lang="hu-HU" dirty="0">
                <a:latin typeface="Calibri Light" pitchFamily="34" charset="0"/>
              </a:rPr>
              <a:t>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 err="1">
                <a:latin typeface="Calibri Light" pitchFamily="34" charset="0"/>
              </a:rPr>
              <a:t>BioSTEP</a:t>
            </a:r>
            <a:r>
              <a:rPr lang="en-US" dirty="0">
                <a:latin typeface="Calibri Light" pitchFamily="34" charset="0"/>
              </a:rPr>
              <a:t> Stakeholder Workshop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en-US" dirty="0">
                <a:latin typeface="Calibri Light" pitchFamily="34" charset="0"/>
              </a:rPr>
              <a:t> Utrecht</a:t>
            </a:r>
            <a:r>
              <a:rPr lang="hu-HU" dirty="0">
                <a:latin typeface="Calibri Light" pitchFamily="34" charset="0"/>
              </a:rPr>
              <a:t>, </a:t>
            </a:r>
            <a:r>
              <a:rPr lang="hu-HU" dirty="0" err="1">
                <a:latin typeface="Calibri Light" pitchFamily="34" charset="0"/>
              </a:rPr>
              <a:t>the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Netherlands</a:t>
            </a:r>
            <a:r>
              <a:rPr lang="en-US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attended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by</a:t>
            </a:r>
            <a:r>
              <a:rPr lang="hu-HU" dirty="0">
                <a:latin typeface="Calibri Light" pitchFamily="34" charset="0"/>
              </a:rPr>
              <a:t> WIP (</a:t>
            </a:r>
            <a:r>
              <a:rPr lang="en-US" dirty="0">
                <a:latin typeface="Calibri Light" pitchFamily="34" charset="0"/>
              </a:rPr>
              <a:t>1</a:t>
            </a:r>
            <a:r>
              <a:rPr lang="hu-HU" dirty="0">
                <a:latin typeface="Calibri Light" pitchFamily="34" charset="0"/>
              </a:rPr>
              <a:t>4</a:t>
            </a:r>
            <a:r>
              <a:rPr lang="en-US" dirty="0">
                <a:latin typeface="Calibri Light" pitchFamily="34" charset="0"/>
              </a:rPr>
              <a:t> April 2016</a:t>
            </a:r>
            <a:r>
              <a:rPr lang="hu-HU" dirty="0">
                <a:latin typeface="Calibri Light" pitchFamily="34" charset="0"/>
              </a:rPr>
              <a:t>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Forum for the Future of Agriculture 2017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Brussels</a:t>
            </a:r>
            <a:r>
              <a:rPr lang="hu-HU" dirty="0">
                <a:latin typeface="Calibri Light" pitchFamily="34" charset="0"/>
              </a:rPr>
              <a:t>, Belgium, </a:t>
            </a:r>
            <a:r>
              <a:rPr lang="hu-HU" dirty="0" err="1">
                <a:latin typeface="Calibri Light" pitchFamily="34" charset="0"/>
              </a:rPr>
              <a:t>organised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by</a:t>
            </a:r>
            <a:r>
              <a:rPr lang="hu-HU" dirty="0">
                <a:latin typeface="Calibri Light" pitchFamily="34" charset="0"/>
              </a:rPr>
              <a:t> ELO (28 </a:t>
            </a:r>
            <a:r>
              <a:rPr lang="hu-HU" dirty="0" err="1">
                <a:latin typeface="Calibri Light" pitchFamily="34" charset="0"/>
              </a:rPr>
              <a:t>March</a:t>
            </a:r>
            <a:r>
              <a:rPr lang="hu-HU" dirty="0">
                <a:latin typeface="Calibri Light" pitchFamily="34" charset="0"/>
              </a:rPr>
              <a:t> 2017)</a:t>
            </a:r>
          </a:p>
          <a:p>
            <a:pPr>
              <a:spcBef>
                <a:spcPct val="20000"/>
              </a:spcBef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>
                <a:latin typeface="Calibri Light" pitchFamily="34" charset="0"/>
              </a:rPr>
              <a:t>European </a:t>
            </a:r>
            <a:r>
              <a:rPr lang="hu-HU" dirty="0" err="1">
                <a:latin typeface="Calibri Light" pitchFamily="34" charset="0"/>
              </a:rPr>
              <a:t>Geosciences</a:t>
            </a:r>
            <a:r>
              <a:rPr lang="hu-HU" dirty="0">
                <a:latin typeface="Calibri Light" pitchFamily="34" charset="0"/>
              </a:rPr>
              <a:t> Union General Assembly 2017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Vienna</a:t>
            </a:r>
            <a:r>
              <a:rPr lang="hu-HU" dirty="0">
                <a:latin typeface="Calibri Light" pitchFamily="34" charset="0"/>
              </a:rPr>
              <a:t>, </a:t>
            </a:r>
            <a:r>
              <a:rPr lang="hu-HU" dirty="0" err="1">
                <a:latin typeface="Calibri Light" pitchFamily="34" charset="0"/>
              </a:rPr>
              <a:t>Austria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attended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by</a:t>
            </a:r>
            <a:r>
              <a:rPr lang="hu-HU" dirty="0">
                <a:latin typeface="Calibri Light" pitchFamily="34" charset="0"/>
              </a:rPr>
              <a:t> WIP  (23 </a:t>
            </a:r>
            <a:r>
              <a:rPr lang="hu-HU" dirty="0" err="1">
                <a:latin typeface="Calibri Light" pitchFamily="34" charset="0"/>
              </a:rPr>
              <a:t>April</a:t>
            </a:r>
            <a:r>
              <a:rPr lang="hu-HU" dirty="0">
                <a:latin typeface="Calibri Light" pitchFamily="34" charset="0"/>
              </a:rPr>
              <a:t> 2017)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European Biomass Conference and Exhibition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hu-HU" dirty="0">
                <a:latin typeface="Calibri Light" pitchFamily="34" charset="0"/>
              </a:rPr>
              <a:t> Stockholm, </a:t>
            </a:r>
            <a:r>
              <a:rPr lang="hu-HU" dirty="0" err="1">
                <a:latin typeface="Calibri Light" pitchFamily="34" charset="0"/>
              </a:rPr>
              <a:t>Sweden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 smtClean="0">
                <a:latin typeface="Calibri Light" pitchFamily="34" charset="0"/>
              </a:rPr>
              <a:t>to</a:t>
            </a:r>
            <a:r>
              <a:rPr lang="hu-HU" dirty="0" smtClean="0">
                <a:latin typeface="Calibri Light" pitchFamily="34" charset="0"/>
              </a:rPr>
              <a:t> be </a:t>
            </a:r>
            <a:r>
              <a:rPr lang="hu-HU" dirty="0" err="1" smtClean="0">
                <a:latin typeface="Calibri Light" pitchFamily="34" charset="0"/>
              </a:rPr>
              <a:t>attended</a:t>
            </a:r>
            <a:r>
              <a:rPr lang="hu-HU" dirty="0" smtClean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by</a:t>
            </a:r>
            <a:r>
              <a:rPr lang="hu-HU" dirty="0">
                <a:latin typeface="Calibri Light" pitchFamily="34" charset="0"/>
              </a:rPr>
              <a:t> WIP  (25 </a:t>
            </a:r>
            <a:r>
              <a:rPr lang="hu-HU" dirty="0" err="1">
                <a:latin typeface="Calibri Light" pitchFamily="34" charset="0"/>
              </a:rPr>
              <a:t>June</a:t>
            </a:r>
            <a:r>
              <a:rPr lang="hu-HU" dirty="0">
                <a:latin typeface="Calibri Light" pitchFamily="34" charset="0"/>
              </a:rPr>
              <a:t> 2017)</a:t>
            </a:r>
          </a:p>
          <a:p>
            <a:pPr>
              <a:spcBef>
                <a:spcPct val="20000"/>
              </a:spcBef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>
              <a:spcBef>
                <a:spcPct val="20000"/>
              </a:spcBef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40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467544" y="2000821"/>
            <a:ext cx="8352928" cy="1140147"/>
          </a:xfrm>
        </p:spPr>
        <p:txBody>
          <a:bodyPr>
            <a:normAutofit/>
          </a:bodyPr>
          <a:lstStyle/>
          <a:p>
            <a:r>
              <a:rPr lang="de-DE" sz="3200" dirty="0" err="1">
                <a:solidFill>
                  <a:schemeClr val="tx1"/>
                </a:solidFill>
              </a:rPr>
              <a:t>Thank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you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for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your</a:t>
            </a:r>
            <a:r>
              <a:rPr lang="de-DE" sz="3200" dirty="0">
                <a:solidFill>
                  <a:schemeClr val="tx1"/>
                </a:solidFill>
              </a:rPr>
              <a:t> </a:t>
            </a:r>
            <a:r>
              <a:rPr lang="de-DE" sz="3200" dirty="0" err="1">
                <a:solidFill>
                  <a:schemeClr val="tx1"/>
                </a:solidFill>
              </a:rPr>
              <a:t>attention</a:t>
            </a:r>
            <a:r>
              <a:rPr lang="de-DE" sz="3200" dirty="0">
                <a:solidFill>
                  <a:schemeClr val="tx1"/>
                </a:solidFill>
              </a:rPr>
              <a:t>!</a:t>
            </a:r>
            <a:endParaRPr lang="hu-HU" sz="3200" dirty="0">
              <a:solidFill>
                <a:schemeClr val="tx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467544" y="3140968"/>
            <a:ext cx="4138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www.forbio-project.eu</a:t>
            </a:r>
          </a:p>
        </p:txBody>
      </p:sp>
      <p:sp>
        <p:nvSpPr>
          <p:cNvPr id="10" name="Téglalap 9"/>
          <p:cNvSpPr/>
          <p:nvPr/>
        </p:nvSpPr>
        <p:spPr>
          <a:xfrm>
            <a:off x="-180528" y="5126707"/>
            <a:ext cx="9324528" cy="1758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Alcím 2"/>
          <p:cNvSpPr txBox="1">
            <a:spLocks/>
          </p:cNvSpPr>
          <p:nvPr/>
        </p:nvSpPr>
        <p:spPr>
          <a:xfrm>
            <a:off x="1119547" y="4817040"/>
            <a:ext cx="2160240" cy="12241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000" b="0" dirty="0">
                <a:solidFill>
                  <a:schemeClr val="tx1"/>
                </a:solidFill>
              </a:rPr>
              <a:t>Rainer Janssen, Rita Mergner</a:t>
            </a:r>
          </a:p>
          <a:p>
            <a:pPr>
              <a:spcBef>
                <a:spcPts val="0"/>
              </a:spcBef>
            </a:pPr>
            <a:r>
              <a:rPr lang="de-DE" sz="1000" b="0" dirty="0">
                <a:solidFill>
                  <a:schemeClr val="tx1"/>
                </a:solidFill>
              </a:rPr>
              <a:t>WIP </a:t>
            </a:r>
            <a:r>
              <a:rPr lang="de-DE" sz="1000" b="0" dirty="0" err="1">
                <a:solidFill>
                  <a:schemeClr val="tx1"/>
                </a:solidFill>
              </a:rPr>
              <a:t>Renewable</a:t>
            </a:r>
            <a:r>
              <a:rPr lang="de-DE" sz="1000" b="0" dirty="0">
                <a:solidFill>
                  <a:schemeClr val="tx1"/>
                </a:solidFill>
              </a:rPr>
              <a:t> </a:t>
            </a:r>
            <a:r>
              <a:rPr lang="de-DE" sz="1000" b="0" dirty="0" err="1">
                <a:solidFill>
                  <a:schemeClr val="tx1"/>
                </a:solidFill>
              </a:rPr>
              <a:t>Energies</a:t>
            </a:r>
            <a:endParaRPr lang="de-DE" sz="1000" b="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de-DE" sz="1000" b="0" dirty="0" err="1">
                <a:solidFill>
                  <a:schemeClr val="tx1"/>
                </a:solidFill>
              </a:rPr>
              <a:t>Sylvensteinstr</a:t>
            </a:r>
            <a:r>
              <a:rPr lang="de-DE" sz="1000" b="0" dirty="0">
                <a:solidFill>
                  <a:schemeClr val="tx1"/>
                </a:solidFill>
              </a:rPr>
              <a:t>. 2 </a:t>
            </a:r>
          </a:p>
          <a:p>
            <a:pPr>
              <a:spcBef>
                <a:spcPts val="0"/>
              </a:spcBef>
            </a:pPr>
            <a:r>
              <a:rPr lang="de-DE" sz="1000" b="0" dirty="0">
                <a:solidFill>
                  <a:schemeClr val="tx1"/>
                </a:solidFill>
              </a:rPr>
              <a:t>81369 Munich </a:t>
            </a:r>
          </a:p>
          <a:p>
            <a:pPr>
              <a:spcBef>
                <a:spcPts val="0"/>
              </a:spcBef>
            </a:pPr>
            <a:r>
              <a:rPr lang="de-DE" sz="1000" b="0" dirty="0">
                <a:solidFill>
                  <a:schemeClr val="tx1"/>
                </a:solidFill>
              </a:rPr>
              <a:t>www.wip-munich.de</a:t>
            </a:r>
            <a:endParaRPr lang="de-DE" sz="1000" b="0" i="1" dirty="0">
              <a:solidFill>
                <a:schemeClr val="tx1"/>
              </a:solidFill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282236"/>
            <a:ext cx="571237" cy="55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Alcím 2"/>
          <p:cNvSpPr txBox="1">
            <a:spLocks/>
          </p:cNvSpPr>
          <p:nvPr/>
        </p:nvSpPr>
        <p:spPr>
          <a:xfrm>
            <a:off x="5076056" y="5215850"/>
            <a:ext cx="1728192" cy="960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hu-HU"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 Light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Peter Gyuris, Ömer Ceylan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GEONARDO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Zahony utca 7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H-1031 Budapest</a:t>
            </a:r>
          </a:p>
          <a:p>
            <a:pPr>
              <a:spcBef>
                <a:spcPts val="0"/>
              </a:spcBef>
            </a:pPr>
            <a:r>
              <a:rPr lang="de-DE" sz="1000" dirty="0">
                <a:solidFill>
                  <a:schemeClr val="tx1"/>
                </a:solidFill>
              </a:rPr>
              <a:t>www.geonardo.com</a:t>
            </a:r>
            <a:endParaRPr lang="de-DE" sz="1000" i="1" dirty="0">
              <a:solidFill>
                <a:schemeClr val="tx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118011" y="6150787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 Light" pitchFamily="34" charset="0"/>
              </a:rPr>
              <a:t>This project has received funding from the European Union's Horizon 2020 </a:t>
            </a:r>
            <a:endParaRPr lang="hu-HU" sz="1000" dirty="0">
              <a:latin typeface="Calibri Light" pitchFamily="34" charset="0"/>
            </a:endParaRPr>
          </a:p>
          <a:p>
            <a:r>
              <a:rPr lang="en-US" sz="1000" dirty="0">
                <a:latin typeface="Calibri Light" pitchFamily="34" charset="0"/>
              </a:rPr>
              <a:t>research and innovation </a:t>
            </a:r>
            <a:r>
              <a:rPr lang="en-US" sz="1000" dirty="0" err="1">
                <a:latin typeface="Calibri Light" pitchFamily="34" charset="0"/>
              </a:rPr>
              <a:t>programme</a:t>
            </a:r>
            <a:r>
              <a:rPr lang="en-US" sz="1000" dirty="0">
                <a:latin typeface="Calibri Light" pitchFamily="34" charset="0"/>
              </a:rPr>
              <a:t> under grant agreement No691846.</a:t>
            </a:r>
            <a:endParaRPr lang="hu-HU" sz="1000" dirty="0">
              <a:latin typeface="Calibri Light" pitchFamily="34" charset="0"/>
            </a:endParaRPr>
          </a:p>
        </p:txBody>
      </p:sp>
      <p:pic>
        <p:nvPicPr>
          <p:cNvPr id="15" name="Kép 14" descr="flag_2colo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6141117"/>
            <a:ext cx="576064" cy="38355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63" y="5282236"/>
            <a:ext cx="715290" cy="511281"/>
          </a:xfrm>
          <a:prstGeom prst="rect">
            <a:avLst/>
          </a:prstGeom>
        </p:spPr>
      </p:pic>
      <p:sp>
        <p:nvSpPr>
          <p:cNvPr id="18" name="Szövegdoboz 13"/>
          <p:cNvSpPr txBox="1"/>
          <p:nvPr/>
        </p:nvSpPr>
        <p:spPr>
          <a:xfrm>
            <a:off x="5076056" y="6132148"/>
            <a:ext cx="3814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>
                <a:latin typeface="Calibri Light" pitchFamily="34" charset="0"/>
              </a:rPr>
              <a:t>This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power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point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presentation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reflects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only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the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author’s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view</a:t>
            </a:r>
            <a:r>
              <a:rPr lang="hu-HU" sz="1000" dirty="0">
                <a:latin typeface="Calibri Light" pitchFamily="34" charset="0"/>
              </a:rPr>
              <a:t> and </a:t>
            </a:r>
            <a:r>
              <a:rPr lang="hu-HU" sz="1000" dirty="0" err="1">
                <a:latin typeface="Calibri Light" pitchFamily="34" charset="0"/>
              </a:rPr>
              <a:t>the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Innovation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and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Networks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Executive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Agency</a:t>
            </a:r>
            <a:r>
              <a:rPr lang="hu-HU" sz="1000" dirty="0">
                <a:latin typeface="Calibri Light" pitchFamily="34" charset="0"/>
              </a:rPr>
              <a:t> (INEA) of </a:t>
            </a:r>
            <a:r>
              <a:rPr lang="hu-HU" sz="1000" dirty="0" err="1">
                <a:latin typeface="Calibri Light" pitchFamily="34" charset="0"/>
              </a:rPr>
              <a:t>the</a:t>
            </a:r>
            <a:r>
              <a:rPr lang="hu-HU" sz="1000" dirty="0">
                <a:latin typeface="Calibri Light" pitchFamily="34" charset="0"/>
              </a:rPr>
              <a:t> European </a:t>
            </a:r>
            <a:r>
              <a:rPr lang="hu-HU" sz="1000" dirty="0" err="1">
                <a:latin typeface="Calibri Light" pitchFamily="34" charset="0"/>
              </a:rPr>
              <a:t>Commission</a:t>
            </a:r>
            <a:r>
              <a:rPr lang="hu-HU" sz="1000" dirty="0">
                <a:latin typeface="Calibri Light" pitchFamily="34" charset="0"/>
              </a:rPr>
              <a:t> is </a:t>
            </a:r>
            <a:r>
              <a:rPr lang="hu-HU" sz="1000" dirty="0" err="1">
                <a:latin typeface="Calibri Light" pitchFamily="34" charset="0"/>
              </a:rPr>
              <a:t>not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responsible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for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any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use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that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may</a:t>
            </a:r>
            <a:r>
              <a:rPr lang="hu-HU" sz="1000" dirty="0">
                <a:latin typeface="Calibri Light" pitchFamily="34" charset="0"/>
              </a:rPr>
              <a:t> be made of </a:t>
            </a:r>
            <a:r>
              <a:rPr lang="hu-HU" sz="1000" dirty="0" err="1">
                <a:latin typeface="Calibri Light" pitchFamily="34" charset="0"/>
              </a:rPr>
              <a:t>the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information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it</a:t>
            </a:r>
            <a:r>
              <a:rPr lang="hu-HU" sz="1000" dirty="0">
                <a:latin typeface="Calibri Light" pitchFamily="34" charset="0"/>
              </a:rPr>
              <a:t> </a:t>
            </a:r>
            <a:r>
              <a:rPr lang="hu-HU" sz="1000" dirty="0" err="1">
                <a:latin typeface="Calibri Light" pitchFamily="34" charset="0"/>
              </a:rPr>
              <a:t>contains</a:t>
            </a:r>
            <a:r>
              <a:rPr lang="hu-HU" sz="1000" dirty="0">
                <a:latin typeface="Calibri Light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Project </a:t>
            </a:r>
            <a:r>
              <a:rPr lang="de-DE" dirty="0" err="1"/>
              <a:t>consortium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1" y="1676259"/>
            <a:ext cx="424802" cy="410734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847566"/>
            <a:ext cx="597658" cy="59765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90410"/>
            <a:ext cx="429980" cy="31465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0" y="4293136"/>
            <a:ext cx="749841" cy="36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008" y="4289762"/>
            <a:ext cx="669818" cy="435382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266276"/>
            <a:ext cx="1054721" cy="42591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5" y="4911757"/>
            <a:ext cx="869156" cy="389451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08253"/>
            <a:ext cx="527051" cy="376731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0" y="3580580"/>
            <a:ext cx="645779" cy="352476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464" y="2420888"/>
            <a:ext cx="367564" cy="182565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282" y="2980220"/>
            <a:ext cx="430746" cy="304764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68" y="1676258"/>
            <a:ext cx="352196" cy="52860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403846" y="1679317"/>
            <a:ext cx="331217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WIP – </a:t>
            </a:r>
            <a:r>
              <a:rPr lang="hu-HU" sz="1000" dirty="0" err="1"/>
              <a:t>Renewable</a:t>
            </a:r>
            <a:r>
              <a:rPr lang="hu-HU" sz="1000" dirty="0"/>
              <a:t> </a:t>
            </a:r>
            <a:r>
              <a:rPr lang="hu-HU" sz="1000" dirty="0" err="1"/>
              <a:t>Energies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Rainer </a:t>
            </a:r>
            <a:r>
              <a:rPr lang="hu-HU" sz="1000" dirty="0" err="1"/>
              <a:t>Janssen</a:t>
            </a:r>
            <a:r>
              <a:rPr lang="hu-HU" sz="1000" dirty="0"/>
              <a:t>, Rita </a:t>
            </a:r>
            <a:r>
              <a:rPr lang="hu-HU" sz="1000" dirty="0" err="1"/>
              <a:t>Mergner</a:t>
            </a:r>
            <a:r>
              <a:rPr lang="hu-HU" sz="1000" dirty="0"/>
              <a:t>, Dominik </a:t>
            </a:r>
            <a:r>
              <a:rPr lang="hu-HU" sz="1000" dirty="0" err="1"/>
              <a:t>Rutz</a:t>
            </a:r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Food</a:t>
            </a:r>
            <a:r>
              <a:rPr lang="hu-HU" sz="1000" dirty="0"/>
              <a:t> and </a:t>
            </a:r>
            <a:r>
              <a:rPr lang="hu-HU" sz="1000" dirty="0" err="1"/>
              <a:t>Agriculture</a:t>
            </a:r>
            <a:r>
              <a:rPr lang="hu-HU" sz="1000" dirty="0"/>
              <a:t> Organization of </a:t>
            </a:r>
            <a:r>
              <a:rPr lang="hu-HU" sz="1000" dirty="0" err="1"/>
              <a:t>the</a:t>
            </a:r>
            <a:r>
              <a:rPr lang="hu-HU" sz="1000" dirty="0"/>
              <a:t> United </a:t>
            </a:r>
            <a:r>
              <a:rPr lang="hu-HU" sz="1000" dirty="0" err="1"/>
              <a:t>Nations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Marco </a:t>
            </a:r>
            <a:r>
              <a:rPr lang="hu-HU" sz="1000" dirty="0" err="1"/>
              <a:t>Colangeli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Geonardo</a:t>
            </a:r>
            <a:r>
              <a:rPr lang="hu-HU" sz="1000" dirty="0"/>
              <a:t> </a:t>
            </a:r>
            <a:r>
              <a:rPr lang="hu-HU" sz="1000" dirty="0" err="1"/>
              <a:t>Environmental</a:t>
            </a:r>
            <a:r>
              <a:rPr lang="hu-HU" sz="1000" dirty="0"/>
              <a:t> Technologies Ltd.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</a:t>
            </a:r>
            <a:r>
              <a:rPr lang="hu-HU" sz="1000" dirty="0" err="1"/>
              <a:t>Ömer</a:t>
            </a:r>
            <a:r>
              <a:rPr lang="hu-HU" sz="1000" dirty="0"/>
              <a:t> </a:t>
            </a:r>
            <a:r>
              <a:rPr lang="hu-HU" sz="1000" dirty="0" err="1"/>
              <a:t>Ceylan</a:t>
            </a:r>
            <a:r>
              <a:rPr lang="hu-HU" sz="1000" dirty="0"/>
              <a:t>, Peter </a:t>
            </a:r>
            <a:r>
              <a:rPr lang="hu-HU" sz="1000" dirty="0" err="1"/>
              <a:t>Gyuris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Consiglio</a:t>
            </a:r>
            <a:r>
              <a:rPr lang="hu-HU" sz="1000" dirty="0"/>
              <a:t> per la </a:t>
            </a:r>
            <a:r>
              <a:rPr lang="hu-HU" sz="1000" dirty="0" err="1"/>
              <a:t>Ricerca</a:t>
            </a:r>
            <a:r>
              <a:rPr lang="hu-HU" sz="1000" dirty="0"/>
              <a:t> in </a:t>
            </a:r>
            <a:r>
              <a:rPr lang="hu-HU" sz="1000" dirty="0" err="1"/>
              <a:t>Agricoltura</a:t>
            </a:r>
            <a:r>
              <a:rPr lang="hu-HU" sz="1000" dirty="0"/>
              <a:t> e </a:t>
            </a:r>
            <a:r>
              <a:rPr lang="hu-HU" sz="1000" dirty="0" err="1"/>
              <a:t>l’Analisi</a:t>
            </a:r>
            <a:r>
              <a:rPr lang="hu-HU" sz="1000" dirty="0"/>
              <a:t> </a:t>
            </a:r>
            <a:r>
              <a:rPr lang="hu-HU" sz="1000" dirty="0" err="1"/>
              <a:t>dell’Economia</a:t>
            </a:r>
            <a:r>
              <a:rPr lang="hu-HU" sz="1000" dirty="0"/>
              <a:t> </a:t>
            </a:r>
            <a:r>
              <a:rPr lang="hu-HU" sz="1000" dirty="0" err="1"/>
              <a:t>Agraria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Guido </a:t>
            </a:r>
            <a:r>
              <a:rPr lang="hu-HU" sz="1000" dirty="0" err="1"/>
              <a:t>Bonati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Biochemtex</a:t>
            </a:r>
            <a:r>
              <a:rPr lang="hu-HU" sz="1000" dirty="0"/>
              <a:t> </a:t>
            </a:r>
            <a:r>
              <a:rPr lang="hu-HU" sz="1000" dirty="0" err="1"/>
              <a:t>Spa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Mariella </a:t>
            </a:r>
            <a:r>
              <a:rPr lang="hu-HU" sz="1000" dirty="0" err="1"/>
              <a:t>Mule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Blacksmith</a:t>
            </a:r>
            <a:r>
              <a:rPr lang="hu-HU" sz="1000" dirty="0"/>
              <a:t> </a:t>
            </a:r>
            <a:r>
              <a:rPr lang="hu-HU" sz="1000" dirty="0" err="1"/>
              <a:t>Initiative</a:t>
            </a:r>
            <a:r>
              <a:rPr lang="hu-HU" sz="1000" dirty="0"/>
              <a:t> - UK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</a:t>
            </a:r>
            <a:r>
              <a:rPr lang="hu-HU" sz="1000" dirty="0" err="1"/>
              <a:t>Valeriia</a:t>
            </a:r>
            <a:r>
              <a:rPr lang="hu-HU" sz="1000" dirty="0"/>
              <a:t> </a:t>
            </a:r>
            <a:r>
              <a:rPr lang="hu-HU" sz="1000" dirty="0" err="1"/>
              <a:t>Kovach</a:t>
            </a:r>
            <a:endParaRPr lang="hu-HU" sz="10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5652318" y="1700808"/>
            <a:ext cx="33121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err="1"/>
              <a:t>Scientific</a:t>
            </a:r>
            <a:r>
              <a:rPr lang="hu-HU" sz="1000" dirty="0"/>
              <a:t> </a:t>
            </a:r>
            <a:r>
              <a:rPr lang="hu-HU" sz="1000" dirty="0" err="1"/>
              <a:t>Engineering</a:t>
            </a:r>
            <a:r>
              <a:rPr lang="hu-HU" sz="1000" dirty="0"/>
              <a:t> Centre „</a:t>
            </a:r>
            <a:r>
              <a:rPr lang="hu-HU" sz="1000" dirty="0" err="1"/>
              <a:t>Biomass</a:t>
            </a:r>
            <a:r>
              <a:rPr lang="hu-HU" sz="1000" dirty="0"/>
              <a:t>” Ltd.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</a:t>
            </a:r>
            <a:r>
              <a:rPr lang="hu-HU" sz="1000" dirty="0" err="1"/>
              <a:t>Olha</a:t>
            </a:r>
            <a:r>
              <a:rPr lang="hu-HU" sz="1000" dirty="0"/>
              <a:t> </a:t>
            </a:r>
            <a:r>
              <a:rPr lang="hu-HU" sz="1000" dirty="0" err="1"/>
              <a:t>Haidai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/>
              <a:t>Center </a:t>
            </a:r>
            <a:r>
              <a:rPr lang="hu-HU" sz="1000" dirty="0" err="1"/>
              <a:t>for</a:t>
            </a:r>
            <a:r>
              <a:rPr lang="hu-HU" sz="1000" dirty="0"/>
              <a:t> </a:t>
            </a:r>
            <a:r>
              <a:rPr lang="hu-HU" sz="1000" dirty="0" err="1"/>
              <a:t>Promotion</a:t>
            </a:r>
            <a:r>
              <a:rPr lang="hu-HU" sz="1000" dirty="0"/>
              <a:t> of </a:t>
            </a:r>
            <a:r>
              <a:rPr lang="hu-HU" sz="1000" dirty="0" err="1"/>
              <a:t>Clean</a:t>
            </a:r>
            <a:r>
              <a:rPr lang="hu-HU" sz="1000" dirty="0"/>
              <a:t> and </a:t>
            </a:r>
            <a:r>
              <a:rPr lang="hu-HU" sz="1000" dirty="0" err="1"/>
              <a:t>Efficient</a:t>
            </a:r>
            <a:r>
              <a:rPr lang="hu-HU" sz="1000" dirty="0"/>
              <a:t> </a:t>
            </a:r>
            <a:r>
              <a:rPr lang="hu-HU" sz="1000" dirty="0" err="1"/>
              <a:t>Energy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</a:t>
            </a:r>
            <a:r>
              <a:rPr lang="hu-HU" sz="1000" dirty="0" err="1"/>
              <a:t>Nicoleta</a:t>
            </a:r>
            <a:r>
              <a:rPr lang="hu-HU" sz="1000" dirty="0"/>
              <a:t> Ion</a:t>
            </a:r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Forschungsinstitut</a:t>
            </a:r>
            <a:r>
              <a:rPr lang="hu-HU" sz="1000" dirty="0"/>
              <a:t> </a:t>
            </a:r>
            <a:r>
              <a:rPr lang="hu-HU" sz="1000" dirty="0" err="1"/>
              <a:t>für</a:t>
            </a:r>
            <a:r>
              <a:rPr lang="hu-HU" sz="1000" dirty="0"/>
              <a:t> </a:t>
            </a:r>
            <a:r>
              <a:rPr lang="hu-HU" sz="1000" dirty="0" err="1"/>
              <a:t>Bergbaufolgelandschaften</a:t>
            </a:r>
            <a:r>
              <a:rPr lang="hu-HU" sz="1000" dirty="0"/>
              <a:t> </a:t>
            </a:r>
            <a:r>
              <a:rPr lang="hu-HU" sz="1000" dirty="0" err="1"/>
              <a:t>e.V</a:t>
            </a:r>
            <a:r>
              <a:rPr lang="hu-HU" sz="1000" dirty="0"/>
              <a:t>.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</a:t>
            </a:r>
            <a:r>
              <a:rPr lang="hu-HU" sz="1000" dirty="0" err="1"/>
              <a:t>Dirk</a:t>
            </a:r>
            <a:r>
              <a:rPr lang="hu-HU" sz="1000" dirty="0"/>
              <a:t> </a:t>
            </a:r>
            <a:r>
              <a:rPr lang="hu-HU" sz="1000" dirty="0" err="1"/>
              <a:t>Knoche</a:t>
            </a:r>
            <a:r>
              <a:rPr lang="hu-HU" sz="1000" dirty="0"/>
              <a:t>, Raul Köhler</a:t>
            </a:r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 err="1"/>
              <a:t>Polish</a:t>
            </a:r>
            <a:r>
              <a:rPr lang="hu-HU" sz="1000" dirty="0"/>
              <a:t> </a:t>
            </a:r>
            <a:r>
              <a:rPr lang="hu-HU" sz="1000" dirty="0" err="1"/>
              <a:t>Biomass</a:t>
            </a:r>
            <a:r>
              <a:rPr lang="hu-HU" sz="1000" dirty="0"/>
              <a:t> </a:t>
            </a:r>
            <a:r>
              <a:rPr lang="hu-HU" sz="1000" dirty="0" err="1"/>
              <a:t>Association</a:t>
            </a:r>
            <a:endParaRPr lang="hu-HU" sz="1000" dirty="0"/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Maria </a:t>
            </a:r>
            <a:r>
              <a:rPr lang="hu-HU" sz="1000" dirty="0" err="1"/>
              <a:t>Smietanka</a:t>
            </a:r>
            <a:r>
              <a:rPr lang="hu-HU" sz="1000" dirty="0"/>
              <a:t>, </a:t>
            </a:r>
            <a:r>
              <a:rPr lang="hu-HU" sz="1000" dirty="0" err="1"/>
              <a:t>Magdalena</a:t>
            </a:r>
            <a:r>
              <a:rPr lang="hu-HU" sz="1000" dirty="0"/>
              <a:t> </a:t>
            </a:r>
            <a:r>
              <a:rPr lang="hu-HU" sz="1000" dirty="0" err="1"/>
              <a:t>Rogulska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/>
              <a:t>European </a:t>
            </a:r>
            <a:r>
              <a:rPr lang="hu-HU" sz="1000" dirty="0" err="1"/>
              <a:t>Landowners</a:t>
            </a:r>
            <a:r>
              <a:rPr lang="hu-HU" sz="1000" dirty="0"/>
              <a:t>’ Organization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Marie-Alice </a:t>
            </a:r>
            <a:r>
              <a:rPr lang="hu-HU" sz="1000" dirty="0" err="1"/>
              <a:t>Budniok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r>
              <a:rPr lang="hu-HU" sz="1000" dirty="0"/>
              <a:t>University of </a:t>
            </a:r>
            <a:r>
              <a:rPr lang="hu-HU" sz="1000" dirty="0" err="1"/>
              <a:t>Limerick</a:t>
            </a:r>
            <a:r>
              <a:rPr lang="hu-HU" sz="1000" dirty="0"/>
              <a:t> </a:t>
            </a:r>
          </a:p>
          <a:p>
            <a:r>
              <a:rPr lang="hu-HU" sz="1000" dirty="0"/>
              <a:t>Partner </a:t>
            </a:r>
            <a:r>
              <a:rPr lang="hu-HU" sz="1000" dirty="0" err="1"/>
              <a:t>contact</a:t>
            </a:r>
            <a:r>
              <a:rPr lang="hu-HU" sz="1000" dirty="0"/>
              <a:t> </a:t>
            </a:r>
            <a:r>
              <a:rPr lang="hu-HU" sz="1000" dirty="0" err="1"/>
              <a:t>name</a:t>
            </a:r>
            <a:r>
              <a:rPr lang="hu-HU" sz="1000" dirty="0"/>
              <a:t>: JJ </a:t>
            </a:r>
            <a:r>
              <a:rPr lang="hu-HU" sz="1000" dirty="0" err="1"/>
              <a:t>Leahy</a:t>
            </a:r>
            <a:endParaRPr lang="hu-HU" sz="1000" dirty="0"/>
          </a:p>
          <a:p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8973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Project idea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4005800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Assess the viability of using underutilised land (contaminated, abandoned, marginal, fallow land etc.) for sustainable bioenergy feedstock production</a:t>
            </a:r>
          </a:p>
          <a:p>
            <a:endParaRPr lang="de-DE" dirty="0"/>
          </a:p>
          <a:p>
            <a:r>
              <a:rPr lang="de-DE" dirty="0"/>
              <a:t>Develop a strategy for building up competetive and sustainable local supply chains</a:t>
            </a:r>
          </a:p>
          <a:p>
            <a:endParaRPr lang="de-DE" dirty="0"/>
          </a:p>
          <a:p>
            <a:r>
              <a:rPr lang="de-DE" dirty="0"/>
              <a:t>No effect on the supply of food and feed</a:t>
            </a:r>
          </a:p>
          <a:p>
            <a:endParaRPr lang="de-DE" dirty="0"/>
          </a:p>
          <a:p>
            <a:r>
              <a:rPr lang="de-DE" dirty="0"/>
              <a:t>No interference with land used for recreational and conservation purposes</a:t>
            </a:r>
          </a:p>
          <a:p>
            <a:endParaRPr lang="de-DE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65" y="1628801"/>
            <a:ext cx="3656458" cy="397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-180528" y="1556792"/>
            <a:ext cx="8229600" cy="4277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Calibri Light" pitchFamily="34" charset="0"/>
                <a:ea typeface="+mj-ea"/>
                <a:cs typeface="+mj-cs"/>
              </a:defRPr>
            </a:lvl1pPr>
          </a:lstStyle>
          <a:p>
            <a:pPr algn="ctr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Objectives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Identify social, economic, environmental and governance-related opportunities and challenges</a:t>
            </a:r>
          </a:p>
          <a:p>
            <a:endParaRPr lang="en-US" dirty="0"/>
          </a:p>
          <a:p>
            <a:r>
              <a:rPr lang="en-US" dirty="0"/>
              <a:t>Evaluate agronomic and techno-economic potential of the selected bioenergy value chains </a:t>
            </a:r>
          </a:p>
          <a:p>
            <a:endParaRPr lang="en-US" dirty="0"/>
          </a:p>
          <a:p>
            <a:r>
              <a:rPr lang="en-US" dirty="0"/>
              <a:t>Assess environmental, social and economic sustainability </a:t>
            </a:r>
          </a:p>
          <a:p>
            <a:endParaRPr lang="en-US" dirty="0"/>
          </a:p>
          <a:p>
            <a:r>
              <a:rPr lang="en-US" dirty="0" err="1"/>
              <a:t>Analyse</a:t>
            </a:r>
            <a:r>
              <a:rPr lang="en-US" dirty="0"/>
              <a:t> economic and non-economic barriers to the market uptake </a:t>
            </a:r>
          </a:p>
          <a:p>
            <a:endParaRPr lang="en-US" dirty="0"/>
          </a:p>
          <a:p>
            <a:r>
              <a:rPr lang="en-US" dirty="0"/>
              <a:t>Develop strategies to remove the barriers</a:t>
            </a:r>
          </a:p>
          <a:p>
            <a:endParaRPr lang="en-US" dirty="0"/>
          </a:p>
          <a:p>
            <a:r>
              <a:rPr lang="en-US" dirty="0"/>
              <a:t>Encourage European farmers to produce sustainable biomass feedstock </a:t>
            </a:r>
          </a:p>
          <a:p>
            <a:endParaRPr lang="en-US" dirty="0"/>
          </a:p>
          <a:p>
            <a:r>
              <a:rPr lang="en-US" dirty="0"/>
              <a:t>Build capacity of stakeholders for setting up sustainable bioenergy supply chains </a:t>
            </a:r>
          </a:p>
          <a:p>
            <a:endParaRPr lang="de-DE" dirty="0"/>
          </a:p>
          <a:p>
            <a:endParaRPr lang="de-DE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48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Selected case studies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hu-HU" dirty="0"/>
          </a:p>
        </p:txBody>
      </p:sp>
      <p:sp>
        <p:nvSpPr>
          <p:cNvPr id="4" name="CasellaDiTesto 4"/>
          <p:cNvSpPr txBox="1"/>
          <p:nvPr/>
        </p:nvSpPr>
        <p:spPr>
          <a:xfrm>
            <a:off x="6209749" y="1303425"/>
            <a:ext cx="22322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76B531"/>
                </a:solidFill>
              </a:rPr>
              <a:t>CASE 3</a:t>
            </a:r>
          </a:p>
          <a:p>
            <a:endParaRPr lang="it-IT" sz="1400" b="1" dirty="0">
              <a:solidFill>
                <a:srgbClr val="76B531"/>
              </a:solidFill>
            </a:endParaRPr>
          </a:p>
          <a:p>
            <a:r>
              <a:rPr lang="it-IT" sz="1400" b="1" dirty="0"/>
              <a:t>GERMANY</a:t>
            </a:r>
          </a:p>
          <a:p>
            <a:r>
              <a:rPr lang="it-IT" sz="1400" dirty="0"/>
              <a:t>Metropolis region</a:t>
            </a:r>
          </a:p>
          <a:p>
            <a:r>
              <a:rPr lang="it-IT" sz="1400" dirty="0"/>
              <a:t>Berlin &amp; Brandenburg</a:t>
            </a:r>
          </a:p>
          <a:p>
            <a:endParaRPr lang="it-IT" sz="1400" dirty="0"/>
          </a:p>
          <a:p>
            <a:r>
              <a:rPr lang="it-IT" sz="1400" dirty="0"/>
              <a:t>Lignite mining &amp; sewage irrigation fields </a:t>
            </a:r>
          </a:p>
          <a:p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25,000 ha</a:t>
            </a:r>
          </a:p>
          <a:p>
            <a:endParaRPr lang="it-IT" sz="1200" dirty="0">
              <a:latin typeface="Exo" panose="02000503000000000000" pitchFamily="2" charset="0"/>
            </a:endParaRPr>
          </a:p>
        </p:txBody>
      </p:sp>
      <p:sp>
        <p:nvSpPr>
          <p:cNvPr id="5" name="CasellaDiTesto 10"/>
          <p:cNvSpPr txBox="1"/>
          <p:nvPr/>
        </p:nvSpPr>
        <p:spPr>
          <a:xfrm>
            <a:off x="3198479" y="1303425"/>
            <a:ext cx="308321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76B531"/>
                </a:solidFill>
              </a:rPr>
              <a:t>CASE 2</a:t>
            </a:r>
          </a:p>
          <a:p>
            <a:endParaRPr lang="it-IT" sz="1400" b="1" dirty="0">
              <a:solidFill>
                <a:srgbClr val="76B531"/>
              </a:solidFill>
            </a:endParaRPr>
          </a:p>
          <a:p>
            <a:r>
              <a:rPr lang="it-IT" sz="1400" b="1" dirty="0"/>
              <a:t>UKRAINE</a:t>
            </a:r>
          </a:p>
          <a:p>
            <a:r>
              <a:rPr lang="it-IT" sz="1400" dirty="0"/>
              <a:t>South of Kiev</a:t>
            </a:r>
          </a:p>
          <a:p>
            <a:endParaRPr lang="it-IT" sz="1400" dirty="0"/>
          </a:p>
          <a:p>
            <a:endParaRPr lang="it-IT" sz="1400" dirty="0"/>
          </a:p>
          <a:p>
            <a:r>
              <a:rPr lang="de-DE" sz="1400" dirty="0"/>
              <a:t>Underutilised marginal agricultural land</a:t>
            </a:r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10,000 ha</a:t>
            </a:r>
            <a:endParaRPr lang="en-US" sz="1400" dirty="0"/>
          </a:p>
        </p:txBody>
      </p:sp>
      <p:sp>
        <p:nvSpPr>
          <p:cNvPr id="6" name="CasellaDiTesto 12"/>
          <p:cNvSpPr txBox="1"/>
          <p:nvPr/>
        </p:nvSpPr>
        <p:spPr>
          <a:xfrm>
            <a:off x="500082" y="1303425"/>
            <a:ext cx="196970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76B531"/>
                </a:solidFill>
              </a:rPr>
              <a:t>CASE 1</a:t>
            </a:r>
          </a:p>
          <a:p>
            <a:endParaRPr lang="it-IT" sz="1400" b="1" dirty="0">
              <a:solidFill>
                <a:srgbClr val="76B531"/>
              </a:solidFill>
            </a:endParaRPr>
          </a:p>
          <a:p>
            <a:r>
              <a:rPr lang="it-IT" sz="1400" b="1" dirty="0"/>
              <a:t>ITALY</a:t>
            </a:r>
          </a:p>
          <a:p>
            <a:r>
              <a:rPr lang="it-IT" sz="1400" dirty="0"/>
              <a:t>Sulcis, Portoscuso </a:t>
            </a:r>
          </a:p>
          <a:p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Contaminated land from</a:t>
            </a:r>
          </a:p>
          <a:p>
            <a:r>
              <a:rPr lang="it-IT" sz="1400" dirty="0"/>
              <a:t>industrial activities</a:t>
            </a:r>
          </a:p>
          <a:p>
            <a:endParaRPr lang="it-IT" sz="1400" dirty="0"/>
          </a:p>
          <a:p>
            <a:endParaRPr lang="it-IT" sz="1400" dirty="0"/>
          </a:p>
          <a:p>
            <a:r>
              <a:rPr lang="it-IT" sz="1400" dirty="0"/>
              <a:t>22,000 ha</a:t>
            </a:r>
          </a:p>
          <a:p>
            <a:endParaRPr lang="it-IT" sz="1200" dirty="0">
              <a:latin typeface="Exo" panose="02000503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35" y="3867321"/>
            <a:ext cx="2271776" cy="13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005" y="3880863"/>
            <a:ext cx="2271776" cy="135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img0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8960" y="3880862"/>
            <a:ext cx="2252718" cy="1355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4"/>
          <p:cNvSpPr txBox="1"/>
          <p:nvPr/>
        </p:nvSpPr>
        <p:spPr>
          <a:xfrm>
            <a:off x="500082" y="5606355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Outreach countries: Romania, Poland, Hungary, </a:t>
            </a:r>
            <a:r>
              <a:rPr lang="it-IT" sz="2000" b="1" dirty="0" smtClean="0"/>
              <a:t>UK </a:t>
            </a:r>
            <a:r>
              <a:rPr lang="it-IT" sz="2000" b="1" dirty="0"/>
              <a:t>and Ireland</a:t>
            </a:r>
          </a:p>
        </p:txBody>
      </p:sp>
    </p:spTree>
    <p:extLst>
      <p:ext uri="{BB962C8B-B14F-4D97-AF65-F5344CB8AC3E}">
        <p14:creationId xmlns:p14="http://schemas.microsoft.com/office/powerpoint/2010/main" val="311504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Sustainability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Reference tool: GBEP Sustainability Indicators for Bioenergy</a:t>
            </a:r>
          </a:p>
          <a:p>
            <a:endParaRPr lang="en-US" dirty="0"/>
          </a:p>
          <a:p>
            <a:r>
              <a:rPr lang="en-US" dirty="0"/>
              <a:t>Development of a tailored set of sustainability indicators for bioenergy based on the specific conditions of each of the case study sites</a:t>
            </a:r>
          </a:p>
          <a:p>
            <a:endParaRPr lang="de-DE" dirty="0"/>
          </a:p>
          <a:p>
            <a:r>
              <a:rPr lang="en-US" dirty="0"/>
              <a:t>Compilation of existing environmental, social and economic data and data gaps analysis</a:t>
            </a:r>
          </a:p>
          <a:p>
            <a:endParaRPr lang="en-US" dirty="0"/>
          </a:p>
          <a:p>
            <a:r>
              <a:rPr lang="en-US" dirty="0"/>
              <a:t>Measurement of the set of sustainability indicators for bioenergy in the case study sites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242456" cy="218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242456" cy="231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1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hu-HU" dirty="0"/>
          </a:p>
        </p:txBody>
      </p:sp>
      <p:sp>
        <p:nvSpPr>
          <p:cNvPr id="4" name="Rechteck 3"/>
          <p:cNvSpPr/>
          <p:nvPr/>
        </p:nvSpPr>
        <p:spPr>
          <a:xfrm>
            <a:off x="395536" y="1412776"/>
            <a:ext cx="4824536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Reliable data on underutilised lands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Little awareness regarding the advantages of using underutilised lands for RES </a:t>
            </a:r>
            <a:r>
              <a:rPr lang="de-DE" dirty="0">
                <a:latin typeface="Calibri Light" pitchFamily="34" charset="0"/>
              </a:rPr>
              <a:t>projects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e-DE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Lack of local strategies regarding RES development and valorization of underutilised lands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e-DE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Legal and administrative procedures for </a:t>
            </a:r>
            <a:r>
              <a:rPr lang="de-DE" dirty="0">
                <a:latin typeface="Calibri Light" pitchFamily="34" charset="0"/>
              </a:rPr>
              <a:t>getting necessary permits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de-DE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Available investments for new projects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60520"/>
            <a:ext cx="3168352" cy="20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717032"/>
            <a:ext cx="3168352" cy="245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80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Added value of FORBIO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hu-HU" dirty="0"/>
          </a:p>
        </p:txBody>
      </p:sp>
      <p:sp>
        <p:nvSpPr>
          <p:cNvPr id="4" name="Rechteck 3"/>
          <p:cNvSpPr/>
          <p:nvPr/>
        </p:nvSpPr>
        <p:spPr>
          <a:xfrm>
            <a:off x="611560" y="1340768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Data collection via agronomic and techno-economic feasibility studies in Italy, Germany and Ukraine (Agronomic reports available by December 2016)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Sustainability assessments </a:t>
            </a:r>
          </a:p>
          <a:p>
            <a:pPr>
              <a:spcBef>
                <a:spcPct val="20000"/>
              </a:spcBef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 Knowledge transfer, capacity building actions (trainings, study tours, webinars)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Roadmaps for the removal of the main economic and non-economic barriers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Sharing best practices which allow the most sustainable and energy efficient use bio-resources 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Mainstreaming new opportunities on the local level </a:t>
            </a:r>
          </a:p>
          <a:p>
            <a:pPr>
              <a:spcBef>
                <a:spcPct val="20000"/>
              </a:spcBef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Results so far in </a:t>
            </a:r>
            <a:r>
              <a:rPr lang="de-DE"/>
              <a:t>FORBIO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  <a:p>
            <a:endParaRPr lang="de-DE"/>
          </a:p>
          <a:p>
            <a:endParaRPr lang="de-DE"/>
          </a:p>
          <a:p>
            <a:endParaRPr lang="hu-HU" dirty="0"/>
          </a:p>
        </p:txBody>
      </p:sp>
      <p:sp>
        <p:nvSpPr>
          <p:cNvPr id="4" name="Rechteck 3"/>
          <p:cNvSpPr/>
          <p:nvPr/>
        </p:nvSpPr>
        <p:spPr>
          <a:xfrm>
            <a:off x="611560" y="1340768"/>
            <a:ext cx="8136904" cy="6629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 err="1">
                <a:latin typeface="Calibri Light" pitchFamily="34" charset="0"/>
              </a:rPr>
              <a:t>Preparation</a:t>
            </a:r>
            <a:r>
              <a:rPr lang="hu-HU" dirty="0">
                <a:latin typeface="Calibri Light" pitchFamily="34" charset="0"/>
              </a:rPr>
              <a:t> of </a:t>
            </a:r>
            <a:r>
              <a:rPr lang="hu-HU" dirty="0" err="1">
                <a:latin typeface="Calibri Light" pitchFamily="34" charset="0"/>
              </a:rPr>
              <a:t>Agronomic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en-US" dirty="0">
                <a:latin typeface="Calibri Light" pitchFamily="34" charset="0"/>
              </a:rPr>
              <a:t>Feasibility Study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for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en-US" dirty="0">
                <a:latin typeface="Calibri Light" pitchFamily="34" charset="0"/>
              </a:rPr>
              <a:t>Italy</a:t>
            </a:r>
            <a:endParaRPr lang="hu-HU" dirty="0">
              <a:latin typeface="Calibri Light" pitchFamily="34" charset="0"/>
            </a:endParaRPr>
          </a:p>
          <a:p>
            <a:pPr>
              <a:spcBef>
                <a:spcPct val="20000"/>
              </a:spcBef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 err="1">
                <a:latin typeface="Calibri Light" pitchFamily="34" charset="0"/>
              </a:rPr>
              <a:t>Preparation</a:t>
            </a:r>
            <a:r>
              <a:rPr lang="hu-HU" dirty="0">
                <a:latin typeface="Calibri Light" pitchFamily="34" charset="0"/>
              </a:rPr>
              <a:t> of </a:t>
            </a:r>
            <a:r>
              <a:rPr lang="hu-HU" dirty="0" err="1">
                <a:latin typeface="Calibri Light" pitchFamily="34" charset="0"/>
              </a:rPr>
              <a:t>Agronomic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en-US" dirty="0">
                <a:latin typeface="Calibri Light" pitchFamily="34" charset="0"/>
              </a:rPr>
              <a:t>Feasibility Study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for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Germany</a:t>
            </a: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 err="1">
                <a:latin typeface="Calibri Light" pitchFamily="34" charset="0"/>
              </a:rPr>
              <a:t>Preparation</a:t>
            </a:r>
            <a:r>
              <a:rPr lang="hu-HU" dirty="0">
                <a:latin typeface="Calibri Light" pitchFamily="34" charset="0"/>
              </a:rPr>
              <a:t> of </a:t>
            </a:r>
            <a:r>
              <a:rPr lang="hu-HU" dirty="0" err="1">
                <a:latin typeface="Calibri Light" pitchFamily="34" charset="0"/>
              </a:rPr>
              <a:t>Agronomic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en-US" dirty="0">
                <a:latin typeface="Calibri Light" pitchFamily="34" charset="0"/>
              </a:rPr>
              <a:t>Feasibility Study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for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Ukraine</a:t>
            </a:r>
            <a:endParaRPr lang="hu-HU" dirty="0">
              <a:latin typeface="Calibri Light" pitchFamily="34" charset="0"/>
            </a:endParaRPr>
          </a:p>
          <a:p>
            <a:pPr>
              <a:spcBef>
                <a:spcPct val="20000"/>
              </a:spcBef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 err="1">
                <a:latin typeface="Calibri Light" pitchFamily="34" charset="0"/>
              </a:rPr>
              <a:t>Preparation</a:t>
            </a:r>
            <a:r>
              <a:rPr lang="hu-HU" dirty="0">
                <a:latin typeface="Calibri Light" pitchFamily="34" charset="0"/>
              </a:rPr>
              <a:t> of </a:t>
            </a:r>
            <a:r>
              <a:rPr lang="en-US" dirty="0">
                <a:latin typeface="Calibri Light" pitchFamily="34" charset="0"/>
              </a:rPr>
              <a:t>Technical and</a:t>
            </a:r>
            <a:r>
              <a:rPr lang="hu-HU" dirty="0">
                <a:latin typeface="Calibri Light" pitchFamily="34" charset="0"/>
              </a:rPr>
              <a:t> E</a:t>
            </a:r>
            <a:r>
              <a:rPr lang="en-US" dirty="0" err="1">
                <a:latin typeface="Calibri Light" pitchFamily="34" charset="0"/>
              </a:rPr>
              <a:t>conomic</a:t>
            </a:r>
            <a:r>
              <a:rPr lang="en-US" dirty="0">
                <a:latin typeface="Calibri Light" pitchFamily="34" charset="0"/>
              </a:rPr>
              <a:t> Feasibility Study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for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en-US" dirty="0">
                <a:latin typeface="Calibri Light" pitchFamily="34" charset="0"/>
              </a:rPr>
              <a:t>Italy</a:t>
            </a:r>
            <a:endParaRPr lang="hu-HU" dirty="0">
              <a:latin typeface="Calibri Light" pitchFamily="34" charset="0"/>
            </a:endParaRPr>
          </a:p>
          <a:p>
            <a:pPr>
              <a:spcBef>
                <a:spcPct val="20000"/>
              </a:spcBef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en-US" dirty="0">
                <a:latin typeface="Calibri Light" pitchFamily="34" charset="0"/>
              </a:rPr>
              <a:t>Report on best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en-US" dirty="0">
                <a:latin typeface="Calibri Light" pitchFamily="34" charset="0"/>
              </a:rPr>
              <a:t>practices for bioenergy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en-US" dirty="0">
                <a:latin typeface="Calibri Light" pitchFamily="34" charset="0"/>
              </a:rPr>
              <a:t>policy, regulations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en-US" dirty="0">
                <a:latin typeface="Calibri Light" pitchFamily="34" charset="0"/>
              </a:rPr>
              <a:t>and support schemes</a:t>
            </a: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 err="1">
                <a:latin typeface="Calibri Light" pitchFamily="34" charset="0"/>
              </a:rPr>
              <a:t>Preparation</a:t>
            </a:r>
            <a:r>
              <a:rPr lang="hu-HU" dirty="0">
                <a:latin typeface="Calibri Light" pitchFamily="34" charset="0"/>
              </a:rPr>
              <a:t> of </a:t>
            </a:r>
            <a:r>
              <a:rPr lang="hu-HU" dirty="0" err="1">
                <a:latin typeface="Calibri Light" pitchFamily="34" charset="0"/>
              </a:rPr>
              <a:t>dissemination</a:t>
            </a:r>
            <a:r>
              <a:rPr lang="hu-HU" dirty="0">
                <a:latin typeface="Calibri Light" pitchFamily="34" charset="0"/>
              </a:rPr>
              <a:t> and </a:t>
            </a:r>
            <a:r>
              <a:rPr lang="hu-HU" dirty="0" err="1">
                <a:latin typeface="Calibri Light" pitchFamily="34" charset="0"/>
              </a:rPr>
              <a:t>informational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materials</a:t>
            </a:r>
            <a:r>
              <a:rPr lang="hu-HU" dirty="0">
                <a:latin typeface="Calibri Light" pitchFamily="34" charset="0"/>
              </a:rPr>
              <a:t>, </a:t>
            </a:r>
            <a:r>
              <a:rPr lang="hu-HU" dirty="0" err="1">
                <a:latin typeface="Calibri Light" pitchFamily="34" charset="0"/>
              </a:rPr>
              <a:t>participation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in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related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events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and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stakeholder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consultation</a:t>
            </a: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hu-HU" dirty="0">
                <a:latin typeface="Calibri Light" pitchFamily="34" charset="0"/>
              </a:rPr>
              <a:t>Online </a:t>
            </a:r>
            <a:r>
              <a:rPr lang="hu-HU" dirty="0" err="1">
                <a:latin typeface="Calibri Light" pitchFamily="34" charset="0"/>
              </a:rPr>
              <a:t>media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presence</a:t>
            </a:r>
            <a:r>
              <a:rPr lang="hu-HU" dirty="0">
                <a:latin typeface="Calibri Light" pitchFamily="34" charset="0"/>
              </a:rPr>
              <a:t>, Web2.0, </a:t>
            </a:r>
            <a:r>
              <a:rPr lang="hu-HU" dirty="0" err="1">
                <a:latin typeface="Calibri Light" pitchFamily="34" charset="0"/>
              </a:rPr>
              <a:t>social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media</a:t>
            </a:r>
            <a:r>
              <a:rPr lang="hu-HU" dirty="0">
                <a:latin typeface="Calibri Light" pitchFamily="34" charset="0"/>
              </a:rPr>
              <a:t> </a:t>
            </a:r>
            <a:r>
              <a:rPr lang="hu-HU" dirty="0" err="1">
                <a:latin typeface="Calibri Light" pitchFamily="34" charset="0"/>
              </a:rPr>
              <a:t>activity</a:t>
            </a:r>
            <a:endParaRPr lang="hu-HU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hu-HU" dirty="0">
              <a:latin typeface="Calibri Light" pitchFamily="34" charset="0"/>
            </a:endParaRPr>
          </a:p>
          <a:p>
            <a:pPr>
              <a:spcBef>
                <a:spcPct val="20000"/>
              </a:spcBef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en-US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8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RBIO_Project_RJ">
  <a:themeElements>
    <a:clrScheme name="Egyéni 28. séma">
      <a:dk1>
        <a:srgbClr val="595854"/>
      </a:dk1>
      <a:lt1>
        <a:sysClr val="window" lastClr="FFFFFF"/>
      </a:lt1>
      <a:dk2>
        <a:srgbClr val="88BD0D"/>
      </a:dk2>
      <a:lt2>
        <a:srgbClr val="FFFFFF"/>
      </a:lt2>
      <a:accent1>
        <a:srgbClr val="EDF2D4"/>
      </a:accent1>
      <a:accent2>
        <a:srgbClr val="D9E6AB"/>
      </a:accent2>
      <a:accent3>
        <a:srgbClr val="98C11E"/>
      </a:accent3>
      <a:accent4>
        <a:srgbClr val="9BAD6A"/>
      </a:accent4>
      <a:accent5>
        <a:srgbClr val="4C6110"/>
      </a:accent5>
      <a:accent6>
        <a:srgbClr val="263108"/>
      </a:accent6>
      <a:hlink>
        <a:srgbClr val="FF6C2C"/>
      </a:hlink>
      <a:folHlink>
        <a:srgbClr val="5B4D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FORBIO_Project_RJ</Template>
  <TotalTime>464</TotalTime>
  <Words>917</Words>
  <Application>Microsoft Office PowerPoint</Application>
  <PresentationFormat>On-screen Show (4:3)</PresentationFormat>
  <Paragraphs>227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Exo</vt:lpstr>
      <vt:lpstr>Wingdings</vt:lpstr>
      <vt:lpstr>FORBIO_Project_RJ</vt:lpstr>
      <vt:lpstr>Fostering sustainable feedstock production for advanced biofuels on underutilised land in Europe    </vt:lpstr>
      <vt:lpstr>Project consortium</vt:lpstr>
      <vt:lpstr>Project idea</vt:lpstr>
      <vt:lpstr>Objectives</vt:lpstr>
      <vt:lpstr>Selected case studies </vt:lpstr>
      <vt:lpstr>Sustainability </vt:lpstr>
      <vt:lpstr>Challenges</vt:lpstr>
      <vt:lpstr>Added value of FORBIO</vt:lpstr>
      <vt:lpstr>Results so far in FORBIO</vt:lpstr>
      <vt:lpstr>Project meetings in FORBIO</vt:lpstr>
      <vt:lpstr>Main FORBIO dissemination events</vt:lpstr>
      <vt:lpstr>PowerPoint Presentation</vt:lpstr>
    </vt:vector>
  </TitlesOfParts>
  <Company>WIP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FORBIO Project</dc:title>
  <dc:creator>Rita Mergner</dc:creator>
  <cp:lastModifiedBy>Attila Uderszky</cp:lastModifiedBy>
  <cp:revision>89</cp:revision>
  <dcterms:created xsi:type="dcterms:W3CDTF">2016-09-28T13:23:56Z</dcterms:created>
  <dcterms:modified xsi:type="dcterms:W3CDTF">2017-06-13T19:35:32Z</dcterms:modified>
</cp:coreProperties>
</file>