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2" r:id="rId2"/>
  </p:sldMasterIdLst>
  <p:notesMasterIdLst>
    <p:notesMasterId r:id="rId36"/>
  </p:notesMasterIdLst>
  <p:sldIdLst>
    <p:sldId id="307" r:id="rId3"/>
    <p:sldId id="276" r:id="rId4"/>
    <p:sldId id="300" r:id="rId5"/>
    <p:sldId id="301" r:id="rId6"/>
    <p:sldId id="277" r:id="rId7"/>
    <p:sldId id="278" r:id="rId8"/>
    <p:sldId id="296" r:id="rId9"/>
    <p:sldId id="279" r:id="rId10"/>
    <p:sldId id="280" r:id="rId11"/>
    <p:sldId id="303" r:id="rId12"/>
    <p:sldId id="304" r:id="rId13"/>
    <p:sldId id="302" r:id="rId14"/>
    <p:sldId id="282" r:id="rId15"/>
    <p:sldId id="298" r:id="rId16"/>
    <p:sldId id="283" r:id="rId17"/>
    <p:sldId id="308" r:id="rId18"/>
    <p:sldId id="309" r:id="rId19"/>
    <p:sldId id="310" r:id="rId20"/>
    <p:sldId id="311" r:id="rId21"/>
    <p:sldId id="312" r:id="rId22"/>
    <p:sldId id="313" r:id="rId23"/>
    <p:sldId id="314" r:id="rId24"/>
    <p:sldId id="315" r:id="rId25"/>
    <p:sldId id="316" r:id="rId26"/>
    <p:sldId id="317" r:id="rId27"/>
    <p:sldId id="318" r:id="rId28"/>
    <p:sldId id="319" r:id="rId29"/>
    <p:sldId id="320" r:id="rId30"/>
    <p:sldId id="321" r:id="rId31"/>
    <p:sldId id="322" r:id="rId32"/>
    <p:sldId id="323" r:id="rId33"/>
    <p:sldId id="324" r:id="rId34"/>
    <p:sldId id="325" r:id="rId35"/>
  </p:sldIdLst>
  <p:sldSz cx="9144000" cy="6858000" type="screen4x3"/>
  <p:notesSz cx="6858000" cy="9144000"/>
  <p:custDataLst>
    <p:tags r:id="rId37"/>
  </p:custDataLst>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11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Közepesen sötét stílus 2 – 3.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2665" autoAdjust="0"/>
  </p:normalViewPr>
  <p:slideViewPr>
    <p:cSldViewPr showGuides="1">
      <p:cViewPr varScale="1">
        <p:scale>
          <a:sx n="52" d="100"/>
          <a:sy n="52" d="100"/>
        </p:scale>
        <p:origin x="1219"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102" d="100"/>
          <a:sy n="102" d="100"/>
        </p:scale>
        <p:origin x="-1116"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EB5E15-F8AD-42FE-A15D-BA2C450BF6D2}" type="datetimeFigureOut">
              <a:rPr lang="hu-HU" smtClean="0"/>
              <a:pPr/>
              <a:t>2018.06.12.</a:t>
            </a:fld>
            <a:endParaRPr lang="hu-HU"/>
          </a:p>
        </p:txBody>
      </p:sp>
      <p:sp>
        <p:nvSpPr>
          <p:cNvPr id="4" name="Diakép hely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06B64B-C644-4021-B2F7-8434CB0E8EBA}" type="slidenum">
              <a:rPr lang="hu-HU" smtClean="0"/>
              <a:pPr/>
              <a:t>‹#›</a:t>
            </a:fld>
            <a:endParaRPr lang="hu-HU"/>
          </a:p>
        </p:txBody>
      </p:sp>
    </p:spTree>
    <p:extLst>
      <p:ext uri="{BB962C8B-B14F-4D97-AF65-F5344CB8AC3E}">
        <p14:creationId xmlns:p14="http://schemas.microsoft.com/office/powerpoint/2010/main" val="837837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Vorstellung von Ergebnissen der deutschen Fallstudie, erstellt durch WIP und FIB</a:t>
            </a:r>
          </a:p>
          <a:p>
            <a:endParaRPr lang="de-DE" dirty="0"/>
          </a:p>
        </p:txBody>
      </p:sp>
      <p:sp>
        <p:nvSpPr>
          <p:cNvPr id="4" name="Foliennummernplatzhalter 3"/>
          <p:cNvSpPr>
            <a:spLocks noGrp="1"/>
          </p:cNvSpPr>
          <p:nvPr>
            <p:ph type="sldNum" sz="quarter" idx="10"/>
          </p:nvPr>
        </p:nvSpPr>
        <p:spPr/>
        <p:txBody>
          <a:bodyPr/>
          <a:lstStyle/>
          <a:p>
            <a:fld id="{2906B64B-C644-4021-B2F7-8434CB0E8EBA}" type="slidenum">
              <a:rPr lang="hu-HU" smtClean="0">
                <a:solidFill>
                  <a:prstClr val="black"/>
                </a:solidFill>
              </a:rPr>
              <a:pPr/>
              <a:t>1</a:t>
            </a:fld>
            <a:endParaRPr lang="hu-HU">
              <a:solidFill>
                <a:prstClr val="black"/>
              </a:solidFill>
            </a:endParaRPr>
          </a:p>
        </p:txBody>
      </p:sp>
    </p:spTree>
    <p:extLst>
      <p:ext uri="{BB962C8B-B14F-4D97-AF65-F5344CB8AC3E}">
        <p14:creationId xmlns:p14="http://schemas.microsoft.com/office/powerpoint/2010/main" val="525681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a:p>
            <a:r>
              <a:rPr lang="de-DE" dirty="0"/>
              <a:t>Establishment </a:t>
            </a:r>
            <a:r>
              <a:rPr lang="de-DE" dirty="0" err="1"/>
              <a:t>of</a:t>
            </a:r>
            <a:r>
              <a:rPr lang="de-DE" dirty="0"/>
              <a:t> </a:t>
            </a:r>
            <a:r>
              <a:rPr lang="de-DE" dirty="0" err="1"/>
              <a:t>plantation</a:t>
            </a:r>
            <a:r>
              <a:rPr lang="de-DE" dirty="0"/>
              <a:t> </a:t>
            </a:r>
            <a:r>
              <a:rPr lang="de-DE" dirty="0" err="1"/>
              <a:t>includes</a:t>
            </a:r>
            <a:r>
              <a:rPr lang="de-DE" dirty="0"/>
              <a:t>: </a:t>
            </a:r>
            <a:r>
              <a:rPr lang="de-DE" dirty="0" err="1"/>
              <a:t>Mechanical</a:t>
            </a:r>
            <a:r>
              <a:rPr lang="de-DE" dirty="0"/>
              <a:t> </a:t>
            </a:r>
            <a:r>
              <a:rPr lang="de-DE" dirty="0" err="1"/>
              <a:t>weeding</a:t>
            </a:r>
            <a:r>
              <a:rPr lang="de-DE" dirty="0"/>
              <a:t>, </a:t>
            </a:r>
            <a:r>
              <a:rPr lang="de-DE" dirty="0" err="1"/>
              <a:t>ploughing</a:t>
            </a:r>
            <a:r>
              <a:rPr lang="de-DE" dirty="0"/>
              <a:t>, </a:t>
            </a:r>
            <a:r>
              <a:rPr lang="de-DE" dirty="0" err="1"/>
              <a:t>sowing</a:t>
            </a:r>
            <a:r>
              <a:rPr lang="de-DE" dirty="0"/>
              <a:t> </a:t>
            </a:r>
            <a:r>
              <a:rPr lang="de-DE" dirty="0" err="1"/>
              <a:t>preparations</a:t>
            </a:r>
            <a:r>
              <a:rPr lang="de-DE" dirty="0"/>
              <a:t>, </a:t>
            </a:r>
            <a:r>
              <a:rPr lang="de-DE" dirty="0" err="1"/>
              <a:t>planting</a:t>
            </a:r>
            <a:r>
              <a:rPr lang="de-DE" dirty="0"/>
              <a:t>, </a:t>
            </a:r>
            <a:r>
              <a:rPr lang="de-DE" dirty="0" err="1"/>
              <a:t>rhizomes</a:t>
            </a:r>
            <a:r>
              <a:rPr lang="de-DE" dirty="0"/>
              <a:t>, </a:t>
            </a:r>
            <a:r>
              <a:rPr lang="de-DE" dirty="0" err="1"/>
              <a:t>replanting</a:t>
            </a:r>
            <a:r>
              <a:rPr lang="de-DE" dirty="0"/>
              <a:t>, </a:t>
            </a:r>
            <a:r>
              <a:rPr lang="de-DE" dirty="0" err="1"/>
              <a:t>weeding</a:t>
            </a:r>
            <a:r>
              <a:rPr lang="de-DE" dirty="0"/>
              <a:t>, </a:t>
            </a:r>
          </a:p>
        </p:txBody>
      </p:sp>
      <p:sp>
        <p:nvSpPr>
          <p:cNvPr id="4" name="Foliennummernplatzhalter 3"/>
          <p:cNvSpPr>
            <a:spLocks noGrp="1"/>
          </p:cNvSpPr>
          <p:nvPr>
            <p:ph type="sldNum" sz="quarter" idx="10"/>
          </p:nvPr>
        </p:nvSpPr>
        <p:spPr/>
        <p:txBody>
          <a:bodyPr/>
          <a:lstStyle/>
          <a:p>
            <a:fld id="{2906B64B-C644-4021-B2F7-8434CB0E8EBA}" type="slidenum">
              <a:rPr lang="hu-HU" smtClean="0"/>
              <a:pPr/>
              <a:t>10</a:t>
            </a:fld>
            <a:endParaRPr lang="hu-HU"/>
          </a:p>
        </p:txBody>
      </p:sp>
    </p:spTree>
    <p:extLst>
      <p:ext uri="{BB962C8B-B14F-4D97-AF65-F5344CB8AC3E}">
        <p14:creationId xmlns:p14="http://schemas.microsoft.com/office/powerpoint/2010/main" val="4127688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a:p>
            <a:r>
              <a:rPr lang="de-DE" dirty="0"/>
              <a:t>Establishment </a:t>
            </a:r>
            <a:r>
              <a:rPr lang="de-DE" dirty="0" err="1"/>
              <a:t>of</a:t>
            </a:r>
            <a:r>
              <a:rPr lang="de-DE" dirty="0"/>
              <a:t> </a:t>
            </a:r>
            <a:r>
              <a:rPr lang="de-DE" dirty="0" err="1"/>
              <a:t>plantation</a:t>
            </a:r>
            <a:r>
              <a:rPr lang="de-DE" dirty="0"/>
              <a:t> </a:t>
            </a:r>
            <a:r>
              <a:rPr lang="de-DE" dirty="0" err="1"/>
              <a:t>includes</a:t>
            </a:r>
            <a:r>
              <a:rPr lang="de-DE" dirty="0"/>
              <a:t>: </a:t>
            </a:r>
            <a:r>
              <a:rPr lang="de-DE" dirty="0" err="1"/>
              <a:t>Mechanical</a:t>
            </a:r>
            <a:r>
              <a:rPr lang="de-DE" dirty="0"/>
              <a:t> </a:t>
            </a:r>
            <a:r>
              <a:rPr lang="de-DE" dirty="0" err="1"/>
              <a:t>weeding</a:t>
            </a:r>
            <a:r>
              <a:rPr lang="de-DE" dirty="0"/>
              <a:t>, </a:t>
            </a:r>
            <a:r>
              <a:rPr lang="de-DE" dirty="0" err="1"/>
              <a:t>ploughing</a:t>
            </a:r>
            <a:r>
              <a:rPr lang="de-DE" dirty="0"/>
              <a:t>, </a:t>
            </a:r>
            <a:r>
              <a:rPr lang="de-DE" dirty="0" err="1"/>
              <a:t>sowing</a:t>
            </a:r>
            <a:r>
              <a:rPr lang="de-DE" dirty="0"/>
              <a:t> </a:t>
            </a:r>
            <a:r>
              <a:rPr lang="de-DE" dirty="0" err="1"/>
              <a:t>preparations</a:t>
            </a:r>
            <a:r>
              <a:rPr lang="de-DE" dirty="0"/>
              <a:t>, </a:t>
            </a:r>
            <a:r>
              <a:rPr lang="de-DE" dirty="0" err="1"/>
              <a:t>planting</a:t>
            </a:r>
            <a:r>
              <a:rPr lang="de-DE" dirty="0"/>
              <a:t>, </a:t>
            </a:r>
            <a:r>
              <a:rPr lang="de-DE" dirty="0" err="1"/>
              <a:t>rhizomes</a:t>
            </a:r>
            <a:r>
              <a:rPr lang="de-DE" dirty="0"/>
              <a:t>, </a:t>
            </a:r>
            <a:r>
              <a:rPr lang="de-DE" dirty="0" err="1"/>
              <a:t>replanting</a:t>
            </a:r>
            <a:r>
              <a:rPr lang="de-DE" dirty="0"/>
              <a:t>, </a:t>
            </a:r>
            <a:r>
              <a:rPr lang="de-DE" dirty="0" err="1"/>
              <a:t>weeding</a:t>
            </a:r>
            <a:r>
              <a:rPr lang="de-DE" dirty="0"/>
              <a:t>, </a:t>
            </a:r>
          </a:p>
        </p:txBody>
      </p:sp>
      <p:sp>
        <p:nvSpPr>
          <p:cNvPr id="4" name="Foliennummernplatzhalter 3"/>
          <p:cNvSpPr>
            <a:spLocks noGrp="1"/>
          </p:cNvSpPr>
          <p:nvPr>
            <p:ph type="sldNum" sz="quarter" idx="10"/>
          </p:nvPr>
        </p:nvSpPr>
        <p:spPr/>
        <p:txBody>
          <a:bodyPr/>
          <a:lstStyle/>
          <a:p>
            <a:fld id="{2906B64B-C644-4021-B2F7-8434CB0E8EBA}" type="slidenum">
              <a:rPr lang="hu-HU" smtClean="0"/>
              <a:pPr/>
              <a:t>11</a:t>
            </a:fld>
            <a:endParaRPr lang="hu-HU"/>
          </a:p>
        </p:txBody>
      </p:sp>
    </p:spTree>
    <p:extLst>
      <p:ext uri="{BB962C8B-B14F-4D97-AF65-F5344CB8AC3E}">
        <p14:creationId xmlns:p14="http://schemas.microsoft.com/office/powerpoint/2010/main" val="2887575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Ableitung</a:t>
            </a:r>
            <a:r>
              <a:rPr lang="de-DE" baseline="0" dirty="0"/>
              <a:t> der potentiellen Flächen für den Energiepflanzen-Anbau anhand Statistiken bzw. Flächenangaben der Bergbau- und Sanierungsunternehmen</a:t>
            </a:r>
          </a:p>
          <a:p>
            <a:r>
              <a:rPr lang="de-DE" baseline="0" dirty="0"/>
              <a:t>Schema bei </a:t>
            </a:r>
            <a:r>
              <a:rPr lang="de-DE" baseline="0" dirty="0" err="1"/>
              <a:t>devasted</a:t>
            </a:r>
            <a:r>
              <a:rPr lang="de-DE" baseline="0" dirty="0"/>
              <a:t> </a:t>
            </a:r>
            <a:r>
              <a:rPr lang="de-DE" baseline="0" dirty="0" err="1"/>
              <a:t>area</a:t>
            </a:r>
            <a:r>
              <a:rPr lang="de-DE" baseline="0" dirty="0"/>
              <a:t> beginnen; größte Anteil wird Wald, Fokus für Energiepflanzen ausschließlich auf landwirtschaftlichen Flächen!</a:t>
            </a:r>
          </a:p>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Fokus ausschließlich auf landwirtschaftlichen Rekultivierungsflächen … Von den bereits wiederhergestellten Flächen sind ein Teil der Agrarflächen nur eingeschränkt oder gar nicht nutzbar (geotechnische Sperrbereiche, Standsicherheit), in Kombination mit den Agrarflächen, die der Bergaufsicht unterliegen, sind mittelfristig etwas mehr als 7200 ha verfügbar. Diese Flächen werden heutzutage schon landwirtschaftlich genutzt. Allerdings sind die Erträge nicht so hoch, wie in anderen Regionen DLs und die Bodenverbesserung steht langfristig im Mittelpunkt. Damit sind Energiepflanzen </a:t>
            </a:r>
            <a:r>
              <a:rPr lang="de-DE" baseline="0" dirty="0" err="1"/>
              <a:t>mglw</a:t>
            </a:r>
            <a:r>
              <a:rPr lang="de-DE" baseline="0" dirty="0"/>
              <a:t>. eine Option für die Bewirtschaftung. link zu nächster Folie</a:t>
            </a:r>
          </a:p>
          <a:p>
            <a:pPr marL="0" marR="0" indent="0" algn="l" defTabSz="914400" rtl="0" eaLnBrk="1" fontAlgn="auto" latinLnBrk="0" hangingPunct="1">
              <a:lnSpc>
                <a:spcPct val="100000"/>
              </a:lnSpc>
              <a:spcBef>
                <a:spcPts val="0"/>
              </a:spcBef>
              <a:spcAft>
                <a:spcPts val="0"/>
              </a:spcAft>
              <a:buClrTx/>
              <a:buSzTx/>
              <a:buFontTx/>
              <a:buNone/>
              <a:tabLst/>
              <a:defRPr/>
            </a:pPr>
            <a:endParaRPr lang="de-DE" baseline="0" dirty="0"/>
          </a:p>
          <a:p>
            <a:endParaRPr lang="de-DE" dirty="0"/>
          </a:p>
        </p:txBody>
      </p:sp>
      <p:sp>
        <p:nvSpPr>
          <p:cNvPr id="4" name="Foliennummernplatzhalter 3"/>
          <p:cNvSpPr>
            <a:spLocks noGrp="1"/>
          </p:cNvSpPr>
          <p:nvPr>
            <p:ph type="sldNum" sz="quarter" idx="10"/>
          </p:nvPr>
        </p:nvSpPr>
        <p:spPr/>
        <p:txBody>
          <a:bodyPr/>
          <a:lstStyle/>
          <a:p>
            <a:fld id="{2906B64B-C644-4021-B2F7-8434CB0E8EBA}" type="slidenum">
              <a:rPr lang="hu-HU" smtClean="0"/>
              <a:pPr/>
              <a:t>12</a:t>
            </a:fld>
            <a:endParaRPr lang="hu-HU"/>
          </a:p>
        </p:txBody>
      </p:sp>
    </p:spTree>
    <p:extLst>
      <p:ext uri="{BB962C8B-B14F-4D97-AF65-F5344CB8AC3E}">
        <p14:creationId xmlns:p14="http://schemas.microsoft.com/office/powerpoint/2010/main" val="7449583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Feldversuche,</a:t>
            </a:r>
            <a:r>
              <a:rPr lang="de-DE" baseline="0" dirty="0"/>
              <a:t> Literatur, Analogieschlüsse (aus landwirtschaftlichen Flächen in BB mit geringen Erträgen)</a:t>
            </a:r>
            <a:endParaRPr lang="de-DE" dirty="0"/>
          </a:p>
          <a:p>
            <a:r>
              <a:rPr lang="de-DE" dirty="0"/>
              <a:t>Hervorheben</a:t>
            </a:r>
            <a:r>
              <a:rPr lang="de-DE" baseline="0" dirty="0"/>
              <a:t> der </a:t>
            </a:r>
            <a:r>
              <a:rPr lang="de-DE" baseline="0" dirty="0" err="1"/>
              <a:t>Lucerne</a:t>
            </a:r>
            <a:r>
              <a:rPr lang="de-DE" baseline="0" dirty="0"/>
              <a:t>- sehr wichtige Funktion als </a:t>
            </a:r>
            <a:r>
              <a:rPr lang="de-DE" baseline="0" dirty="0" err="1"/>
              <a:t>Bodenverbesserer</a:t>
            </a:r>
            <a:endParaRPr lang="de-DE" baseline="0" dirty="0"/>
          </a:p>
          <a:p>
            <a:r>
              <a:rPr lang="de-DE" baseline="0" dirty="0" err="1"/>
              <a:t>Miscanthus</a:t>
            </a:r>
            <a:r>
              <a:rPr lang="de-DE" baseline="0" dirty="0"/>
              <a:t> mit sehr hohen Erträgen, sehr vielversprechend aber bisher noch nicht getestet auf Rekultivierungsflächen</a:t>
            </a:r>
          </a:p>
          <a:p>
            <a:r>
              <a:rPr lang="de-DE" baseline="0" dirty="0"/>
              <a:t>Daher ein </a:t>
            </a:r>
            <a:r>
              <a:rPr lang="de-DE" baseline="0" dirty="0" err="1"/>
              <a:t>Feldtag</a:t>
            </a:r>
            <a:r>
              <a:rPr lang="de-DE" baseline="0" dirty="0"/>
              <a:t> …</a:t>
            </a:r>
          </a:p>
        </p:txBody>
      </p:sp>
      <p:sp>
        <p:nvSpPr>
          <p:cNvPr id="4" name="Foliennummernplatzhalter 3"/>
          <p:cNvSpPr>
            <a:spLocks noGrp="1"/>
          </p:cNvSpPr>
          <p:nvPr>
            <p:ph type="sldNum" sz="quarter" idx="10"/>
          </p:nvPr>
        </p:nvSpPr>
        <p:spPr/>
        <p:txBody>
          <a:bodyPr/>
          <a:lstStyle/>
          <a:p>
            <a:fld id="{2906B64B-C644-4021-B2F7-8434CB0E8EBA}" type="slidenum">
              <a:rPr lang="hu-HU" smtClean="0"/>
              <a:pPr/>
              <a:t>13</a:t>
            </a:fld>
            <a:endParaRPr lang="hu-HU"/>
          </a:p>
        </p:txBody>
      </p:sp>
    </p:spTree>
    <p:extLst>
      <p:ext uri="{BB962C8B-B14F-4D97-AF65-F5344CB8AC3E}">
        <p14:creationId xmlns:p14="http://schemas.microsoft.com/office/powerpoint/2010/main" val="20237908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i="0" kern="1200" dirty="0">
                <a:solidFill>
                  <a:schemeClr val="tx1"/>
                </a:solidFill>
                <a:effectLst/>
                <a:latin typeface="+mn-lt"/>
                <a:ea typeface="+mn-ea"/>
                <a:cs typeface="+mn-cs"/>
              </a:rPr>
              <a:t>For the purpose of the techno-economic feasibility study, a scenario including a bioethanol plant in Ukraine has been </a:t>
            </a:r>
            <a:r>
              <a:rPr lang="en-US" sz="1200" i="0" kern="1200" dirty="0" err="1">
                <a:solidFill>
                  <a:schemeClr val="tx1"/>
                </a:solidFill>
                <a:effectLst/>
                <a:latin typeface="+mn-lt"/>
                <a:ea typeface="+mn-ea"/>
                <a:cs typeface="+mn-cs"/>
              </a:rPr>
              <a:t>hypothezised</a:t>
            </a:r>
            <a:r>
              <a:rPr lang="en-US" sz="1200" i="0" kern="1200" dirty="0">
                <a:solidFill>
                  <a:schemeClr val="tx1"/>
                </a:solidFill>
                <a:effectLst/>
                <a:latin typeface="+mn-lt"/>
                <a:ea typeface="+mn-ea"/>
                <a:cs typeface="+mn-cs"/>
              </a:rPr>
              <a:t>, with the following assumptions,</a:t>
            </a:r>
            <a:r>
              <a:rPr lang="en-US" sz="1200" i="0" kern="1200" baseline="0" dirty="0">
                <a:solidFill>
                  <a:schemeClr val="tx1"/>
                </a:solidFill>
                <a:effectLst/>
                <a:latin typeface="+mn-lt"/>
                <a:ea typeface="+mn-ea"/>
                <a:cs typeface="+mn-cs"/>
              </a:rPr>
              <a:t> as </a:t>
            </a:r>
            <a:r>
              <a:rPr lang="en-US" sz="1200" i="0" kern="1200" baseline="0" dirty="0" err="1">
                <a:solidFill>
                  <a:schemeClr val="tx1"/>
                </a:solidFill>
                <a:effectLst/>
                <a:latin typeface="+mn-lt"/>
                <a:ea typeface="+mn-ea"/>
                <a:cs typeface="+mn-cs"/>
              </a:rPr>
              <a:t>Lignocellulosic</a:t>
            </a:r>
            <a:r>
              <a:rPr lang="en-US" sz="1200" i="0" kern="1200" baseline="0" dirty="0">
                <a:solidFill>
                  <a:schemeClr val="tx1"/>
                </a:solidFill>
                <a:effectLst/>
                <a:latin typeface="+mn-lt"/>
                <a:ea typeface="+mn-ea"/>
                <a:cs typeface="+mn-cs"/>
              </a:rPr>
              <a:t> bioethanol technology for the Plant with Capacity of 40 000 tons per year that will be obtained from 200 </a:t>
            </a:r>
            <a:r>
              <a:rPr lang="en-US" sz="1200" i="0" kern="1200" baseline="0" dirty="0" err="1">
                <a:solidFill>
                  <a:schemeClr val="tx1"/>
                </a:solidFill>
                <a:effectLst/>
                <a:latin typeface="+mn-lt"/>
                <a:ea typeface="+mn-ea"/>
                <a:cs typeface="+mn-cs"/>
              </a:rPr>
              <a:t>th</a:t>
            </a:r>
            <a:r>
              <a:rPr lang="en-US" sz="1200" i="0" kern="1200" baseline="0" dirty="0">
                <a:solidFill>
                  <a:schemeClr val="tx1"/>
                </a:solidFill>
                <a:effectLst/>
                <a:latin typeface="+mn-lt"/>
                <a:ea typeface="+mn-ea"/>
                <a:cs typeface="+mn-cs"/>
              </a:rPr>
              <a:t> dry tons of willow biomass, grown on 21 350 ha of underutilized land with mean biomass productivity 10 dry tons/ha/</a:t>
            </a:r>
            <a:r>
              <a:rPr lang="en-US" sz="1200" i="0" kern="1200" baseline="0" dirty="0" err="1">
                <a:solidFill>
                  <a:schemeClr val="tx1"/>
                </a:solidFill>
                <a:effectLst/>
                <a:latin typeface="+mn-lt"/>
                <a:ea typeface="+mn-ea"/>
                <a:cs typeface="+mn-cs"/>
              </a:rPr>
              <a:t>yr</a:t>
            </a:r>
            <a:r>
              <a:rPr lang="en-US" sz="1200" i="0" kern="1200" baseline="0" dirty="0">
                <a:solidFill>
                  <a:schemeClr val="tx1"/>
                </a:solidFill>
                <a:effectLst/>
                <a:latin typeface="+mn-lt"/>
                <a:ea typeface="+mn-ea"/>
                <a:cs typeface="+mn-cs"/>
              </a:rPr>
              <a:t> and taking into account coefficient of technical availability that is 0.94.</a:t>
            </a:r>
          </a:p>
          <a:p>
            <a:endParaRPr lang="en-US" sz="1200" i="0" kern="1200" baseline="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Based on its previous experience with similar supply chains, </a:t>
            </a:r>
            <a:r>
              <a:rPr lang="en-US" sz="1200" i="0" kern="1200" dirty="0" err="1">
                <a:solidFill>
                  <a:schemeClr val="tx1"/>
                </a:solidFill>
                <a:effectLst/>
                <a:latin typeface="+mn-lt"/>
                <a:ea typeface="+mn-ea"/>
                <a:cs typeface="+mn-cs"/>
              </a:rPr>
              <a:t>Biochemtex</a:t>
            </a:r>
            <a:r>
              <a:rPr lang="en-US" sz="1200" i="0" kern="1200" dirty="0">
                <a:solidFill>
                  <a:schemeClr val="tx1"/>
                </a:solidFill>
                <a:effectLst/>
                <a:latin typeface="+mn-lt"/>
                <a:ea typeface="+mn-ea"/>
                <a:cs typeface="+mn-cs"/>
              </a:rPr>
              <a:t> with support of </a:t>
            </a:r>
            <a:r>
              <a:rPr lang="en-US" sz="1200" i="0" kern="1200" dirty="0" err="1">
                <a:solidFill>
                  <a:schemeClr val="tx1"/>
                </a:solidFill>
                <a:effectLst/>
                <a:latin typeface="+mn-lt"/>
                <a:ea typeface="+mn-ea"/>
                <a:cs typeface="+mn-cs"/>
              </a:rPr>
              <a:t>SecBio</a:t>
            </a:r>
            <a:r>
              <a:rPr lang="en-US" sz="1200" i="0" kern="1200" dirty="0">
                <a:solidFill>
                  <a:schemeClr val="tx1"/>
                </a:solidFill>
                <a:effectLst/>
                <a:latin typeface="+mn-lt"/>
                <a:ea typeface="+mn-ea"/>
                <a:cs typeface="+mn-cs"/>
              </a:rPr>
              <a:t>, has developed a cost model per dry ton of biomass.</a:t>
            </a:r>
            <a:br>
              <a:rPr lang="en-US" sz="1200" i="0"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
            </a:r>
            <a:br>
              <a:rPr lang="en-US" sz="1200" i="0"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
            </a:r>
            <a:br>
              <a:rPr lang="en-US" sz="1200" i="0"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
            </a:r>
            <a:br>
              <a:rPr lang="en-US" sz="1200" i="0" kern="1200" dirty="0">
                <a:solidFill>
                  <a:schemeClr val="tx1"/>
                </a:solidFill>
                <a:effectLst/>
                <a:latin typeface="+mn-lt"/>
                <a:ea typeface="+mn-ea"/>
                <a:cs typeface="+mn-cs"/>
              </a:rPr>
            </a:br>
            <a:endParaRPr lang="uk-UA" dirty="0"/>
          </a:p>
        </p:txBody>
      </p:sp>
      <p:sp>
        <p:nvSpPr>
          <p:cNvPr id="4" name="Номер слайда 3"/>
          <p:cNvSpPr>
            <a:spLocks noGrp="1"/>
          </p:cNvSpPr>
          <p:nvPr>
            <p:ph type="sldNum" sz="quarter" idx="10"/>
          </p:nvPr>
        </p:nvSpPr>
        <p:spPr/>
        <p:txBody>
          <a:bodyPr/>
          <a:lstStyle/>
          <a:p>
            <a:fld id="{2906B64B-C644-4021-B2F7-8434CB0E8EBA}" type="slidenum">
              <a:rPr lang="hu-HU" smtClean="0"/>
              <a:pPr/>
              <a:t>14</a:t>
            </a:fld>
            <a:endParaRPr lang="hu-HU"/>
          </a:p>
        </p:txBody>
      </p:sp>
    </p:spTree>
    <p:extLst>
      <p:ext uri="{BB962C8B-B14F-4D97-AF65-F5344CB8AC3E}">
        <p14:creationId xmlns:p14="http://schemas.microsoft.com/office/powerpoint/2010/main" val="23035448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Tabellarische Zusammenfassung + Supply </a:t>
            </a:r>
            <a:r>
              <a:rPr lang="de-DE" dirty="0" err="1"/>
              <a:t>chain</a:t>
            </a:r>
            <a:r>
              <a:rPr lang="de-DE" dirty="0"/>
              <a:t>!</a:t>
            </a:r>
          </a:p>
          <a:p>
            <a:endParaRPr lang="de-DE" dirty="0"/>
          </a:p>
          <a:p>
            <a:r>
              <a:rPr lang="de-DE" dirty="0"/>
              <a:t>Hinweis auf die Aussagekraft!</a:t>
            </a:r>
          </a:p>
          <a:p>
            <a:r>
              <a:rPr lang="de-DE" dirty="0"/>
              <a:t>Konservative</a:t>
            </a:r>
            <a:r>
              <a:rPr lang="de-DE" baseline="0" dirty="0"/>
              <a:t> Schätzung.</a:t>
            </a:r>
          </a:p>
          <a:p>
            <a:r>
              <a:rPr lang="de-DE" baseline="0" dirty="0"/>
              <a:t>Höherwertige stoffliche Verwertung als Industrieplattform-, da es ansonsten nicht kostendeckend.</a:t>
            </a:r>
          </a:p>
          <a:p>
            <a:endParaRPr lang="de-DE" baseline="0" dirty="0"/>
          </a:p>
          <a:p>
            <a:endParaRPr lang="de-DE" dirty="0"/>
          </a:p>
        </p:txBody>
      </p:sp>
      <p:sp>
        <p:nvSpPr>
          <p:cNvPr id="4" name="Foliennummernplatzhalter 3"/>
          <p:cNvSpPr>
            <a:spLocks noGrp="1"/>
          </p:cNvSpPr>
          <p:nvPr>
            <p:ph type="sldNum" sz="quarter" idx="10"/>
          </p:nvPr>
        </p:nvSpPr>
        <p:spPr/>
        <p:txBody>
          <a:bodyPr/>
          <a:lstStyle/>
          <a:p>
            <a:fld id="{2906B64B-C644-4021-B2F7-8434CB0E8EBA}" type="slidenum">
              <a:rPr lang="hu-HU" smtClean="0"/>
              <a:pPr/>
              <a:t>15</a:t>
            </a:fld>
            <a:endParaRPr lang="hu-HU"/>
          </a:p>
        </p:txBody>
      </p:sp>
    </p:spTree>
    <p:extLst>
      <p:ext uri="{BB962C8B-B14F-4D97-AF65-F5344CB8AC3E}">
        <p14:creationId xmlns:p14="http://schemas.microsoft.com/office/powerpoint/2010/main" val="3027009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a:p>
            <a:endParaRPr lang="de-DE" dirty="0"/>
          </a:p>
        </p:txBody>
      </p:sp>
      <p:sp>
        <p:nvSpPr>
          <p:cNvPr id="4" name="Foliennummernplatzhalter 3"/>
          <p:cNvSpPr>
            <a:spLocks noGrp="1"/>
          </p:cNvSpPr>
          <p:nvPr>
            <p:ph type="sldNum" sz="quarter" idx="10"/>
          </p:nvPr>
        </p:nvSpPr>
        <p:spPr/>
        <p:txBody>
          <a:bodyPr/>
          <a:lstStyle/>
          <a:p>
            <a:fld id="{2906B64B-C644-4021-B2F7-8434CB0E8EBA}" type="slidenum">
              <a:rPr lang="hu-HU" smtClean="0"/>
              <a:pPr/>
              <a:t>16</a:t>
            </a:fld>
            <a:endParaRPr lang="hu-HU"/>
          </a:p>
        </p:txBody>
      </p:sp>
    </p:spTree>
    <p:extLst>
      <p:ext uri="{BB962C8B-B14F-4D97-AF65-F5344CB8AC3E}">
        <p14:creationId xmlns:p14="http://schemas.microsoft.com/office/powerpoint/2010/main" val="2472034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906B64B-C644-4021-B2F7-8434CB0E8EBA}" type="slidenum">
              <a:rPr lang="hu-HU" smtClean="0"/>
              <a:pPr/>
              <a:t>17</a:t>
            </a:fld>
            <a:endParaRPr lang="hu-HU"/>
          </a:p>
        </p:txBody>
      </p:sp>
    </p:spTree>
    <p:extLst>
      <p:ext uri="{BB962C8B-B14F-4D97-AF65-F5344CB8AC3E}">
        <p14:creationId xmlns:p14="http://schemas.microsoft.com/office/powerpoint/2010/main" val="3726659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Feldversuche,</a:t>
            </a:r>
            <a:r>
              <a:rPr lang="de-DE" baseline="0" dirty="0"/>
              <a:t> Literatur, Analogieschlüsse (aus landwirtschaftlichen Flächen in BB mit geringen Erträgen)</a:t>
            </a:r>
            <a:endParaRPr lang="de-DE" dirty="0"/>
          </a:p>
          <a:p>
            <a:r>
              <a:rPr lang="de-DE" dirty="0"/>
              <a:t>Anbau-Steckbriefe</a:t>
            </a:r>
            <a:r>
              <a:rPr lang="de-DE" baseline="0" dirty="0"/>
              <a:t> f</a:t>
            </a:r>
            <a:r>
              <a:rPr lang="de-DE" dirty="0"/>
              <a:t>ür</a:t>
            </a:r>
            <a:r>
              <a:rPr lang="de-DE" baseline="0" dirty="0"/>
              <a:t> insgesamt 20 potenzielle Energiepflanzen</a:t>
            </a:r>
          </a:p>
          <a:p>
            <a:r>
              <a:rPr lang="de-DE" baseline="0" dirty="0" err="1"/>
              <a:t>Miscanthus</a:t>
            </a:r>
            <a:r>
              <a:rPr lang="de-DE" baseline="0" dirty="0"/>
              <a:t> hervorheben</a:t>
            </a:r>
            <a:endParaRPr lang="de-DE" dirty="0"/>
          </a:p>
        </p:txBody>
      </p:sp>
      <p:sp>
        <p:nvSpPr>
          <p:cNvPr id="4" name="Foliennummernplatzhalter 3"/>
          <p:cNvSpPr>
            <a:spLocks noGrp="1"/>
          </p:cNvSpPr>
          <p:nvPr>
            <p:ph type="sldNum" sz="quarter" idx="10"/>
          </p:nvPr>
        </p:nvSpPr>
        <p:spPr/>
        <p:txBody>
          <a:bodyPr/>
          <a:lstStyle/>
          <a:p>
            <a:fld id="{2906B64B-C644-4021-B2F7-8434CB0E8EBA}" type="slidenum">
              <a:rPr lang="hu-HU" smtClean="0"/>
              <a:pPr/>
              <a:t>21</a:t>
            </a:fld>
            <a:endParaRPr lang="hu-HU"/>
          </a:p>
        </p:txBody>
      </p:sp>
    </p:spTree>
    <p:extLst>
      <p:ext uri="{BB962C8B-B14F-4D97-AF65-F5344CB8AC3E}">
        <p14:creationId xmlns:p14="http://schemas.microsoft.com/office/powerpoint/2010/main" val="3056291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i="0" kern="1200" dirty="0">
                <a:solidFill>
                  <a:schemeClr val="tx1"/>
                </a:solidFill>
                <a:effectLst/>
                <a:latin typeface="+mn-lt"/>
                <a:ea typeface="+mn-ea"/>
                <a:cs typeface="+mn-cs"/>
              </a:rPr>
              <a:t>For the purpose of the techno-economic feasibility study, a scenario including a bioethanol plant in Ukraine has been </a:t>
            </a:r>
            <a:r>
              <a:rPr lang="en-US" sz="1200" i="0" kern="1200" dirty="0" err="1">
                <a:solidFill>
                  <a:schemeClr val="tx1"/>
                </a:solidFill>
                <a:effectLst/>
                <a:latin typeface="+mn-lt"/>
                <a:ea typeface="+mn-ea"/>
                <a:cs typeface="+mn-cs"/>
              </a:rPr>
              <a:t>hypothezised</a:t>
            </a:r>
            <a:r>
              <a:rPr lang="en-US" sz="1200" i="0" kern="1200" dirty="0">
                <a:solidFill>
                  <a:schemeClr val="tx1"/>
                </a:solidFill>
                <a:effectLst/>
                <a:latin typeface="+mn-lt"/>
                <a:ea typeface="+mn-ea"/>
                <a:cs typeface="+mn-cs"/>
              </a:rPr>
              <a:t>, with the following assumptions,</a:t>
            </a:r>
            <a:r>
              <a:rPr lang="en-US" sz="1200" i="0" kern="1200" baseline="0" dirty="0">
                <a:solidFill>
                  <a:schemeClr val="tx1"/>
                </a:solidFill>
                <a:effectLst/>
                <a:latin typeface="+mn-lt"/>
                <a:ea typeface="+mn-ea"/>
                <a:cs typeface="+mn-cs"/>
              </a:rPr>
              <a:t> as </a:t>
            </a:r>
            <a:r>
              <a:rPr lang="en-US" sz="1200" i="0" kern="1200" baseline="0" dirty="0" err="1">
                <a:solidFill>
                  <a:schemeClr val="tx1"/>
                </a:solidFill>
                <a:effectLst/>
                <a:latin typeface="+mn-lt"/>
                <a:ea typeface="+mn-ea"/>
                <a:cs typeface="+mn-cs"/>
              </a:rPr>
              <a:t>Lignocellulosic</a:t>
            </a:r>
            <a:r>
              <a:rPr lang="en-US" sz="1200" i="0" kern="1200" baseline="0" dirty="0">
                <a:solidFill>
                  <a:schemeClr val="tx1"/>
                </a:solidFill>
                <a:effectLst/>
                <a:latin typeface="+mn-lt"/>
                <a:ea typeface="+mn-ea"/>
                <a:cs typeface="+mn-cs"/>
              </a:rPr>
              <a:t> bioethanol technology for the Plant with Capacity of 40 000 tons per year that will be obtained from 200 </a:t>
            </a:r>
            <a:r>
              <a:rPr lang="en-US" sz="1200" i="0" kern="1200" baseline="0" dirty="0" err="1">
                <a:solidFill>
                  <a:schemeClr val="tx1"/>
                </a:solidFill>
                <a:effectLst/>
                <a:latin typeface="+mn-lt"/>
                <a:ea typeface="+mn-ea"/>
                <a:cs typeface="+mn-cs"/>
              </a:rPr>
              <a:t>th</a:t>
            </a:r>
            <a:r>
              <a:rPr lang="en-US" sz="1200" i="0" kern="1200" baseline="0" dirty="0">
                <a:solidFill>
                  <a:schemeClr val="tx1"/>
                </a:solidFill>
                <a:effectLst/>
                <a:latin typeface="+mn-lt"/>
                <a:ea typeface="+mn-ea"/>
                <a:cs typeface="+mn-cs"/>
              </a:rPr>
              <a:t> dry tons of willow biomass, grown on 21 350 ha of underutilized land with mean biomass productivity 10 dry tons/ha/</a:t>
            </a:r>
            <a:r>
              <a:rPr lang="en-US" sz="1200" i="0" kern="1200" baseline="0" dirty="0" err="1">
                <a:solidFill>
                  <a:schemeClr val="tx1"/>
                </a:solidFill>
                <a:effectLst/>
                <a:latin typeface="+mn-lt"/>
                <a:ea typeface="+mn-ea"/>
                <a:cs typeface="+mn-cs"/>
              </a:rPr>
              <a:t>yr</a:t>
            </a:r>
            <a:r>
              <a:rPr lang="en-US" sz="1200" i="0" kern="1200" baseline="0" dirty="0">
                <a:solidFill>
                  <a:schemeClr val="tx1"/>
                </a:solidFill>
                <a:effectLst/>
                <a:latin typeface="+mn-lt"/>
                <a:ea typeface="+mn-ea"/>
                <a:cs typeface="+mn-cs"/>
              </a:rPr>
              <a:t> and taking into account coefficient of technical availability that is 0.94.</a:t>
            </a:r>
          </a:p>
          <a:p>
            <a:endParaRPr lang="en-US" sz="1200" i="0" kern="1200" baseline="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Based on its previous experience with similar supply chains, </a:t>
            </a:r>
            <a:r>
              <a:rPr lang="en-US" sz="1200" i="0" kern="1200" dirty="0" err="1">
                <a:solidFill>
                  <a:schemeClr val="tx1"/>
                </a:solidFill>
                <a:effectLst/>
                <a:latin typeface="+mn-lt"/>
                <a:ea typeface="+mn-ea"/>
                <a:cs typeface="+mn-cs"/>
              </a:rPr>
              <a:t>Biochemtex</a:t>
            </a:r>
            <a:r>
              <a:rPr lang="en-US" sz="1200" i="0" kern="1200" dirty="0">
                <a:solidFill>
                  <a:schemeClr val="tx1"/>
                </a:solidFill>
                <a:effectLst/>
                <a:latin typeface="+mn-lt"/>
                <a:ea typeface="+mn-ea"/>
                <a:cs typeface="+mn-cs"/>
              </a:rPr>
              <a:t> with support of </a:t>
            </a:r>
            <a:r>
              <a:rPr lang="en-US" sz="1200" i="0" kern="1200" dirty="0" err="1">
                <a:solidFill>
                  <a:schemeClr val="tx1"/>
                </a:solidFill>
                <a:effectLst/>
                <a:latin typeface="+mn-lt"/>
                <a:ea typeface="+mn-ea"/>
                <a:cs typeface="+mn-cs"/>
              </a:rPr>
              <a:t>SecBio</a:t>
            </a:r>
            <a:r>
              <a:rPr lang="en-US" sz="1200" i="0" kern="1200" dirty="0">
                <a:solidFill>
                  <a:schemeClr val="tx1"/>
                </a:solidFill>
                <a:effectLst/>
                <a:latin typeface="+mn-lt"/>
                <a:ea typeface="+mn-ea"/>
                <a:cs typeface="+mn-cs"/>
              </a:rPr>
              <a:t>, has developed a cost model per dry ton of biomass.</a:t>
            </a:r>
            <a:br>
              <a:rPr lang="en-US" sz="1200" i="0"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
            </a:r>
            <a:br>
              <a:rPr lang="en-US" sz="1200" i="0"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
            </a:r>
            <a:br>
              <a:rPr lang="en-US" sz="1200" i="0"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
            </a:r>
            <a:br>
              <a:rPr lang="en-US" sz="1200" i="0" kern="1200" dirty="0">
                <a:solidFill>
                  <a:schemeClr val="tx1"/>
                </a:solidFill>
                <a:effectLst/>
                <a:latin typeface="+mn-lt"/>
                <a:ea typeface="+mn-ea"/>
                <a:cs typeface="+mn-cs"/>
              </a:rPr>
            </a:br>
            <a:endParaRPr lang="uk-UA" dirty="0"/>
          </a:p>
        </p:txBody>
      </p:sp>
      <p:sp>
        <p:nvSpPr>
          <p:cNvPr id="4" name="Номер слайда 3"/>
          <p:cNvSpPr>
            <a:spLocks noGrp="1"/>
          </p:cNvSpPr>
          <p:nvPr>
            <p:ph type="sldNum" sz="quarter" idx="10"/>
          </p:nvPr>
        </p:nvSpPr>
        <p:spPr/>
        <p:txBody>
          <a:bodyPr/>
          <a:lstStyle/>
          <a:p>
            <a:fld id="{2906B64B-C644-4021-B2F7-8434CB0E8EBA}" type="slidenum">
              <a:rPr lang="hu-HU" smtClean="0"/>
              <a:pPr/>
              <a:t>22</a:t>
            </a:fld>
            <a:endParaRPr lang="hu-HU"/>
          </a:p>
        </p:txBody>
      </p:sp>
    </p:spTree>
    <p:extLst>
      <p:ext uri="{BB962C8B-B14F-4D97-AF65-F5344CB8AC3E}">
        <p14:creationId xmlns:p14="http://schemas.microsoft.com/office/powerpoint/2010/main" val="3600933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Ehemalige Rieselfelder in Berlin und Brandenburg</a:t>
            </a:r>
          </a:p>
          <a:p>
            <a:r>
              <a:rPr lang="de-DE" dirty="0"/>
              <a:t>1-2 Worte zur Historie: Abwasserbehandlung</a:t>
            </a:r>
            <a:r>
              <a:rPr lang="de-DE" baseline="0" dirty="0"/>
              <a:t> der Großstadt Berlin, über Ertragssteigerung bis hin zu den Altlasten (Schwermetalle, </a:t>
            </a:r>
            <a:r>
              <a:rPr lang="de-DE" baseline="0" dirty="0" err="1"/>
              <a:t>Organika</a:t>
            </a:r>
            <a:r>
              <a:rPr lang="de-DE" baseline="0" dirty="0"/>
              <a:t>?) und damit zum Verbot der Nahrungsmittelnutzung</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a:t>Energiepflanzen</a:t>
            </a:r>
            <a:r>
              <a:rPr lang="de-DE" baseline="0" dirty="0"/>
              <a:t> zur Bodensanierung (</a:t>
            </a:r>
            <a:r>
              <a:rPr lang="de-DE" baseline="0" dirty="0" err="1"/>
              <a:t>Phytoremediation</a:t>
            </a:r>
            <a:r>
              <a:rPr lang="de-DE" baseline="0" dirty="0"/>
              <a:t>)</a:t>
            </a:r>
            <a:endParaRPr lang="de-DE" dirty="0"/>
          </a:p>
        </p:txBody>
      </p:sp>
      <p:sp>
        <p:nvSpPr>
          <p:cNvPr id="4" name="Foliennummernplatzhalter 3"/>
          <p:cNvSpPr>
            <a:spLocks noGrp="1"/>
          </p:cNvSpPr>
          <p:nvPr>
            <p:ph type="sldNum" sz="quarter" idx="10"/>
          </p:nvPr>
        </p:nvSpPr>
        <p:spPr/>
        <p:txBody>
          <a:bodyPr/>
          <a:lstStyle/>
          <a:p>
            <a:fld id="{2906B64B-C644-4021-B2F7-8434CB0E8EBA}" type="slidenum">
              <a:rPr lang="hu-HU" smtClean="0"/>
              <a:pPr/>
              <a:t>2</a:t>
            </a:fld>
            <a:endParaRPr lang="hu-HU"/>
          </a:p>
        </p:txBody>
      </p:sp>
    </p:spTree>
    <p:extLst>
      <p:ext uri="{BB962C8B-B14F-4D97-AF65-F5344CB8AC3E}">
        <p14:creationId xmlns:p14="http://schemas.microsoft.com/office/powerpoint/2010/main" val="16463076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i="0" kern="1200" dirty="0">
                <a:solidFill>
                  <a:schemeClr val="tx1"/>
                </a:solidFill>
                <a:effectLst/>
                <a:latin typeface="+mn-lt"/>
                <a:ea typeface="+mn-ea"/>
                <a:cs typeface="+mn-cs"/>
              </a:rPr>
              <a:t>For the purpose of the techno-economic feasibility study, a scenario including a bioethanol plant in Ukraine has been </a:t>
            </a:r>
            <a:r>
              <a:rPr lang="en-US" sz="1200" i="0" kern="1200" dirty="0" err="1">
                <a:solidFill>
                  <a:schemeClr val="tx1"/>
                </a:solidFill>
                <a:effectLst/>
                <a:latin typeface="+mn-lt"/>
                <a:ea typeface="+mn-ea"/>
                <a:cs typeface="+mn-cs"/>
              </a:rPr>
              <a:t>hypothezised</a:t>
            </a:r>
            <a:r>
              <a:rPr lang="en-US" sz="1200" i="0" kern="1200" dirty="0">
                <a:solidFill>
                  <a:schemeClr val="tx1"/>
                </a:solidFill>
                <a:effectLst/>
                <a:latin typeface="+mn-lt"/>
                <a:ea typeface="+mn-ea"/>
                <a:cs typeface="+mn-cs"/>
              </a:rPr>
              <a:t>, with the following assumptions,</a:t>
            </a:r>
            <a:r>
              <a:rPr lang="en-US" sz="1200" i="0" kern="1200" baseline="0" dirty="0">
                <a:solidFill>
                  <a:schemeClr val="tx1"/>
                </a:solidFill>
                <a:effectLst/>
                <a:latin typeface="+mn-lt"/>
                <a:ea typeface="+mn-ea"/>
                <a:cs typeface="+mn-cs"/>
              </a:rPr>
              <a:t> as </a:t>
            </a:r>
            <a:r>
              <a:rPr lang="en-US" sz="1200" i="0" kern="1200" baseline="0" dirty="0" err="1">
                <a:solidFill>
                  <a:schemeClr val="tx1"/>
                </a:solidFill>
                <a:effectLst/>
                <a:latin typeface="+mn-lt"/>
                <a:ea typeface="+mn-ea"/>
                <a:cs typeface="+mn-cs"/>
              </a:rPr>
              <a:t>Lignocellulosic</a:t>
            </a:r>
            <a:r>
              <a:rPr lang="en-US" sz="1200" i="0" kern="1200" baseline="0" dirty="0">
                <a:solidFill>
                  <a:schemeClr val="tx1"/>
                </a:solidFill>
                <a:effectLst/>
                <a:latin typeface="+mn-lt"/>
                <a:ea typeface="+mn-ea"/>
                <a:cs typeface="+mn-cs"/>
              </a:rPr>
              <a:t> bioethanol technology for the Plant with Capacity of 40 000 tons per year that will be obtained from 200 </a:t>
            </a:r>
            <a:r>
              <a:rPr lang="en-US" sz="1200" i="0" kern="1200" baseline="0" dirty="0" err="1">
                <a:solidFill>
                  <a:schemeClr val="tx1"/>
                </a:solidFill>
                <a:effectLst/>
                <a:latin typeface="+mn-lt"/>
                <a:ea typeface="+mn-ea"/>
                <a:cs typeface="+mn-cs"/>
              </a:rPr>
              <a:t>th</a:t>
            </a:r>
            <a:r>
              <a:rPr lang="en-US" sz="1200" i="0" kern="1200" baseline="0" dirty="0">
                <a:solidFill>
                  <a:schemeClr val="tx1"/>
                </a:solidFill>
                <a:effectLst/>
                <a:latin typeface="+mn-lt"/>
                <a:ea typeface="+mn-ea"/>
                <a:cs typeface="+mn-cs"/>
              </a:rPr>
              <a:t> dry tons of willow biomass, grown on 21 350 ha of underutilized land with mean biomass productivity 10 dry tons/ha/</a:t>
            </a:r>
            <a:r>
              <a:rPr lang="en-US" sz="1200" i="0" kern="1200" baseline="0" dirty="0" err="1">
                <a:solidFill>
                  <a:schemeClr val="tx1"/>
                </a:solidFill>
                <a:effectLst/>
                <a:latin typeface="+mn-lt"/>
                <a:ea typeface="+mn-ea"/>
                <a:cs typeface="+mn-cs"/>
              </a:rPr>
              <a:t>yr</a:t>
            </a:r>
            <a:r>
              <a:rPr lang="en-US" sz="1200" i="0" kern="1200" baseline="0" dirty="0">
                <a:solidFill>
                  <a:schemeClr val="tx1"/>
                </a:solidFill>
                <a:effectLst/>
                <a:latin typeface="+mn-lt"/>
                <a:ea typeface="+mn-ea"/>
                <a:cs typeface="+mn-cs"/>
              </a:rPr>
              <a:t> and taking into account coefficient of technical availability that is 0.94.</a:t>
            </a:r>
          </a:p>
          <a:p>
            <a:endParaRPr lang="en-US" sz="1200" i="0" kern="1200" baseline="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Based on its previous experience with similar supply chains, </a:t>
            </a:r>
            <a:r>
              <a:rPr lang="en-US" sz="1200" i="0" kern="1200" dirty="0" err="1">
                <a:solidFill>
                  <a:schemeClr val="tx1"/>
                </a:solidFill>
                <a:effectLst/>
                <a:latin typeface="+mn-lt"/>
                <a:ea typeface="+mn-ea"/>
                <a:cs typeface="+mn-cs"/>
              </a:rPr>
              <a:t>Biochemtex</a:t>
            </a:r>
            <a:r>
              <a:rPr lang="en-US" sz="1200" i="0" kern="1200" dirty="0">
                <a:solidFill>
                  <a:schemeClr val="tx1"/>
                </a:solidFill>
                <a:effectLst/>
                <a:latin typeface="+mn-lt"/>
                <a:ea typeface="+mn-ea"/>
                <a:cs typeface="+mn-cs"/>
              </a:rPr>
              <a:t> with support of </a:t>
            </a:r>
            <a:r>
              <a:rPr lang="en-US" sz="1200" i="0" kern="1200" dirty="0" err="1">
                <a:solidFill>
                  <a:schemeClr val="tx1"/>
                </a:solidFill>
                <a:effectLst/>
                <a:latin typeface="+mn-lt"/>
                <a:ea typeface="+mn-ea"/>
                <a:cs typeface="+mn-cs"/>
              </a:rPr>
              <a:t>SecBio</a:t>
            </a:r>
            <a:r>
              <a:rPr lang="en-US" sz="1200" i="0" kern="1200" dirty="0">
                <a:solidFill>
                  <a:schemeClr val="tx1"/>
                </a:solidFill>
                <a:effectLst/>
                <a:latin typeface="+mn-lt"/>
                <a:ea typeface="+mn-ea"/>
                <a:cs typeface="+mn-cs"/>
              </a:rPr>
              <a:t>, has developed a cost model per dry ton of biomass.</a:t>
            </a:r>
            <a:br>
              <a:rPr lang="en-US" sz="1200" i="0"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
            </a:r>
            <a:br>
              <a:rPr lang="en-US" sz="1200" i="0"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
            </a:r>
            <a:br>
              <a:rPr lang="en-US" sz="1200" i="0"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
            </a:r>
            <a:br>
              <a:rPr lang="en-US" sz="1200" i="0" kern="1200" dirty="0">
                <a:solidFill>
                  <a:schemeClr val="tx1"/>
                </a:solidFill>
                <a:effectLst/>
                <a:latin typeface="+mn-lt"/>
                <a:ea typeface="+mn-ea"/>
                <a:cs typeface="+mn-cs"/>
              </a:rPr>
            </a:br>
            <a:endParaRPr lang="uk-UA" dirty="0"/>
          </a:p>
        </p:txBody>
      </p:sp>
      <p:sp>
        <p:nvSpPr>
          <p:cNvPr id="4" name="Номер слайда 3"/>
          <p:cNvSpPr>
            <a:spLocks noGrp="1"/>
          </p:cNvSpPr>
          <p:nvPr>
            <p:ph type="sldNum" sz="quarter" idx="10"/>
          </p:nvPr>
        </p:nvSpPr>
        <p:spPr/>
        <p:txBody>
          <a:bodyPr/>
          <a:lstStyle/>
          <a:p>
            <a:fld id="{2906B64B-C644-4021-B2F7-8434CB0E8EBA}" type="slidenum">
              <a:rPr lang="hu-HU" smtClean="0"/>
              <a:pPr/>
              <a:t>23</a:t>
            </a:fld>
            <a:endParaRPr lang="hu-HU"/>
          </a:p>
        </p:txBody>
      </p:sp>
    </p:spTree>
    <p:extLst>
      <p:ext uri="{BB962C8B-B14F-4D97-AF65-F5344CB8AC3E}">
        <p14:creationId xmlns:p14="http://schemas.microsoft.com/office/powerpoint/2010/main" val="42133699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a:p>
            <a:endParaRPr lang="de-DE" dirty="0"/>
          </a:p>
        </p:txBody>
      </p:sp>
      <p:sp>
        <p:nvSpPr>
          <p:cNvPr id="4" name="Foliennummernplatzhalter 3"/>
          <p:cNvSpPr>
            <a:spLocks noGrp="1"/>
          </p:cNvSpPr>
          <p:nvPr>
            <p:ph type="sldNum" sz="quarter" idx="10"/>
          </p:nvPr>
        </p:nvSpPr>
        <p:spPr/>
        <p:txBody>
          <a:bodyPr/>
          <a:lstStyle/>
          <a:p>
            <a:fld id="{2906B64B-C644-4021-B2F7-8434CB0E8EBA}" type="slidenum">
              <a:rPr lang="hu-HU" smtClean="0"/>
              <a:pPr/>
              <a:t>24</a:t>
            </a:fld>
            <a:endParaRPr lang="hu-HU"/>
          </a:p>
        </p:txBody>
      </p:sp>
    </p:spTree>
    <p:extLst>
      <p:ext uri="{BB962C8B-B14F-4D97-AF65-F5344CB8AC3E}">
        <p14:creationId xmlns:p14="http://schemas.microsoft.com/office/powerpoint/2010/main" val="4222120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2906B64B-C644-4021-B2F7-8434CB0E8EBA}" type="slidenum">
              <a:rPr lang="hu-HU" smtClean="0"/>
              <a:pPr/>
              <a:t>25</a:t>
            </a:fld>
            <a:endParaRPr lang="hu-HU"/>
          </a:p>
        </p:txBody>
      </p:sp>
    </p:spTree>
    <p:extLst>
      <p:ext uri="{BB962C8B-B14F-4D97-AF65-F5344CB8AC3E}">
        <p14:creationId xmlns:p14="http://schemas.microsoft.com/office/powerpoint/2010/main" val="3615798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2906B64B-C644-4021-B2F7-8434CB0E8EBA}" type="slidenum">
              <a:rPr lang="hu-HU" smtClean="0"/>
              <a:pPr/>
              <a:t>26</a:t>
            </a:fld>
            <a:endParaRPr lang="hu-HU"/>
          </a:p>
        </p:txBody>
      </p:sp>
    </p:spTree>
    <p:extLst>
      <p:ext uri="{BB962C8B-B14F-4D97-AF65-F5344CB8AC3E}">
        <p14:creationId xmlns:p14="http://schemas.microsoft.com/office/powerpoint/2010/main" val="512872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2906B64B-C644-4021-B2F7-8434CB0E8EBA}" type="slidenum">
              <a:rPr lang="hu-HU" smtClean="0"/>
              <a:pPr/>
              <a:t>27</a:t>
            </a:fld>
            <a:endParaRPr lang="hu-HU"/>
          </a:p>
        </p:txBody>
      </p:sp>
    </p:spTree>
    <p:extLst>
      <p:ext uri="{BB962C8B-B14F-4D97-AF65-F5344CB8AC3E}">
        <p14:creationId xmlns:p14="http://schemas.microsoft.com/office/powerpoint/2010/main" val="4275482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2906B64B-C644-4021-B2F7-8434CB0E8EBA}" type="slidenum">
              <a:rPr lang="hu-HU" smtClean="0"/>
              <a:pPr/>
              <a:t>28</a:t>
            </a:fld>
            <a:endParaRPr lang="hu-HU"/>
          </a:p>
        </p:txBody>
      </p:sp>
    </p:spTree>
    <p:extLst>
      <p:ext uri="{BB962C8B-B14F-4D97-AF65-F5344CB8AC3E}">
        <p14:creationId xmlns:p14="http://schemas.microsoft.com/office/powerpoint/2010/main" val="3767104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Climatic conditions in the region are most suitable for growing willow. Literary analysis and review of field research indicates that this culture is the most common in Ukraine in general, and in particular for the demonstration area. From the reviews of field trials performed on the species considered in this study, in the case of Ukraine, the first among the most promising bioenergy crops for a large-scale deployment appear to be willow Salix </a:t>
            </a:r>
            <a:r>
              <a:rPr lang="en-US" dirty="0" err="1"/>
              <a:t>viminalis</a:t>
            </a:r>
            <a:r>
              <a:rPr lang="ru-RU"/>
              <a:t> </a:t>
            </a:r>
            <a:r>
              <a:rPr lang="en-US"/>
              <a:t>L</a:t>
            </a:r>
            <a:r>
              <a:rPr lang="en-US" dirty="0"/>
              <a:t>.</a:t>
            </a:r>
            <a:endParaRPr lang="de-DE" dirty="0"/>
          </a:p>
        </p:txBody>
      </p:sp>
      <p:sp>
        <p:nvSpPr>
          <p:cNvPr id="4" name="Foliennummernplatzhalter 3"/>
          <p:cNvSpPr>
            <a:spLocks noGrp="1"/>
          </p:cNvSpPr>
          <p:nvPr>
            <p:ph type="sldNum" sz="quarter" idx="10"/>
          </p:nvPr>
        </p:nvSpPr>
        <p:spPr/>
        <p:txBody>
          <a:bodyPr/>
          <a:lstStyle/>
          <a:p>
            <a:fld id="{2906B64B-C644-4021-B2F7-8434CB0E8EBA}" type="slidenum">
              <a:rPr lang="hu-HU" smtClean="0"/>
              <a:pPr/>
              <a:t>29</a:t>
            </a:fld>
            <a:endParaRPr lang="hu-HU"/>
          </a:p>
        </p:txBody>
      </p:sp>
    </p:spTree>
    <p:extLst>
      <p:ext uri="{BB962C8B-B14F-4D97-AF65-F5344CB8AC3E}">
        <p14:creationId xmlns:p14="http://schemas.microsoft.com/office/powerpoint/2010/main" val="16606448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i="0" kern="1200" dirty="0">
                <a:solidFill>
                  <a:schemeClr val="tx1"/>
                </a:solidFill>
                <a:effectLst/>
                <a:latin typeface="+mn-lt"/>
                <a:ea typeface="+mn-ea"/>
                <a:cs typeface="+mn-cs"/>
              </a:rPr>
              <a:t>For the purpose of the techno-economic feasibility study, a scenario including a bioethanol plant in Ukraine has been </a:t>
            </a:r>
            <a:r>
              <a:rPr lang="en-US" sz="1200" i="0" kern="1200" dirty="0" err="1">
                <a:solidFill>
                  <a:schemeClr val="tx1"/>
                </a:solidFill>
                <a:effectLst/>
                <a:latin typeface="+mn-lt"/>
                <a:ea typeface="+mn-ea"/>
                <a:cs typeface="+mn-cs"/>
              </a:rPr>
              <a:t>hypothezised</a:t>
            </a:r>
            <a:r>
              <a:rPr lang="en-US" sz="1200" i="0" kern="1200" dirty="0">
                <a:solidFill>
                  <a:schemeClr val="tx1"/>
                </a:solidFill>
                <a:effectLst/>
                <a:latin typeface="+mn-lt"/>
                <a:ea typeface="+mn-ea"/>
                <a:cs typeface="+mn-cs"/>
              </a:rPr>
              <a:t>, with the following assumptions,</a:t>
            </a:r>
            <a:r>
              <a:rPr lang="en-US" sz="1200" i="0" kern="1200" baseline="0" dirty="0">
                <a:solidFill>
                  <a:schemeClr val="tx1"/>
                </a:solidFill>
                <a:effectLst/>
                <a:latin typeface="+mn-lt"/>
                <a:ea typeface="+mn-ea"/>
                <a:cs typeface="+mn-cs"/>
              </a:rPr>
              <a:t> as </a:t>
            </a:r>
            <a:r>
              <a:rPr lang="en-US" sz="1200" i="0" kern="1200" baseline="0" dirty="0" err="1">
                <a:solidFill>
                  <a:schemeClr val="tx1"/>
                </a:solidFill>
                <a:effectLst/>
                <a:latin typeface="+mn-lt"/>
                <a:ea typeface="+mn-ea"/>
                <a:cs typeface="+mn-cs"/>
              </a:rPr>
              <a:t>Lignocellulosic</a:t>
            </a:r>
            <a:r>
              <a:rPr lang="en-US" sz="1200" i="0" kern="1200" baseline="0" dirty="0">
                <a:solidFill>
                  <a:schemeClr val="tx1"/>
                </a:solidFill>
                <a:effectLst/>
                <a:latin typeface="+mn-lt"/>
                <a:ea typeface="+mn-ea"/>
                <a:cs typeface="+mn-cs"/>
              </a:rPr>
              <a:t> bioethanol technology for the Plant with Capacity of 40 000 tons per year that will be obtained from 200 </a:t>
            </a:r>
            <a:r>
              <a:rPr lang="en-US" sz="1200" i="0" kern="1200" baseline="0" dirty="0" err="1">
                <a:solidFill>
                  <a:schemeClr val="tx1"/>
                </a:solidFill>
                <a:effectLst/>
                <a:latin typeface="+mn-lt"/>
                <a:ea typeface="+mn-ea"/>
                <a:cs typeface="+mn-cs"/>
              </a:rPr>
              <a:t>th</a:t>
            </a:r>
            <a:r>
              <a:rPr lang="en-US" sz="1200" i="0" kern="1200" baseline="0" dirty="0">
                <a:solidFill>
                  <a:schemeClr val="tx1"/>
                </a:solidFill>
                <a:effectLst/>
                <a:latin typeface="+mn-lt"/>
                <a:ea typeface="+mn-ea"/>
                <a:cs typeface="+mn-cs"/>
              </a:rPr>
              <a:t> dry tons of willow biomass, grown on 21 350 ha of underutilized land with mean biomass productivity 10 dry tons/ha/</a:t>
            </a:r>
            <a:r>
              <a:rPr lang="en-US" sz="1200" i="0" kern="1200" baseline="0" dirty="0" err="1">
                <a:solidFill>
                  <a:schemeClr val="tx1"/>
                </a:solidFill>
                <a:effectLst/>
                <a:latin typeface="+mn-lt"/>
                <a:ea typeface="+mn-ea"/>
                <a:cs typeface="+mn-cs"/>
              </a:rPr>
              <a:t>yr</a:t>
            </a:r>
            <a:r>
              <a:rPr lang="en-US" sz="1200" i="0" kern="1200" baseline="0" dirty="0">
                <a:solidFill>
                  <a:schemeClr val="tx1"/>
                </a:solidFill>
                <a:effectLst/>
                <a:latin typeface="+mn-lt"/>
                <a:ea typeface="+mn-ea"/>
                <a:cs typeface="+mn-cs"/>
              </a:rPr>
              <a:t> and taking into account coefficient of technical availability that is 0.94.</a:t>
            </a:r>
          </a:p>
          <a:p>
            <a:endParaRPr lang="en-US" sz="1200" i="0" kern="1200" baseline="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Based on its previous experience with similar supply chains, </a:t>
            </a:r>
            <a:r>
              <a:rPr lang="en-US" sz="1200" i="0" kern="1200" dirty="0" err="1">
                <a:solidFill>
                  <a:schemeClr val="tx1"/>
                </a:solidFill>
                <a:effectLst/>
                <a:latin typeface="+mn-lt"/>
                <a:ea typeface="+mn-ea"/>
                <a:cs typeface="+mn-cs"/>
              </a:rPr>
              <a:t>Biochemtex</a:t>
            </a:r>
            <a:r>
              <a:rPr lang="en-US" sz="1200" i="0" kern="1200" dirty="0">
                <a:solidFill>
                  <a:schemeClr val="tx1"/>
                </a:solidFill>
                <a:effectLst/>
                <a:latin typeface="+mn-lt"/>
                <a:ea typeface="+mn-ea"/>
                <a:cs typeface="+mn-cs"/>
              </a:rPr>
              <a:t> with support of </a:t>
            </a:r>
            <a:r>
              <a:rPr lang="en-US" sz="1200" i="0" kern="1200" dirty="0" err="1">
                <a:solidFill>
                  <a:schemeClr val="tx1"/>
                </a:solidFill>
                <a:effectLst/>
                <a:latin typeface="+mn-lt"/>
                <a:ea typeface="+mn-ea"/>
                <a:cs typeface="+mn-cs"/>
              </a:rPr>
              <a:t>SecBio</a:t>
            </a:r>
            <a:r>
              <a:rPr lang="en-US" sz="1200" i="0" kern="1200" dirty="0">
                <a:solidFill>
                  <a:schemeClr val="tx1"/>
                </a:solidFill>
                <a:effectLst/>
                <a:latin typeface="+mn-lt"/>
                <a:ea typeface="+mn-ea"/>
                <a:cs typeface="+mn-cs"/>
              </a:rPr>
              <a:t>, has developed a cost model per dry ton of biomass.</a:t>
            </a:r>
            <a:br>
              <a:rPr lang="en-US" sz="1200" i="0"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
            </a:r>
            <a:br>
              <a:rPr lang="en-US" sz="1200" i="0"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
            </a:r>
            <a:br>
              <a:rPr lang="en-US" sz="1200" i="0"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
            </a:r>
            <a:br>
              <a:rPr lang="en-US" sz="1200" i="0" kern="1200" dirty="0">
                <a:solidFill>
                  <a:schemeClr val="tx1"/>
                </a:solidFill>
                <a:effectLst/>
                <a:latin typeface="+mn-lt"/>
                <a:ea typeface="+mn-ea"/>
                <a:cs typeface="+mn-cs"/>
              </a:rPr>
            </a:br>
            <a:endParaRPr lang="uk-UA" dirty="0"/>
          </a:p>
        </p:txBody>
      </p:sp>
      <p:sp>
        <p:nvSpPr>
          <p:cNvPr id="4" name="Номер слайда 3"/>
          <p:cNvSpPr>
            <a:spLocks noGrp="1"/>
          </p:cNvSpPr>
          <p:nvPr>
            <p:ph type="sldNum" sz="quarter" idx="10"/>
          </p:nvPr>
        </p:nvSpPr>
        <p:spPr/>
        <p:txBody>
          <a:bodyPr/>
          <a:lstStyle/>
          <a:p>
            <a:fld id="{2906B64B-C644-4021-B2F7-8434CB0E8EBA}" type="slidenum">
              <a:rPr lang="hu-HU" smtClean="0">
                <a:solidFill>
                  <a:prstClr val="black"/>
                </a:solidFill>
              </a:rPr>
              <a:pPr/>
              <a:t>30</a:t>
            </a:fld>
            <a:endParaRPr lang="hu-HU">
              <a:solidFill>
                <a:prstClr val="black"/>
              </a:solidFill>
            </a:endParaRPr>
          </a:p>
        </p:txBody>
      </p:sp>
    </p:spTree>
    <p:extLst>
      <p:ext uri="{BB962C8B-B14F-4D97-AF65-F5344CB8AC3E}">
        <p14:creationId xmlns:p14="http://schemas.microsoft.com/office/powerpoint/2010/main" val="36417462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i="0" kern="1200" dirty="0">
                <a:solidFill>
                  <a:schemeClr val="tx1"/>
                </a:solidFill>
                <a:effectLst/>
                <a:latin typeface="+mn-lt"/>
                <a:ea typeface="+mn-ea"/>
                <a:cs typeface="+mn-cs"/>
              </a:rPr>
              <a:t>For the purpose of the techno-economic feasibility study, a scenario including a bioethanol plant in Ukraine has been </a:t>
            </a:r>
            <a:r>
              <a:rPr lang="en-US" sz="1200" i="0" kern="1200" dirty="0" err="1">
                <a:solidFill>
                  <a:schemeClr val="tx1"/>
                </a:solidFill>
                <a:effectLst/>
                <a:latin typeface="+mn-lt"/>
                <a:ea typeface="+mn-ea"/>
                <a:cs typeface="+mn-cs"/>
              </a:rPr>
              <a:t>hypothezised</a:t>
            </a:r>
            <a:r>
              <a:rPr lang="en-US" sz="1200" i="0" kern="1200" dirty="0">
                <a:solidFill>
                  <a:schemeClr val="tx1"/>
                </a:solidFill>
                <a:effectLst/>
                <a:latin typeface="+mn-lt"/>
                <a:ea typeface="+mn-ea"/>
                <a:cs typeface="+mn-cs"/>
              </a:rPr>
              <a:t>, with the following assumptions,</a:t>
            </a:r>
            <a:r>
              <a:rPr lang="en-US" sz="1200" i="0" kern="1200" baseline="0" dirty="0">
                <a:solidFill>
                  <a:schemeClr val="tx1"/>
                </a:solidFill>
                <a:effectLst/>
                <a:latin typeface="+mn-lt"/>
                <a:ea typeface="+mn-ea"/>
                <a:cs typeface="+mn-cs"/>
              </a:rPr>
              <a:t> as </a:t>
            </a:r>
            <a:r>
              <a:rPr lang="en-US" sz="1200" i="0" kern="1200" baseline="0" dirty="0" err="1">
                <a:solidFill>
                  <a:schemeClr val="tx1"/>
                </a:solidFill>
                <a:effectLst/>
                <a:latin typeface="+mn-lt"/>
                <a:ea typeface="+mn-ea"/>
                <a:cs typeface="+mn-cs"/>
              </a:rPr>
              <a:t>Lignocellulosic</a:t>
            </a:r>
            <a:r>
              <a:rPr lang="en-US" sz="1200" i="0" kern="1200" baseline="0" dirty="0">
                <a:solidFill>
                  <a:schemeClr val="tx1"/>
                </a:solidFill>
                <a:effectLst/>
                <a:latin typeface="+mn-lt"/>
                <a:ea typeface="+mn-ea"/>
                <a:cs typeface="+mn-cs"/>
              </a:rPr>
              <a:t> bioethanol technology for the Plant with Capacity of 40 000 tons per year that will be obtained from 200 </a:t>
            </a:r>
            <a:r>
              <a:rPr lang="en-US" sz="1200" i="0" kern="1200" baseline="0" dirty="0" err="1">
                <a:solidFill>
                  <a:schemeClr val="tx1"/>
                </a:solidFill>
                <a:effectLst/>
                <a:latin typeface="+mn-lt"/>
                <a:ea typeface="+mn-ea"/>
                <a:cs typeface="+mn-cs"/>
              </a:rPr>
              <a:t>th</a:t>
            </a:r>
            <a:r>
              <a:rPr lang="en-US" sz="1200" i="0" kern="1200" baseline="0" dirty="0">
                <a:solidFill>
                  <a:schemeClr val="tx1"/>
                </a:solidFill>
                <a:effectLst/>
                <a:latin typeface="+mn-lt"/>
                <a:ea typeface="+mn-ea"/>
                <a:cs typeface="+mn-cs"/>
              </a:rPr>
              <a:t> dry tons of willow biomass, grown on 21 350 ha of underutilized land with mean biomass productivity 10 dry tons/ha/</a:t>
            </a:r>
            <a:r>
              <a:rPr lang="en-US" sz="1200" i="0" kern="1200" baseline="0" dirty="0" err="1">
                <a:solidFill>
                  <a:schemeClr val="tx1"/>
                </a:solidFill>
                <a:effectLst/>
                <a:latin typeface="+mn-lt"/>
                <a:ea typeface="+mn-ea"/>
                <a:cs typeface="+mn-cs"/>
              </a:rPr>
              <a:t>yr</a:t>
            </a:r>
            <a:r>
              <a:rPr lang="en-US" sz="1200" i="0" kern="1200" baseline="0" dirty="0">
                <a:solidFill>
                  <a:schemeClr val="tx1"/>
                </a:solidFill>
                <a:effectLst/>
                <a:latin typeface="+mn-lt"/>
                <a:ea typeface="+mn-ea"/>
                <a:cs typeface="+mn-cs"/>
              </a:rPr>
              <a:t> and taking into account coefficient of technical availability that is 0.94.</a:t>
            </a:r>
          </a:p>
          <a:p>
            <a:endParaRPr lang="en-US" sz="1200" i="0" kern="1200" baseline="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Based on its previous experience with similar supply chains, </a:t>
            </a:r>
            <a:r>
              <a:rPr lang="en-US" sz="1200" i="0" kern="1200" dirty="0" err="1">
                <a:solidFill>
                  <a:schemeClr val="tx1"/>
                </a:solidFill>
                <a:effectLst/>
                <a:latin typeface="+mn-lt"/>
                <a:ea typeface="+mn-ea"/>
                <a:cs typeface="+mn-cs"/>
              </a:rPr>
              <a:t>Biochemtex</a:t>
            </a:r>
            <a:r>
              <a:rPr lang="en-US" sz="1200" i="0" kern="1200" dirty="0">
                <a:solidFill>
                  <a:schemeClr val="tx1"/>
                </a:solidFill>
                <a:effectLst/>
                <a:latin typeface="+mn-lt"/>
                <a:ea typeface="+mn-ea"/>
                <a:cs typeface="+mn-cs"/>
              </a:rPr>
              <a:t> with support of </a:t>
            </a:r>
            <a:r>
              <a:rPr lang="en-US" sz="1200" i="0" kern="1200" dirty="0" err="1">
                <a:solidFill>
                  <a:schemeClr val="tx1"/>
                </a:solidFill>
                <a:effectLst/>
                <a:latin typeface="+mn-lt"/>
                <a:ea typeface="+mn-ea"/>
                <a:cs typeface="+mn-cs"/>
              </a:rPr>
              <a:t>SecBio</a:t>
            </a:r>
            <a:r>
              <a:rPr lang="en-US" sz="1200" i="0" kern="1200" dirty="0">
                <a:solidFill>
                  <a:schemeClr val="tx1"/>
                </a:solidFill>
                <a:effectLst/>
                <a:latin typeface="+mn-lt"/>
                <a:ea typeface="+mn-ea"/>
                <a:cs typeface="+mn-cs"/>
              </a:rPr>
              <a:t>, has developed a cost model per dry ton of biomass.</a:t>
            </a:r>
            <a:br>
              <a:rPr lang="en-US" sz="1200" i="0"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
            </a:r>
            <a:br>
              <a:rPr lang="en-US" sz="1200" i="0"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
            </a:r>
            <a:br>
              <a:rPr lang="en-US" sz="1200" i="0"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
            </a:r>
            <a:br>
              <a:rPr lang="en-US" sz="1200" i="0" kern="1200" dirty="0">
                <a:solidFill>
                  <a:schemeClr val="tx1"/>
                </a:solidFill>
                <a:effectLst/>
                <a:latin typeface="+mn-lt"/>
                <a:ea typeface="+mn-ea"/>
                <a:cs typeface="+mn-cs"/>
              </a:rPr>
            </a:br>
            <a:endParaRPr lang="uk-UA" dirty="0"/>
          </a:p>
        </p:txBody>
      </p:sp>
      <p:sp>
        <p:nvSpPr>
          <p:cNvPr id="4" name="Номер слайда 3"/>
          <p:cNvSpPr>
            <a:spLocks noGrp="1"/>
          </p:cNvSpPr>
          <p:nvPr>
            <p:ph type="sldNum" sz="quarter" idx="10"/>
          </p:nvPr>
        </p:nvSpPr>
        <p:spPr/>
        <p:txBody>
          <a:bodyPr/>
          <a:lstStyle/>
          <a:p>
            <a:fld id="{2906B64B-C644-4021-B2F7-8434CB0E8EBA}" type="slidenum">
              <a:rPr lang="hu-HU" smtClean="0"/>
              <a:pPr/>
              <a:t>31</a:t>
            </a:fld>
            <a:endParaRPr lang="hu-HU"/>
          </a:p>
        </p:txBody>
      </p:sp>
    </p:spTree>
    <p:extLst>
      <p:ext uri="{BB962C8B-B14F-4D97-AF65-F5344CB8AC3E}">
        <p14:creationId xmlns:p14="http://schemas.microsoft.com/office/powerpoint/2010/main" val="16079019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2906B64B-C644-4021-B2F7-8434CB0E8EBA}" type="slidenum">
              <a:rPr lang="hu-HU" smtClean="0"/>
              <a:pPr/>
              <a:t>32</a:t>
            </a:fld>
            <a:endParaRPr lang="hu-HU"/>
          </a:p>
        </p:txBody>
      </p:sp>
    </p:spTree>
    <p:extLst>
      <p:ext uri="{BB962C8B-B14F-4D97-AF65-F5344CB8AC3E}">
        <p14:creationId xmlns:p14="http://schemas.microsoft.com/office/powerpoint/2010/main" val="4201119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Ehemalige Rieselfelder in Berlin und Brandenburg</a:t>
            </a:r>
          </a:p>
          <a:p>
            <a:r>
              <a:rPr lang="de-DE" dirty="0"/>
              <a:t>1-2 Worte zur Historie: Abwasserbehandlung</a:t>
            </a:r>
            <a:r>
              <a:rPr lang="de-DE" baseline="0" dirty="0"/>
              <a:t> der Großstadt Berlin, über Ertragssteigerung bis hin zu den Altlasten (Schwermetalle, </a:t>
            </a:r>
            <a:r>
              <a:rPr lang="de-DE" baseline="0" dirty="0" err="1"/>
              <a:t>Organika</a:t>
            </a:r>
            <a:r>
              <a:rPr lang="de-DE" baseline="0" dirty="0"/>
              <a:t>?) und damit zum Verbot der Nahrungsmittelnutzung</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a:t>Energiepflanzen</a:t>
            </a:r>
            <a:r>
              <a:rPr lang="de-DE" baseline="0" dirty="0"/>
              <a:t> zur Bodensanierung (</a:t>
            </a:r>
            <a:r>
              <a:rPr lang="de-DE" baseline="0" dirty="0" err="1"/>
              <a:t>Phytoremediation</a:t>
            </a:r>
            <a:r>
              <a:rPr lang="de-DE" baseline="0" dirty="0"/>
              <a:t>)</a:t>
            </a:r>
            <a:endParaRPr lang="de-DE" dirty="0"/>
          </a:p>
        </p:txBody>
      </p:sp>
      <p:sp>
        <p:nvSpPr>
          <p:cNvPr id="4" name="Foliennummernplatzhalter 3"/>
          <p:cNvSpPr>
            <a:spLocks noGrp="1"/>
          </p:cNvSpPr>
          <p:nvPr>
            <p:ph type="sldNum" sz="quarter" idx="10"/>
          </p:nvPr>
        </p:nvSpPr>
        <p:spPr/>
        <p:txBody>
          <a:bodyPr/>
          <a:lstStyle/>
          <a:p>
            <a:fld id="{2906B64B-C644-4021-B2F7-8434CB0E8EBA}" type="slidenum">
              <a:rPr lang="hu-HU" smtClean="0"/>
              <a:pPr/>
              <a:t>3</a:t>
            </a:fld>
            <a:endParaRPr lang="hu-HU"/>
          </a:p>
        </p:txBody>
      </p:sp>
    </p:spTree>
    <p:extLst>
      <p:ext uri="{BB962C8B-B14F-4D97-AF65-F5344CB8AC3E}">
        <p14:creationId xmlns:p14="http://schemas.microsoft.com/office/powerpoint/2010/main" val="21954954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aseline="0" dirty="0"/>
              <a:t>Vorstellung von Ergebnissen der deutschen Fallstudie, erstellt durch WIP und FIB</a:t>
            </a:r>
          </a:p>
          <a:p>
            <a:endParaRPr lang="de-DE" dirty="0"/>
          </a:p>
        </p:txBody>
      </p:sp>
      <p:sp>
        <p:nvSpPr>
          <p:cNvPr id="4" name="Foliennummernplatzhalter 3"/>
          <p:cNvSpPr>
            <a:spLocks noGrp="1"/>
          </p:cNvSpPr>
          <p:nvPr>
            <p:ph type="sldNum" sz="quarter" idx="10"/>
          </p:nvPr>
        </p:nvSpPr>
        <p:spPr/>
        <p:txBody>
          <a:bodyPr/>
          <a:lstStyle/>
          <a:p>
            <a:fld id="{2906B64B-C644-4021-B2F7-8434CB0E8EBA}" type="slidenum">
              <a:rPr lang="hu-HU" smtClean="0">
                <a:solidFill>
                  <a:prstClr val="black"/>
                </a:solidFill>
              </a:rPr>
              <a:pPr/>
              <a:t>33</a:t>
            </a:fld>
            <a:endParaRPr lang="hu-HU">
              <a:solidFill>
                <a:prstClr val="black"/>
              </a:solidFill>
            </a:endParaRPr>
          </a:p>
        </p:txBody>
      </p:sp>
    </p:spTree>
    <p:extLst>
      <p:ext uri="{BB962C8B-B14F-4D97-AF65-F5344CB8AC3E}">
        <p14:creationId xmlns:p14="http://schemas.microsoft.com/office/powerpoint/2010/main" val="2575106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Ehemalige Rieselfelder in Berlin und Brandenburg</a:t>
            </a:r>
          </a:p>
          <a:p>
            <a:r>
              <a:rPr lang="de-DE" dirty="0"/>
              <a:t>1-2 Worte zur Historie: Abwasserbehandlung</a:t>
            </a:r>
            <a:r>
              <a:rPr lang="de-DE" baseline="0" dirty="0"/>
              <a:t> der Großstadt Berlin, über Ertragssteigerung bis hin zu den Altlasten (Schwermetalle, </a:t>
            </a:r>
            <a:r>
              <a:rPr lang="de-DE" baseline="0" dirty="0" err="1"/>
              <a:t>Organika</a:t>
            </a:r>
            <a:r>
              <a:rPr lang="de-DE" baseline="0" dirty="0"/>
              <a:t>?) und damit zum Verbot der Nahrungsmittelnutzung</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a:t>Energiepflanzen</a:t>
            </a:r>
            <a:r>
              <a:rPr lang="de-DE" baseline="0" dirty="0"/>
              <a:t> zur Bodensanierung (</a:t>
            </a:r>
            <a:r>
              <a:rPr lang="de-DE" baseline="0" dirty="0" err="1"/>
              <a:t>Phytoremediation</a:t>
            </a:r>
            <a:r>
              <a:rPr lang="de-DE" baseline="0" dirty="0"/>
              <a:t>)</a:t>
            </a:r>
            <a:endParaRPr lang="de-DE" dirty="0"/>
          </a:p>
        </p:txBody>
      </p:sp>
      <p:sp>
        <p:nvSpPr>
          <p:cNvPr id="4" name="Foliennummernplatzhalter 3"/>
          <p:cNvSpPr>
            <a:spLocks noGrp="1"/>
          </p:cNvSpPr>
          <p:nvPr>
            <p:ph type="sldNum" sz="quarter" idx="10"/>
          </p:nvPr>
        </p:nvSpPr>
        <p:spPr/>
        <p:txBody>
          <a:bodyPr/>
          <a:lstStyle/>
          <a:p>
            <a:fld id="{2906B64B-C644-4021-B2F7-8434CB0E8EBA}" type="slidenum">
              <a:rPr lang="hu-HU" smtClean="0"/>
              <a:pPr/>
              <a:t>4</a:t>
            </a:fld>
            <a:endParaRPr lang="hu-HU"/>
          </a:p>
        </p:txBody>
      </p:sp>
    </p:spTree>
    <p:extLst>
      <p:ext uri="{BB962C8B-B14F-4D97-AF65-F5344CB8AC3E}">
        <p14:creationId xmlns:p14="http://schemas.microsoft.com/office/powerpoint/2010/main" val="1359217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Ableitung der potentiell für den Energiepflanzen-Anbau verfügbaren/nutzbaren Flächengröße (</a:t>
            </a:r>
            <a:r>
              <a:rPr lang="de-DE" baseline="0" dirty="0"/>
              <a:t> &gt;10 Jahre alte </a:t>
            </a:r>
            <a:r>
              <a:rPr lang="de-DE" dirty="0"/>
              <a:t>Statistiken)</a:t>
            </a:r>
            <a:r>
              <a:rPr lang="de-DE" baseline="0" dirty="0"/>
              <a:t> </a:t>
            </a:r>
          </a:p>
          <a:p>
            <a:r>
              <a:rPr lang="de-DE" baseline="0" dirty="0"/>
              <a:t>Planungsrechtlichen Aspekte sind die Grundlage für die Potenzialflächen</a:t>
            </a:r>
            <a:endParaRPr lang="de-DE" dirty="0"/>
          </a:p>
        </p:txBody>
      </p:sp>
      <p:sp>
        <p:nvSpPr>
          <p:cNvPr id="4" name="Foliennummernplatzhalter 3"/>
          <p:cNvSpPr>
            <a:spLocks noGrp="1"/>
          </p:cNvSpPr>
          <p:nvPr>
            <p:ph type="sldNum" sz="quarter" idx="10"/>
          </p:nvPr>
        </p:nvSpPr>
        <p:spPr/>
        <p:txBody>
          <a:bodyPr/>
          <a:lstStyle/>
          <a:p>
            <a:fld id="{2906B64B-C644-4021-B2F7-8434CB0E8EBA}" type="slidenum">
              <a:rPr lang="hu-HU" smtClean="0"/>
              <a:pPr/>
              <a:t>5</a:t>
            </a:fld>
            <a:endParaRPr lang="hu-HU"/>
          </a:p>
        </p:txBody>
      </p:sp>
    </p:spTree>
    <p:extLst>
      <p:ext uri="{BB962C8B-B14F-4D97-AF65-F5344CB8AC3E}">
        <p14:creationId xmlns:p14="http://schemas.microsoft.com/office/powerpoint/2010/main" val="1627864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Feldversuche,</a:t>
            </a:r>
            <a:r>
              <a:rPr lang="de-DE" baseline="0" dirty="0"/>
              <a:t> Literatur, Analogieschlüsse (aus landwirtschaftlichen Flächen in BB mit geringen Erträgen)</a:t>
            </a:r>
            <a:endParaRPr lang="de-DE" dirty="0"/>
          </a:p>
          <a:p>
            <a:r>
              <a:rPr lang="de-DE" dirty="0"/>
              <a:t>Anbau-Steckbriefe</a:t>
            </a:r>
            <a:r>
              <a:rPr lang="de-DE" baseline="0" dirty="0"/>
              <a:t> f</a:t>
            </a:r>
            <a:r>
              <a:rPr lang="de-DE" dirty="0"/>
              <a:t>ür</a:t>
            </a:r>
            <a:r>
              <a:rPr lang="de-DE" baseline="0" dirty="0"/>
              <a:t> insgesamt 20 potenzielle Energiepflanzen</a:t>
            </a:r>
          </a:p>
          <a:p>
            <a:r>
              <a:rPr lang="de-DE" baseline="0" dirty="0" err="1"/>
              <a:t>Miscanthus</a:t>
            </a:r>
            <a:r>
              <a:rPr lang="de-DE" baseline="0" dirty="0"/>
              <a:t> hervorheben</a:t>
            </a:r>
            <a:endParaRPr lang="de-DE" dirty="0"/>
          </a:p>
        </p:txBody>
      </p:sp>
      <p:sp>
        <p:nvSpPr>
          <p:cNvPr id="4" name="Foliennummernplatzhalter 3"/>
          <p:cNvSpPr>
            <a:spLocks noGrp="1"/>
          </p:cNvSpPr>
          <p:nvPr>
            <p:ph type="sldNum" sz="quarter" idx="10"/>
          </p:nvPr>
        </p:nvSpPr>
        <p:spPr/>
        <p:txBody>
          <a:bodyPr/>
          <a:lstStyle/>
          <a:p>
            <a:fld id="{2906B64B-C644-4021-B2F7-8434CB0E8EBA}" type="slidenum">
              <a:rPr lang="hu-HU" smtClean="0"/>
              <a:pPr/>
              <a:t>6</a:t>
            </a:fld>
            <a:endParaRPr lang="hu-HU"/>
          </a:p>
        </p:txBody>
      </p:sp>
    </p:spTree>
    <p:extLst>
      <p:ext uri="{BB962C8B-B14F-4D97-AF65-F5344CB8AC3E}">
        <p14:creationId xmlns:p14="http://schemas.microsoft.com/office/powerpoint/2010/main" val="2617768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i="0" kern="1200" dirty="0">
                <a:solidFill>
                  <a:schemeClr val="tx1"/>
                </a:solidFill>
                <a:effectLst/>
                <a:latin typeface="+mn-lt"/>
                <a:ea typeface="+mn-ea"/>
                <a:cs typeface="+mn-cs"/>
              </a:rPr>
              <a:t>For the purpose of the techno-economic feasibility study, a scenario including a bioethanol plant in Ukraine has been </a:t>
            </a:r>
            <a:r>
              <a:rPr lang="en-US" sz="1200" i="0" kern="1200" dirty="0" err="1">
                <a:solidFill>
                  <a:schemeClr val="tx1"/>
                </a:solidFill>
                <a:effectLst/>
                <a:latin typeface="+mn-lt"/>
                <a:ea typeface="+mn-ea"/>
                <a:cs typeface="+mn-cs"/>
              </a:rPr>
              <a:t>hypothezised</a:t>
            </a:r>
            <a:r>
              <a:rPr lang="en-US" sz="1200" i="0" kern="1200" dirty="0">
                <a:solidFill>
                  <a:schemeClr val="tx1"/>
                </a:solidFill>
                <a:effectLst/>
                <a:latin typeface="+mn-lt"/>
                <a:ea typeface="+mn-ea"/>
                <a:cs typeface="+mn-cs"/>
              </a:rPr>
              <a:t>, with the following assumptions,</a:t>
            </a:r>
            <a:r>
              <a:rPr lang="en-US" sz="1200" i="0" kern="1200" baseline="0" dirty="0">
                <a:solidFill>
                  <a:schemeClr val="tx1"/>
                </a:solidFill>
                <a:effectLst/>
                <a:latin typeface="+mn-lt"/>
                <a:ea typeface="+mn-ea"/>
                <a:cs typeface="+mn-cs"/>
              </a:rPr>
              <a:t> as </a:t>
            </a:r>
            <a:r>
              <a:rPr lang="en-US" sz="1200" i="0" kern="1200" baseline="0" dirty="0" err="1">
                <a:solidFill>
                  <a:schemeClr val="tx1"/>
                </a:solidFill>
                <a:effectLst/>
                <a:latin typeface="+mn-lt"/>
                <a:ea typeface="+mn-ea"/>
                <a:cs typeface="+mn-cs"/>
              </a:rPr>
              <a:t>Lignocellulosic</a:t>
            </a:r>
            <a:r>
              <a:rPr lang="en-US" sz="1200" i="0" kern="1200" baseline="0" dirty="0">
                <a:solidFill>
                  <a:schemeClr val="tx1"/>
                </a:solidFill>
                <a:effectLst/>
                <a:latin typeface="+mn-lt"/>
                <a:ea typeface="+mn-ea"/>
                <a:cs typeface="+mn-cs"/>
              </a:rPr>
              <a:t> bioethanol technology for the Plant with Capacity of 40 000 tons per year that will be obtained from 200 </a:t>
            </a:r>
            <a:r>
              <a:rPr lang="en-US" sz="1200" i="0" kern="1200" baseline="0" dirty="0" err="1">
                <a:solidFill>
                  <a:schemeClr val="tx1"/>
                </a:solidFill>
                <a:effectLst/>
                <a:latin typeface="+mn-lt"/>
                <a:ea typeface="+mn-ea"/>
                <a:cs typeface="+mn-cs"/>
              </a:rPr>
              <a:t>th</a:t>
            </a:r>
            <a:r>
              <a:rPr lang="en-US" sz="1200" i="0" kern="1200" baseline="0" dirty="0">
                <a:solidFill>
                  <a:schemeClr val="tx1"/>
                </a:solidFill>
                <a:effectLst/>
                <a:latin typeface="+mn-lt"/>
                <a:ea typeface="+mn-ea"/>
                <a:cs typeface="+mn-cs"/>
              </a:rPr>
              <a:t> dry tons of willow biomass, grown on 21 350 ha of underutilized land with mean biomass productivity 10 dry tons/ha/</a:t>
            </a:r>
            <a:r>
              <a:rPr lang="en-US" sz="1200" i="0" kern="1200" baseline="0" dirty="0" err="1">
                <a:solidFill>
                  <a:schemeClr val="tx1"/>
                </a:solidFill>
                <a:effectLst/>
                <a:latin typeface="+mn-lt"/>
                <a:ea typeface="+mn-ea"/>
                <a:cs typeface="+mn-cs"/>
              </a:rPr>
              <a:t>yr</a:t>
            </a:r>
            <a:r>
              <a:rPr lang="en-US" sz="1200" i="0" kern="1200" baseline="0" dirty="0">
                <a:solidFill>
                  <a:schemeClr val="tx1"/>
                </a:solidFill>
                <a:effectLst/>
                <a:latin typeface="+mn-lt"/>
                <a:ea typeface="+mn-ea"/>
                <a:cs typeface="+mn-cs"/>
              </a:rPr>
              <a:t> and taking into account coefficient of technical availability that is 0.94.</a:t>
            </a:r>
          </a:p>
          <a:p>
            <a:endParaRPr lang="en-US" sz="1200" i="0" kern="1200" baseline="0" dirty="0">
              <a:solidFill>
                <a:schemeClr val="tx1"/>
              </a:solidFill>
              <a:effectLst/>
              <a:latin typeface="+mn-lt"/>
              <a:ea typeface="+mn-ea"/>
              <a:cs typeface="+mn-cs"/>
            </a:endParaRPr>
          </a:p>
          <a:p>
            <a:r>
              <a:rPr lang="en-US" sz="1200" i="0" kern="1200" dirty="0">
                <a:solidFill>
                  <a:schemeClr val="tx1"/>
                </a:solidFill>
                <a:effectLst/>
                <a:latin typeface="+mn-lt"/>
                <a:ea typeface="+mn-ea"/>
                <a:cs typeface="+mn-cs"/>
              </a:rPr>
              <a:t>Based on its previous experience with similar supply chains, </a:t>
            </a:r>
            <a:r>
              <a:rPr lang="en-US" sz="1200" i="0" kern="1200" dirty="0" err="1">
                <a:solidFill>
                  <a:schemeClr val="tx1"/>
                </a:solidFill>
                <a:effectLst/>
                <a:latin typeface="+mn-lt"/>
                <a:ea typeface="+mn-ea"/>
                <a:cs typeface="+mn-cs"/>
              </a:rPr>
              <a:t>Biochemtex</a:t>
            </a:r>
            <a:r>
              <a:rPr lang="en-US" sz="1200" i="0" kern="1200" dirty="0">
                <a:solidFill>
                  <a:schemeClr val="tx1"/>
                </a:solidFill>
                <a:effectLst/>
                <a:latin typeface="+mn-lt"/>
                <a:ea typeface="+mn-ea"/>
                <a:cs typeface="+mn-cs"/>
              </a:rPr>
              <a:t> with support of </a:t>
            </a:r>
            <a:r>
              <a:rPr lang="en-US" sz="1200" i="0" kern="1200" dirty="0" err="1">
                <a:solidFill>
                  <a:schemeClr val="tx1"/>
                </a:solidFill>
                <a:effectLst/>
                <a:latin typeface="+mn-lt"/>
                <a:ea typeface="+mn-ea"/>
                <a:cs typeface="+mn-cs"/>
              </a:rPr>
              <a:t>SecBio</a:t>
            </a:r>
            <a:r>
              <a:rPr lang="en-US" sz="1200" i="0" kern="1200" dirty="0">
                <a:solidFill>
                  <a:schemeClr val="tx1"/>
                </a:solidFill>
                <a:effectLst/>
                <a:latin typeface="+mn-lt"/>
                <a:ea typeface="+mn-ea"/>
                <a:cs typeface="+mn-cs"/>
              </a:rPr>
              <a:t>, has developed a cost model per dry ton of biomass.</a:t>
            </a:r>
            <a:br>
              <a:rPr lang="en-US" sz="1200" i="0"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
            </a:r>
            <a:br>
              <a:rPr lang="en-US" sz="1200" i="0"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
            </a:r>
            <a:br>
              <a:rPr lang="en-US" sz="1200" i="0"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
            </a:r>
            <a:br>
              <a:rPr lang="en-US" sz="1200" i="0" kern="1200" dirty="0">
                <a:solidFill>
                  <a:schemeClr val="tx1"/>
                </a:solidFill>
                <a:effectLst/>
                <a:latin typeface="+mn-lt"/>
                <a:ea typeface="+mn-ea"/>
                <a:cs typeface="+mn-cs"/>
              </a:rPr>
            </a:br>
            <a:endParaRPr lang="uk-UA" dirty="0"/>
          </a:p>
        </p:txBody>
      </p:sp>
      <p:sp>
        <p:nvSpPr>
          <p:cNvPr id="4" name="Номер слайда 3"/>
          <p:cNvSpPr>
            <a:spLocks noGrp="1"/>
          </p:cNvSpPr>
          <p:nvPr>
            <p:ph type="sldNum" sz="quarter" idx="10"/>
          </p:nvPr>
        </p:nvSpPr>
        <p:spPr/>
        <p:txBody>
          <a:bodyPr/>
          <a:lstStyle/>
          <a:p>
            <a:fld id="{2906B64B-C644-4021-B2F7-8434CB0E8EBA}" type="slidenum">
              <a:rPr lang="hu-HU" smtClean="0"/>
              <a:pPr/>
              <a:t>7</a:t>
            </a:fld>
            <a:endParaRPr lang="hu-HU"/>
          </a:p>
        </p:txBody>
      </p:sp>
    </p:spTree>
    <p:extLst>
      <p:ext uri="{BB962C8B-B14F-4D97-AF65-F5344CB8AC3E}">
        <p14:creationId xmlns:p14="http://schemas.microsoft.com/office/powerpoint/2010/main" val="3489622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aseline="0" dirty="0"/>
          </a:p>
          <a:p>
            <a:r>
              <a:rPr lang="de-DE" dirty="0"/>
              <a:t>Establishment </a:t>
            </a:r>
            <a:r>
              <a:rPr lang="de-DE" dirty="0" err="1"/>
              <a:t>of</a:t>
            </a:r>
            <a:r>
              <a:rPr lang="de-DE" dirty="0"/>
              <a:t> </a:t>
            </a:r>
            <a:r>
              <a:rPr lang="de-DE" dirty="0" err="1"/>
              <a:t>plantation</a:t>
            </a:r>
            <a:r>
              <a:rPr lang="de-DE" dirty="0"/>
              <a:t> </a:t>
            </a:r>
            <a:r>
              <a:rPr lang="de-DE" dirty="0" err="1"/>
              <a:t>includes</a:t>
            </a:r>
            <a:r>
              <a:rPr lang="de-DE" dirty="0"/>
              <a:t>: </a:t>
            </a:r>
            <a:r>
              <a:rPr lang="de-DE" dirty="0" err="1"/>
              <a:t>Mechanical</a:t>
            </a:r>
            <a:r>
              <a:rPr lang="de-DE" dirty="0"/>
              <a:t> </a:t>
            </a:r>
            <a:r>
              <a:rPr lang="de-DE" dirty="0" err="1"/>
              <a:t>weeding</a:t>
            </a:r>
            <a:r>
              <a:rPr lang="de-DE" dirty="0"/>
              <a:t>, </a:t>
            </a:r>
            <a:r>
              <a:rPr lang="de-DE" dirty="0" err="1"/>
              <a:t>ploughing</a:t>
            </a:r>
            <a:r>
              <a:rPr lang="de-DE" dirty="0"/>
              <a:t>, </a:t>
            </a:r>
            <a:r>
              <a:rPr lang="de-DE" dirty="0" err="1"/>
              <a:t>sowing</a:t>
            </a:r>
            <a:r>
              <a:rPr lang="de-DE" dirty="0"/>
              <a:t> </a:t>
            </a:r>
            <a:r>
              <a:rPr lang="de-DE" dirty="0" err="1"/>
              <a:t>preparations</a:t>
            </a:r>
            <a:r>
              <a:rPr lang="de-DE" dirty="0"/>
              <a:t>, </a:t>
            </a:r>
            <a:r>
              <a:rPr lang="de-DE" dirty="0" err="1"/>
              <a:t>planting</a:t>
            </a:r>
            <a:r>
              <a:rPr lang="de-DE" dirty="0"/>
              <a:t>, </a:t>
            </a:r>
            <a:r>
              <a:rPr lang="de-DE" dirty="0" err="1"/>
              <a:t>rhizomes</a:t>
            </a:r>
            <a:r>
              <a:rPr lang="de-DE" dirty="0"/>
              <a:t>, </a:t>
            </a:r>
            <a:r>
              <a:rPr lang="de-DE" dirty="0" err="1"/>
              <a:t>replanting</a:t>
            </a:r>
            <a:r>
              <a:rPr lang="de-DE" dirty="0"/>
              <a:t>, </a:t>
            </a:r>
            <a:r>
              <a:rPr lang="de-DE" dirty="0" err="1"/>
              <a:t>weeding</a:t>
            </a:r>
            <a:r>
              <a:rPr lang="de-DE" dirty="0"/>
              <a:t>, </a:t>
            </a:r>
          </a:p>
        </p:txBody>
      </p:sp>
      <p:sp>
        <p:nvSpPr>
          <p:cNvPr id="4" name="Foliennummernplatzhalter 3"/>
          <p:cNvSpPr>
            <a:spLocks noGrp="1"/>
          </p:cNvSpPr>
          <p:nvPr>
            <p:ph type="sldNum" sz="quarter" idx="10"/>
          </p:nvPr>
        </p:nvSpPr>
        <p:spPr/>
        <p:txBody>
          <a:bodyPr/>
          <a:lstStyle/>
          <a:p>
            <a:fld id="{2906B64B-C644-4021-B2F7-8434CB0E8EBA}" type="slidenum">
              <a:rPr lang="hu-HU" smtClean="0"/>
              <a:pPr/>
              <a:t>8</a:t>
            </a:fld>
            <a:endParaRPr lang="hu-HU"/>
          </a:p>
        </p:txBody>
      </p:sp>
    </p:spTree>
    <p:extLst>
      <p:ext uri="{BB962C8B-B14F-4D97-AF65-F5344CB8AC3E}">
        <p14:creationId xmlns:p14="http://schemas.microsoft.com/office/powerpoint/2010/main" val="2581985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2906B64B-C644-4021-B2F7-8434CB0E8EBA}" type="slidenum">
              <a:rPr lang="hu-HU" smtClean="0"/>
              <a:pPr/>
              <a:t>9</a:t>
            </a:fld>
            <a:endParaRPr lang="hu-HU"/>
          </a:p>
        </p:txBody>
      </p:sp>
    </p:spTree>
    <p:extLst>
      <p:ext uri="{BB962C8B-B14F-4D97-AF65-F5344CB8AC3E}">
        <p14:creationId xmlns:p14="http://schemas.microsoft.com/office/powerpoint/2010/main" val="28263394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pic>
        <p:nvPicPr>
          <p:cNvPr id="13" name="Kép 12" descr="infographic_ppt800_600-01.jpg"/>
          <p:cNvPicPr>
            <a:picLocks noChangeAspect="1"/>
          </p:cNvPicPr>
          <p:nvPr userDrawn="1"/>
        </p:nvPicPr>
        <p:blipFill>
          <a:blip r:embed="rId2" cstate="print"/>
          <a:stretch>
            <a:fillRect/>
          </a:stretch>
        </p:blipFill>
        <p:spPr>
          <a:xfrm>
            <a:off x="-180528" y="-27384"/>
            <a:ext cx="9252520" cy="6943470"/>
          </a:xfrm>
          <a:prstGeom prst="rect">
            <a:avLst/>
          </a:prstGeom>
        </p:spPr>
      </p:pic>
      <p:sp>
        <p:nvSpPr>
          <p:cNvPr id="2" name="Cím 1"/>
          <p:cNvSpPr>
            <a:spLocks noGrp="1"/>
          </p:cNvSpPr>
          <p:nvPr>
            <p:ph type="ctrTitle" hasCustomPrompt="1"/>
          </p:nvPr>
        </p:nvSpPr>
        <p:spPr>
          <a:xfrm>
            <a:off x="395536" y="1700808"/>
            <a:ext cx="5832648" cy="3096344"/>
          </a:xfrm>
        </p:spPr>
        <p:txBody>
          <a:bodyPr anchor="t">
            <a:normAutofit/>
          </a:bodyPr>
          <a:lstStyle>
            <a:lvl1pPr>
              <a:defRPr sz="3600">
                <a:solidFill>
                  <a:schemeClr val="tx2"/>
                </a:solidFill>
              </a:defRPr>
            </a:lvl1pPr>
          </a:lstStyle>
          <a:p>
            <a:r>
              <a:rPr lang="hu-HU" dirty="0"/>
              <a:t>MINTACÍM SZERKESZTÉSE</a:t>
            </a:r>
          </a:p>
        </p:txBody>
      </p:sp>
      <p:sp>
        <p:nvSpPr>
          <p:cNvPr id="3" name="Alcím 2"/>
          <p:cNvSpPr>
            <a:spLocks noGrp="1"/>
          </p:cNvSpPr>
          <p:nvPr>
            <p:ph type="subTitle" idx="1"/>
          </p:nvPr>
        </p:nvSpPr>
        <p:spPr>
          <a:xfrm>
            <a:off x="395536" y="5105400"/>
            <a:ext cx="7920880" cy="1131912"/>
          </a:xfrm>
        </p:spPr>
        <p:txBody>
          <a:bodyPr>
            <a:normAutofit/>
          </a:bodyPr>
          <a:lstStyle>
            <a:lvl1pPr marL="0" indent="0" algn="l">
              <a:buNone/>
              <a:defRPr sz="1800" b="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hu-HU" dirty="0"/>
          </a:p>
        </p:txBody>
      </p:sp>
      <p:sp>
        <p:nvSpPr>
          <p:cNvPr id="16" name="Szövegdoboz 15"/>
          <p:cNvSpPr txBox="1"/>
          <p:nvPr userDrawn="1"/>
        </p:nvSpPr>
        <p:spPr>
          <a:xfrm>
            <a:off x="1115616" y="6269250"/>
            <a:ext cx="4392488" cy="400110"/>
          </a:xfrm>
          <a:prstGeom prst="rect">
            <a:avLst/>
          </a:prstGeom>
          <a:noFill/>
        </p:spPr>
        <p:txBody>
          <a:bodyPr wrap="square" rtlCol="0">
            <a:spAutoFit/>
          </a:bodyPr>
          <a:lstStyle/>
          <a:p>
            <a:r>
              <a:rPr lang="en-US" sz="1000" dirty="0">
                <a:solidFill>
                  <a:schemeClr val="bg1"/>
                </a:solidFill>
                <a:latin typeface="Calibri Light" pitchFamily="34" charset="0"/>
              </a:rPr>
              <a:t>This project has received funding from the European Union's Horizon 2020 </a:t>
            </a:r>
            <a:endParaRPr lang="hu-HU" sz="1000" dirty="0">
              <a:solidFill>
                <a:schemeClr val="bg1"/>
              </a:solidFill>
              <a:latin typeface="Calibri Light" pitchFamily="34" charset="0"/>
            </a:endParaRPr>
          </a:p>
          <a:p>
            <a:r>
              <a:rPr lang="en-US" sz="1000" dirty="0">
                <a:solidFill>
                  <a:schemeClr val="bg1"/>
                </a:solidFill>
                <a:latin typeface="Calibri Light" pitchFamily="34" charset="0"/>
              </a:rPr>
              <a:t>research and innovation </a:t>
            </a:r>
            <a:r>
              <a:rPr lang="en-US" sz="1000" dirty="0" err="1">
                <a:solidFill>
                  <a:schemeClr val="bg1"/>
                </a:solidFill>
                <a:latin typeface="Calibri Light" pitchFamily="34" charset="0"/>
              </a:rPr>
              <a:t>programme</a:t>
            </a:r>
            <a:r>
              <a:rPr lang="en-US" sz="1000" dirty="0">
                <a:solidFill>
                  <a:schemeClr val="bg1"/>
                </a:solidFill>
                <a:latin typeface="Calibri Light" pitchFamily="34" charset="0"/>
              </a:rPr>
              <a:t> under grant agreement No691846.</a:t>
            </a:r>
            <a:endParaRPr lang="hu-HU" sz="1000" dirty="0">
              <a:solidFill>
                <a:schemeClr val="bg1"/>
              </a:solidFill>
              <a:latin typeface="Calibri Light" pitchFamily="34" charset="0"/>
            </a:endParaRPr>
          </a:p>
        </p:txBody>
      </p:sp>
      <p:pic>
        <p:nvPicPr>
          <p:cNvPr id="17" name="Kép 16" descr="flag_2colors.jpg"/>
          <p:cNvPicPr>
            <a:picLocks noChangeAspect="1"/>
          </p:cNvPicPr>
          <p:nvPr userDrawn="1"/>
        </p:nvPicPr>
        <p:blipFill>
          <a:blip r:embed="rId3" cstate="print"/>
          <a:stretch>
            <a:fillRect/>
          </a:stretch>
        </p:blipFill>
        <p:spPr>
          <a:xfrm>
            <a:off x="467544" y="6285805"/>
            <a:ext cx="576064" cy="38355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de-DE"/>
              <a:t>Titelmasterformat durch Klicken bearbeiten</a:t>
            </a:r>
            <a:endParaRPr lang="hu-HU" dirty="0"/>
          </a:p>
        </p:txBody>
      </p:sp>
      <p:sp>
        <p:nvSpPr>
          <p:cNvPr id="3" name="Tartalom helye 2"/>
          <p:cNvSpPr>
            <a:spLocks noGrp="1"/>
          </p:cNvSpPr>
          <p:nvPr>
            <p:ph idx="1"/>
          </p:nvPr>
        </p:nvSpPr>
        <p:spPr/>
        <p:txBody>
          <a:bodyPr/>
          <a:lstStyle>
            <a:lvl1pPr>
              <a:defRPr sz="2400"/>
            </a:lvl1pPr>
            <a:lvl2pPr>
              <a:defRPr sz="2100"/>
            </a:lvl2pPr>
            <a:lvl3pPr>
              <a:defRPr sz="1800"/>
            </a:lvl3pPr>
            <a:lvl4pPr>
              <a:defRPr sz="1600"/>
            </a:lvl4pPr>
            <a:lvl5pPr>
              <a:defRPr sz="12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hu-H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pic>
        <p:nvPicPr>
          <p:cNvPr id="9" name="Kép 8" descr="infographic_ppt800_600_2-01.jpg"/>
          <p:cNvPicPr>
            <a:picLocks noChangeAspect="1"/>
          </p:cNvPicPr>
          <p:nvPr userDrawn="1"/>
        </p:nvPicPr>
        <p:blipFill>
          <a:blip r:embed="rId2" cstate="print"/>
          <a:stretch>
            <a:fillRect/>
          </a:stretch>
        </p:blipFill>
        <p:spPr>
          <a:xfrm>
            <a:off x="2686" y="0"/>
            <a:ext cx="9138627" cy="6858000"/>
          </a:xfrm>
          <a:prstGeom prst="rect">
            <a:avLst/>
          </a:prstGeom>
        </p:spPr>
      </p:pic>
      <p:sp>
        <p:nvSpPr>
          <p:cNvPr id="2" name="Cím 1"/>
          <p:cNvSpPr>
            <a:spLocks noGrp="1"/>
          </p:cNvSpPr>
          <p:nvPr>
            <p:ph type="title"/>
          </p:nvPr>
        </p:nvSpPr>
        <p:spPr>
          <a:xfrm>
            <a:off x="323528" y="3417019"/>
            <a:ext cx="8352928" cy="1362075"/>
          </a:xfrm>
        </p:spPr>
        <p:txBody>
          <a:bodyPr anchor="t"/>
          <a:lstStyle>
            <a:lvl1pPr algn="l">
              <a:defRPr sz="4000" b="0" cap="all">
                <a:solidFill>
                  <a:schemeClr val="bg1"/>
                </a:solidFill>
              </a:defRPr>
            </a:lvl1pPr>
          </a:lstStyle>
          <a:p>
            <a:r>
              <a:rPr lang="de-DE"/>
              <a:t>Titelmasterformat durch Klicken bearbeiten</a:t>
            </a:r>
            <a:endParaRPr lang="hu-HU" dirty="0"/>
          </a:p>
        </p:txBody>
      </p:sp>
      <p:sp>
        <p:nvSpPr>
          <p:cNvPr id="3" name="Szöveg helye 2"/>
          <p:cNvSpPr>
            <a:spLocks noGrp="1"/>
          </p:cNvSpPr>
          <p:nvPr>
            <p:ph type="body" idx="1"/>
          </p:nvPr>
        </p:nvSpPr>
        <p:spPr>
          <a:xfrm>
            <a:off x="323528" y="2276872"/>
            <a:ext cx="8352928" cy="1140147"/>
          </a:xfrm>
        </p:spPr>
        <p:txBody>
          <a:bodyPr anchor="b"/>
          <a:lstStyle>
            <a:lvl1pPr marL="0" indent="0">
              <a:buNone/>
              <a:defRPr sz="2000" b="1">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10" name="Szövegdoboz 9"/>
          <p:cNvSpPr txBox="1"/>
          <p:nvPr userDrawn="1"/>
        </p:nvSpPr>
        <p:spPr>
          <a:xfrm>
            <a:off x="1115616" y="6269250"/>
            <a:ext cx="4392488" cy="400110"/>
          </a:xfrm>
          <a:prstGeom prst="rect">
            <a:avLst/>
          </a:prstGeom>
          <a:noFill/>
        </p:spPr>
        <p:txBody>
          <a:bodyPr wrap="square" rtlCol="0">
            <a:spAutoFit/>
          </a:bodyPr>
          <a:lstStyle/>
          <a:p>
            <a:r>
              <a:rPr lang="en-US" sz="1000" dirty="0">
                <a:solidFill>
                  <a:schemeClr val="bg1"/>
                </a:solidFill>
                <a:latin typeface="Calibri Light" pitchFamily="34" charset="0"/>
              </a:rPr>
              <a:t>This project has received funding from the European Union's Horizon 2020 </a:t>
            </a:r>
            <a:endParaRPr lang="hu-HU" sz="1000" dirty="0">
              <a:solidFill>
                <a:schemeClr val="bg1"/>
              </a:solidFill>
              <a:latin typeface="Calibri Light" pitchFamily="34" charset="0"/>
            </a:endParaRPr>
          </a:p>
          <a:p>
            <a:r>
              <a:rPr lang="en-US" sz="1000" dirty="0">
                <a:solidFill>
                  <a:schemeClr val="bg1"/>
                </a:solidFill>
                <a:latin typeface="Calibri Light" pitchFamily="34" charset="0"/>
              </a:rPr>
              <a:t>research and innovation </a:t>
            </a:r>
            <a:r>
              <a:rPr lang="en-US" sz="1000" dirty="0" err="1">
                <a:solidFill>
                  <a:schemeClr val="bg1"/>
                </a:solidFill>
                <a:latin typeface="Calibri Light" pitchFamily="34" charset="0"/>
              </a:rPr>
              <a:t>programme</a:t>
            </a:r>
            <a:r>
              <a:rPr lang="en-US" sz="1000" dirty="0">
                <a:solidFill>
                  <a:schemeClr val="bg1"/>
                </a:solidFill>
                <a:latin typeface="Calibri Light" pitchFamily="34" charset="0"/>
              </a:rPr>
              <a:t> under grant agreement No691846.</a:t>
            </a:r>
            <a:endParaRPr lang="hu-HU" sz="1000" dirty="0">
              <a:solidFill>
                <a:schemeClr val="bg1"/>
              </a:solidFill>
              <a:latin typeface="Calibri Light" pitchFamily="34" charset="0"/>
            </a:endParaRPr>
          </a:p>
        </p:txBody>
      </p:sp>
      <p:pic>
        <p:nvPicPr>
          <p:cNvPr id="11" name="Kép 10" descr="flag_2colors.jpg"/>
          <p:cNvPicPr>
            <a:picLocks noChangeAspect="1"/>
          </p:cNvPicPr>
          <p:nvPr userDrawn="1"/>
        </p:nvPicPr>
        <p:blipFill>
          <a:blip r:embed="rId3" cstate="print"/>
          <a:stretch>
            <a:fillRect/>
          </a:stretch>
        </p:blipFill>
        <p:spPr>
          <a:xfrm>
            <a:off x="467544" y="6285805"/>
            <a:ext cx="576064" cy="383555"/>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pic>
        <p:nvPicPr>
          <p:cNvPr id="13" name="Kép 12" descr="infographic_ppt800_600-01.jpg"/>
          <p:cNvPicPr>
            <a:picLocks noChangeAspect="1"/>
          </p:cNvPicPr>
          <p:nvPr userDrawn="1"/>
        </p:nvPicPr>
        <p:blipFill>
          <a:blip r:embed="rId2" cstate="print"/>
          <a:stretch>
            <a:fillRect/>
          </a:stretch>
        </p:blipFill>
        <p:spPr>
          <a:xfrm>
            <a:off x="-180528" y="-27384"/>
            <a:ext cx="9252520" cy="6943470"/>
          </a:xfrm>
          <a:prstGeom prst="rect">
            <a:avLst/>
          </a:prstGeom>
        </p:spPr>
      </p:pic>
      <p:sp>
        <p:nvSpPr>
          <p:cNvPr id="2" name="Cím 1"/>
          <p:cNvSpPr>
            <a:spLocks noGrp="1"/>
          </p:cNvSpPr>
          <p:nvPr>
            <p:ph type="ctrTitle" hasCustomPrompt="1"/>
          </p:nvPr>
        </p:nvSpPr>
        <p:spPr>
          <a:xfrm>
            <a:off x="395536" y="1700808"/>
            <a:ext cx="5832648" cy="3096344"/>
          </a:xfrm>
        </p:spPr>
        <p:txBody>
          <a:bodyPr anchor="t">
            <a:normAutofit/>
          </a:bodyPr>
          <a:lstStyle>
            <a:lvl1pPr>
              <a:defRPr sz="3600">
                <a:solidFill>
                  <a:schemeClr val="tx2"/>
                </a:solidFill>
              </a:defRPr>
            </a:lvl1pPr>
          </a:lstStyle>
          <a:p>
            <a:r>
              <a:rPr lang="hu-HU" dirty="0"/>
              <a:t>MINTACÍM SZERKESZTÉSE</a:t>
            </a:r>
          </a:p>
        </p:txBody>
      </p:sp>
      <p:sp>
        <p:nvSpPr>
          <p:cNvPr id="3" name="Alcím 2"/>
          <p:cNvSpPr>
            <a:spLocks noGrp="1"/>
          </p:cNvSpPr>
          <p:nvPr>
            <p:ph type="subTitle" idx="1"/>
          </p:nvPr>
        </p:nvSpPr>
        <p:spPr>
          <a:xfrm>
            <a:off x="395536" y="5105400"/>
            <a:ext cx="7920880" cy="1131912"/>
          </a:xfrm>
        </p:spPr>
        <p:txBody>
          <a:bodyPr>
            <a:normAutofit/>
          </a:bodyPr>
          <a:lstStyle>
            <a:lvl1pPr marL="0" indent="0" algn="l">
              <a:buNone/>
              <a:defRPr sz="1800" b="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hu-HU" dirty="0"/>
          </a:p>
        </p:txBody>
      </p:sp>
      <p:sp>
        <p:nvSpPr>
          <p:cNvPr id="16" name="Szövegdoboz 15"/>
          <p:cNvSpPr txBox="1"/>
          <p:nvPr userDrawn="1"/>
        </p:nvSpPr>
        <p:spPr>
          <a:xfrm>
            <a:off x="1115616" y="6269250"/>
            <a:ext cx="4392488" cy="400110"/>
          </a:xfrm>
          <a:prstGeom prst="rect">
            <a:avLst/>
          </a:prstGeom>
          <a:noFill/>
        </p:spPr>
        <p:txBody>
          <a:bodyPr wrap="square" rtlCol="0">
            <a:spAutoFit/>
          </a:bodyPr>
          <a:lstStyle/>
          <a:p>
            <a:r>
              <a:rPr lang="en-US" sz="1000" dirty="0">
                <a:solidFill>
                  <a:prstClr val="white"/>
                </a:solidFill>
                <a:latin typeface="Calibri Light" pitchFamily="34" charset="0"/>
              </a:rPr>
              <a:t>This project has received funding from the European Union's Horizon 2020 </a:t>
            </a:r>
            <a:endParaRPr lang="hu-HU" sz="1000" dirty="0">
              <a:solidFill>
                <a:prstClr val="white"/>
              </a:solidFill>
              <a:latin typeface="Calibri Light" pitchFamily="34" charset="0"/>
            </a:endParaRPr>
          </a:p>
          <a:p>
            <a:r>
              <a:rPr lang="en-US" sz="1000" dirty="0">
                <a:solidFill>
                  <a:prstClr val="white"/>
                </a:solidFill>
                <a:latin typeface="Calibri Light" pitchFamily="34" charset="0"/>
              </a:rPr>
              <a:t>research and innovation </a:t>
            </a:r>
            <a:r>
              <a:rPr lang="en-US" sz="1000" dirty="0" err="1">
                <a:solidFill>
                  <a:prstClr val="white"/>
                </a:solidFill>
                <a:latin typeface="Calibri Light" pitchFamily="34" charset="0"/>
              </a:rPr>
              <a:t>programme</a:t>
            </a:r>
            <a:r>
              <a:rPr lang="en-US" sz="1000" dirty="0">
                <a:solidFill>
                  <a:prstClr val="white"/>
                </a:solidFill>
                <a:latin typeface="Calibri Light" pitchFamily="34" charset="0"/>
              </a:rPr>
              <a:t> under grant agreement No691846.</a:t>
            </a:r>
            <a:endParaRPr lang="hu-HU" sz="1000" dirty="0">
              <a:solidFill>
                <a:prstClr val="white"/>
              </a:solidFill>
              <a:latin typeface="Calibri Light" pitchFamily="34" charset="0"/>
            </a:endParaRPr>
          </a:p>
        </p:txBody>
      </p:sp>
      <p:pic>
        <p:nvPicPr>
          <p:cNvPr id="17" name="Kép 16" descr="flag_2colors.jpg"/>
          <p:cNvPicPr>
            <a:picLocks noChangeAspect="1"/>
          </p:cNvPicPr>
          <p:nvPr userDrawn="1"/>
        </p:nvPicPr>
        <p:blipFill>
          <a:blip r:embed="rId3" cstate="print"/>
          <a:stretch>
            <a:fillRect/>
          </a:stretch>
        </p:blipFill>
        <p:spPr>
          <a:xfrm>
            <a:off x="467544" y="6285805"/>
            <a:ext cx="576064" cy="383555"/>
          </a:xfrm>
          <a:prstGeom prst="rect">
            <a:avLst/>
          </a:prstGeom>
        </p:spPr>
      </p:pic>
    </p:spTree>
    <p:extLst>
      <p:ext uri="{BB962C8B-B14F-4D97-AF65-F5344CB8AC3E}">
        <p14:creationId xmlns:p14="http://schemas.microsoft.com/office/powerpoint/2010/main" val="1286887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de-DE"/>
              <a:t>Titelmasterformat durch Klicken bearbeiten</a:t>
            </a:r>
            <a:endParaRPr lang="hu-HU" dirty="0"/>
          </a:p>
        </p:txBody>
      </p:sp>
      <p:sp>
        <p:nvSpPr>
          <p:cNvPr id="3" name="Tartalom helye 2"/>
          <p:cNvSpPr>
            <a:spLocks noGrp="1"/>
          </p:cNvSpPr>
          <p:nvPr>
            <p:ph idx="1"/>
          </p:nvPr>
        </p:nvSpPr>
        <p:spPr/>
        <p:txBody>
          <a:bodyPr/>
          <a:lstStyle>
            <a:lvl1pPr>
              <a:defRPr sz="2400"/>
            </a:lvl1pPr>
            <a:lvl2pPr>
              <a:defRPr sz="2100"/>
            </a:lvl2pPr>
            <a:lvl3pPr>
              <a:defRPr sz="1800"/>
            </a:lvl3pPr>
            <a:lvl4pPr>
              <a:defRPr sz="1600"/>
            </a:lvl4pPr>
            <a:lvl5pPr>
              <a:defRPr sz="1200"/>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hu-HU" dirty="0"/>
          </a:p>
        </p:txBody>
      </p:sp>
    </p:spTree>
    <p:extLst>
      <p:ext uri="{BB962C8B-B14F-4D97-AF65-F5344CB8AC3E}">
        <p14:creationId xmlns:p14="http://schemas.microsoft.com/office/powerpoint/2010/main" val="2253135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pic>
        <p:nvPicPr>
          <p:cNvPr id="9" name="Kép 8" descr="infographic_ppt800_600_2-01.jpg"/>
          <p:cNvPicPr>
            <a:picLocks noChangeAspect="1"/>
          </p:cNvPicPr>
          <p:nvPr userDrawn="1"/>
        </p:nvPicPr>
        <p:blipFill>
          <a:blip r:embed="rId2" cstate="print"/>
          <a:stretch>
            <a:fillRect/>
          </a:stretch>
        </p:blipFill>
        <p:spPr>
          <a:xfrm>
            <a:off x="2686" y="0"/>
            <a:ext cx="9138627" cy="6858000"/>
          </a:xfrm>
          <a:prstGeom prst="rect">
            <a:avLst/>
          </a:prstGeom>
        </p:spPr>
      </p:pic>
      <p:sp>
        <p:nvSpPr>
          <p:cNvPr id="2" name="Cím 1"/>
          <p:cNvSpPr>
            <a:spLocks noGrp="1"/>
          </p:cNvSpPr>
          <p:nvPr>
            <p:ph type="title"/>
          </p:nvPr>
        </p:nvSpPr>
        <p:spPr>
          <a:xfrm>
            <a:off x="323528" y="3417019"/>
            <a:ext cx="8352928" cy="1362075"/>
          </a:xfrm>
        </p:spPr>
        <p:txBody>
          <a:bodyPr anchor="t"/>
          <a:lstStyle>
            <a:lvl1pPr algn="l">
              <a:defRPr sz="4000" b="0" cap="all">
                <a:solidFill>
                  <a:schemeClr val="bg1"/>
                </a:solidFill>
              </a:defRPr>
            </a:lvl1pPr>
          </a:lstStyle>
          <a:p>
            <a:r>
              <a:rPr lang="de-DE"/>
              <a:t>Titelmasterformat durch Klicken bearbeiten</a:t>
            </a:r>
            <a:endParaRPr lang="hu-HU" dirty="0"/>
          </a:p>
        </p:txBody>
      </p:sp>
      <p:sp>
        <p:nvSpPr>
          <p:cNvPr id="3" name="Szöveg helye 2"/>
          <p:cNvSpPr>
            <a:spLocks noGrp="1"/>
          </p:cNvSpPr>
          <p:nvPr>
            <p:ph type="body" idx="1"/>
          </p:nvPr>
        </p:nvSpPr>
        <p:spPr>
          <a:xfrm>
            <a:off x="323528" y="2276872"/>
            <a:ext cx="8352928" cy="1140147"/>
          </a:xfrm>
        </p:spPr>
        <p:txBody>
          <a:bodyPr anchor="b"/>
          <a:lstStyle>
            <a:lvl1pPr marL="0" indent="0">
              <a:buNone/>
              <a:defRPr sz="2000" b="1">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Formatvorlagen des Textmasters bearbeiten</a:t>
            </a:r>
          </a:p>
        </p:txBody>
      </p:sp>
      <p:sp>
        <p:nvSpPr>
          <p:cNvPr id="10" name="Szövegdoboz 9"/>
          <p:cNvSpPr txBox="1"/>
          <p:nvPr userDrawn="1"/>
        </p:nvSpPr>
        <p:spPr>
          <a:xfrm>
            <a:off x="1115616" y="6269250"/>
            <a:ext cx="4392488" cy="400110"/>
          </a:xfrm>
          <a:prstGeom prst="rect">
            <a:avLst/>
          </a:prstGeom>
          <a:noFill/>
        </p:spPr>
        <p:txBody>
          <a:bodyPr wrap="square" rtlCol="0">
            <a:spAutoFit/>
          </a:bodyPr>
          <a:lstStyle/>
          <a:p>
            <a:r>
              <a:rPr lang="en-US" sz="1000" dirty="0">
                <a:solidFill>
                  <a:prstClr val="white"/>
                </a:solidFill>
                <a:latin typeface="Calibri Light" pitchFamily="34" charset="0"/>
              </a:rPr>
              <a:t>This project has received funding from the European Union's Horizon 2020 </a:t>
            </a:r>
            <a:endParaRPr lang="hu-HU" sz="1000" dirty="0">
              <a:solidFill>
                <a:prstClr val="white"/>
              </a:solidFill>
              <a:latin typeface="Calibri Light" pitchFamily="34" charset="0"/>
            </a:endParaRPr>
          </a:p>
          <a:p>
            <a:r>
              <a:rPr lang="en-US" sz="1000" dirty="0">
                <a:solidFill>
                  <a:prstClr val="white"/>
                </a:solidFill>
                <a:latin typeface="Calibri Light" pitchFamily="34" charset="0"/>
              </a:rPr>
              <a:t>research and innovation </a:t>
            </a:r>
            <a:r>
              <a:rPr lang="en-US" sz="1000" dirty="0" err="1">
                <a:solidFill>
                  <a:prstClr val="white"/>
                </a:solidFill>
                <a:latin typeface="Calibri Light" pitchFamily="34" charset="0"/>
              </a:rPr>
              <a:t>programme</a:t>
            </a:r>
            <a:r>
              <a:rPr lang="en-US" sz="1000" dirty="0">
                <a:solidFill>
                  <a:prstClr val="white"/>
                </a:solidFill>
                <a:latin typeface="Calibri Light" pitchFamily="34" charset="0"/>
              </a:rPr>
              <a:t> under grant agreement No691846.</a:t>
            </a:r>
            <a:endParaRPr lang="hu-HU" sz="1000" dirty="0">
              <a:solidFill>
                <a:prstClr val="white"/>
              </a:solidFill>
              <a:latin typeface="Calibri Light" pitchFamily="34" charset="0"/>
            </a:endParaRPr>
          </a:p>
        </p:txBody>
      </p:sp>
      <p:pic>
        <p:nvPicPr>
          <p:cNvPr id="11" name="Kép 10" descr="flag_2colors.jpg"/>
          <p:cNvPicPr>
            <a:picLocks noChangeAspect="1"/>
          </p:cNvPicPr>
          <p:nvPr userDrawn="1"/>
        </p:nvPicPr>
        <p:blipFill>
          <a:blip r:embed="rId3" cstate="print"/>
          <a:stretch>
            <a:fillRect/>
          </a:stretch>
        </p:blipFill>
        <p:spPr>
          <a:xfrm>
            <a:off x="467544" y="6285805"/>
            <a:ext cx="576064" cy="383555"/>
          </a:xfrm>
          <a:prstGeom prst="rect">
            <a:avLst/>
          </a:prstGeom>
        </p:spPr>
      </p:pic>
    </p:spTree>
    <p:extLst>
      <p:ext uri="{BB962C8B-B14F-4D97-AF65-F5344CB8AC3E}">
        <p14:creationId xmlns:p14="http://schemas.microsoft.com/office/powerpoint/2010/main" val="28208772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dirty="0"/>
              <a:t>Mintacím szerkesztése</a:t>
            </a:r>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8" name="Szövegdoboz 7"/>
          <p:cNvSpPr txBox="1"/>
          <p:nvPr/>
        </p:nvSpPr>
        <p:spPr>
          <a:xfrm>
            <a:off x="1115616" y="6269250"/>
            <a:ext cx="4392488" cy="400110"/>
          </a:xfrm>
          <a:prstGeom prst="rect">
            <a:avLst/>
          </a:prstGeom>
          <a:noFill/>
        </p:spPr>
        <p:txBody>
          <a:bodyPr wrap="square" rtlCol="0">
            <a:spAutoFit/>
          </a:bodyPr>
          <a:lstStyle/>
          <a:p>
            <a:r>
              <a:rPr lang="en-US" sz="1000" dirty="0">
                <a:latin typeface="Calibri Light" pitchFamily="34" charset="0"/>
              </a:rPr>
              <a:t>This project has received funding from the European Union's Horizon 2020 </a:t>
            </a:r>
            <a:endParaRPr lang="hu-HU" sz="1000" dirty="0">
              <a:latin typeface="Calibri Light" pitchFamily="34" charset="0"/>
            </a:endParaRPr>
          </a:p>
          <a:p>
            <a:r>
              <a:rPr lang="en-US" sz="1000" dirty="0">
                <a:latin typeface="Calibri Light" pitchFamily="34" charset="0"/>
              </a:rPr>
              <a:t>research and innovation </a:t>
            </a:r>
            <a:r>
              <a:rPr lang="en-US" sz="1000" dirty="0" err="1">
                <a:latin typeface="Calibri Light" pitchFamily="34" charset="0"/>
              </a:rPr>
              <a:t>programme</a:t>
            </a:r>
            <a:r>
              <a:rPr lang="en-US" sz="1000" dirty="0">
                <a:latin typeface="Calibri Light" pitchFamily="34" charset="0"/>
              </a:rPr>
              <a:t> under grant agreement No691846.</a:t>
            </a:r>
            <a:endParaRPr lang="hu-HU" sz="1000" dirty="0">
              <a:latin typeface="Calibri Light" pitchFamily="34" charset="0"/>
            </a:endParaRPr>
          </a:p>
        </p:txBody>
      </p:sp>
      <p:pic>
        <p:nvPicPr>
          <p:cNvPr id="9" name="Kép 8" descr="forbio_logo-01.jpg"/>
          <p:cNvPicPr>
            <a:picLocks noChangeAspect="1"/>
          </p:cNvPicPr>
          <p:nvPr/>
        </p:nvPicPr>
        <p:blipFill>
          <a:blip r:embed="rId5" cstate="print"/>
          <a:stretch>
            <a:fillRect/>
          </a:stretch>
        </p:blipFill>
        <p:spPr>
          <a:xfrm>
            <a:off x="7236296" y="142961"/>
            <a:ext cx="1739922" cy="549735"/>
          </a:xfrm>
          <a:prstGeom prst="rect">
            <a:avLst/>
          </a:prstGeom>
        </p:spPr>
      </p:pic>
      <p:pic>
        <p:nvPicPr>
          <p:cNvPr id="7" name="Kép 6" descr="flag_2colors.jpg"/>
          <p:cNvPicPr>
            <a:picLocks noChangeAspect="1"/>
          </p:cNvPicPr>
          <p:nvPr/>
        </p:nvPicPr>
        <p:blipFill>
          <a:blip r:embed="rId6" cstate="print"/>
          <a:stretch>
            <a:fillRect/>
          </a:stretch>
        </p:blipFill>
        <p:spPr>
          <a:xfrm>
            <a:off x="467544" y="6285805"/>
            <a:ext cx="576064" cy="38355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914400" rtl="0" eaLnBrk="1" latinLnBrk="0" hangingPunct="1">
        <a:spcBef>
          <a:spcPct val="0"/>
        </a:spcBef>
        <a:buNone/>
        <a:defRPr sz="4400" kern="1200">
          <a:solidFill>
            <a:schemeClr val="tx2"/>
          </a:solidFill>
          <a:latin typeface="Calibri Light" pitchFamily="34" charset="0"/>
          <a:ea typeface="+mj-ea"/>
          <a:cs typeface="+mj-cs"/>
        </a:defRPr>
      </a:lvl1pPr>
    </p:titleStyle>
    <p:bodyStyle>
      <a:lvl1pPr marL="1588" indent="-1588" algn="l" defTabSz="914400" rtl="0" eaLnBrk="1" latinLnBrk="0" hangingPunct="1">
        <a:spcBef>
          <a:spcPct val="20000"/>
        </a:spcBef>
        <a:buFontTx/>
        <a:buNone/>
        <a:defRPr lang="hu-HU" sz="2800" kern="1200" dirty="0" smtClean="0">
          <a:solidFill>
            <a:schemeClr val="tx1"/>
          </a:solidFill>
          <a:latin typeface="Calibri Light" pitchFamily="34" charset="0"/>
          <a:ea typeface="+mn-ea"/>
          <a:cs typeface="+mn-cs"/>
        </a:defRPr>
      </a:lvl1pPr>
      <a:lvl2pPr marL="742950" indent="-285750" algn="l" defTabSz="914400" rtl="0" eaLnBrk="1" latinLnBrk="0" hangingPunct="1">
        <a:spcBef>
          <a:spcPct val="20000"/>
        </a:spcBef>
        <a:buFont typeface="Calibri" pitchFamily="34" charset="0"/>
        <a:buChar char="»"/>
        <a:defRPr sz="2800" kern="1200">
          <a:solidFill>
            <a:schemeClr val="tx1"/>
          </a:solidFill>
          <a:latin typeface="Calibr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alibr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libr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libr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dirty="0"/>
              <a:t>Mintacím szerkesztése</a:t>
            </a:r>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8" name="Szövegdoboz 7"/>
          <p:cNvSpPr txBox="1"/>
          <p:nvPr userDrawn="1"/>
        </p:nvSpPr>
        <p:spPr>
          <a:xfrm>
            <a:off x="1115616" y="6269250"/>
            <a:ext cx="4392488" cy="400110"/>
          </a:xfrm>
          <a:prstGeom prst="rect">
            <a:avLst/>
          </a:prstGeom>
          <a:noFill/>
        </p:spPr>
        <p:txBody>
          <a:bodyPr wrap="square" rtlCol="0">
            <a:spAutoFit/>
          </a:bodyPr>
          <a:lstStyle/>
          <a:p>
            <a:r>
              <a:rPr lang="en-US" sz="1000" dirty="0">
                <a:solidFill>
                  <a:srgbClr val="595854"/>
                </a:solidFill>
                <a:latin typeface="Calibri Light" pitchFamily="34" charset="0"/>
              </a:rPr>
              <a:t>This project has received funding from the European Union's Horizon 2020 </a:t>
            </a:r>
            <a:endParaRPr lang="hu-HU" sz="1000" dirty="0">
              <a:solidFill>
                <a:srgbClr val="595854"/>
              </a:solidFill>
              <a:latin typeface="Calibri Light" pitchFamily="34" charset="0"/>
            </a:endParaRPr>
          </a:p>
          <a:p>
            <a:r>
              <a:rPr lang="en-US" sz="1000" dirty="0">
                <a:solidFill>
                  <a:srgbClr val="595854"/>
                </a:solidFill>
                <a:latin typeface="Calibri Light" pitchFamily="34" charset="0"/>
              </a:rPr>
              <a:t>research and innovation </a:t>
            </a:r>
            <a:r>
              <a:rPr lang="en-US" sz="1000" dirty="0" err="1">
                <a:solidFill>
                  <a:srgbClr val="595854"/>
                </a:solidFill>
                <a:latin typeface="Calibri Light" pitchFamily="34" charset="0"/>
              </a:rPr>
              <a:t>programme</a:t>
            </a:r>
            <a:r>
              <a:rPr lang="en-US" sz="1000" dirty="0">
                <a:solidFill>
                  <a:srgbClr val="595854"/>
                </a:solidFill>
                <a:latin typeface="Calibri Light" pitchFamily="34" charset="0"/>
              </a:rPr>
              <a:t> under grant agreement No691846.</a:t>
            </a:r>
            <a:endParaRPr lang="hu-HU" sz="1000" dirty="0">
              <a:solidFill>
                <a:srgbClr val="595854"/>
              </a:solidFill>
              <a:latin typeface="Calibri Light" pitchFamily="34" charset="0"/>
            </a:endParaRPr>
          </a:p>
        </p:txBody>
      </p:sp>
      <p:pic>
        <p:nvPicPr>
          <p:cNvPr id="9" name="Kép 8" descr="forbio_logo-01.jpg"/>
          <p:cNvPicPr>
            <a:picLocks noChangeAspect="1"/>
          </p:cNvPicPr>
          <p:nvPr userDrawn="1"/>
        </p:nvPicPr>
        <p:blipFill>
          <a:blip r:embed="rId5" cstate="print"/>
          <a:stretch>
            <a:fillRect/>
          </a:stretch>
        </p:blipFill>
        <p:spPr>
          <a:xfrm>
            <a:off x="7236296" y="142961"/>
            <a:ext cx="1739922" cy="549735"/>
          </a:xfrm>
          <a:prstGeom prst="rect">
            <a:avLst/>
          </a:prstGeom>
        </p:spPr>
      </p:pic>
      <p:pic>
        <p:nvPicPr>
          <p:cNvPr id="7" name="Kép 6" descr="flag_2colors.jpg"/>
          <p:cNvPicPr>
            <a:picLocks noChangeAspect="1"/>
          </p:cNvPicPr>
          <p:nvPr userDrawn="1"/>
        </p:nvPicPr>
        <p:blipFill>
          <a:blip r:embed="rId6" cstate="print"/>
          <a:stretch>
            <a:fillRect/>
          </a:stretch>
        </p:blipFill>
        <p:spPr>
          <a:xfrm>
            <a:off x="467544" y="6285805"/>
            <a:ext cx="576064" cy="383555"/>
          </a:xfrm>
          <a:prstGeom prst="rect">
            <a:avLst/>
          </a:prstGeom>
        </p:spPr>
      </p:pic>
    </p:spTree>
    <p:extLst>
      <p:ext uri="{BB962C8B-B14F-4D97-AF65-F5344CB8AC3E}">
        <p14:creationId xmlns:p14="http://schemas.microsoft.com/office/powerpoint/2010/main" val="3483377511"/>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Lst>
  <p:txStyles>
    <p:titleStyle>
      <a:lvl1pPr algn="l" defTabSz="914400" rtl="0" eaLnBrk="1" latinLnBrk="0" hangingPunct="1">
        <a:spcBef>
          <a:spcPct val="0"/>
        </a:spcBef>
        <a:buNone/>
        <a:defRPr sz="4400" kern="1200">
          <a:solidFill>
            <a:schemeClr val="tx2"/>
          </a:solidFill>
          <a:latin typeface="Calibri Light" pitchFamily="34" charset="0"/>
          <a:ea typeface="+mj-ea"/>
          <a:cs typeface="+mj-cs"/>
        </a:defRPr>
      </a:lvl1pPr>
    </p:titleStyle>
    <p:bodyStyle>
      <a:lvl1pPr marL="1588" indent="-1588" algn="l" defTabSz="914400" rtl="0" eaLnBrk="1" latinLnBrk="0" hangingPunct="1">
        <a:spcBef>
          <a:spcPct val="20000"/>
        </a:spcBef>
        <a:buFontTx/>
        <a:buNone/>
        <a:defRPr lang="hu-HU" sz="2800" kern="1200" dirty="0" smtClean="0">
          <a:solidFill>
            <a:schemeClr val="tx1"/>
          </a:solidFill>
          <a:latin typeface="Calibri Light" pitchFamily="34" charset="0"/>
          <a:ea typeface="+mn-ea"/>
          <a:cs typeface="+mn-cs"/>
        </a:defRPr>
      </a:lvl1pPr>
      <a:lvl2pPr marL="742950" indent="-285750" algn="l" defTabSz="914400" rtl="0" eaLnBrk="1" latinLnBrk="0" hangingPunct="1">
        <a:spcBef>
          <a:spcPct val="20000"/>
        </a:spcBef>
        <a:buFont typeface="Calibri" pitchFamily="34" charset="0"/>
        <a:buChar char="»"/>
        <a:defRPr sz="2800" kern="1200">
          <a:solidFill>
            <a:schemeClr val="tx1"/>
          </a:solidFill>
          <a:latin typeface="Calibri Light"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alibri Light"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alibri Light"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alibri Light"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395536" y="1340768"/>
            <a:ext cx="7560840" cy="3096344"/>
          </a:xfrm>
        </p:spPr>
        <p:txBody>
          <a:bodyPr>
            <a:normAutofit/>
          </a:bodyPr>
          <a:lstStyle/>
          <a:p>
            <a:r>
              <a:rPr lang="de-DE" sz="2800" dirty="0"/>
              <a:t/>
            </a:r>
            <a:br>
              <a:rPr lang="de-DE" sz="2800" dirty="0"/>
            </a:br>
            <a:r>
              <a:rPr lang="de-DE" sz="2800" b="1" dirty="0"/>
              <a:t>Német,  olasz  és  ukrán  területhasznosítási  és  növénytermesztési  </a:t>
            </a:r>
            <a:r>
              <a:rPr lang="de-DE" sz="2800" b="1" dirty="0" smtClean="0"/>
              <a:t>példák</a:t>
            </a:r>
            <a:r>
              <a:rPr lang="hu-HU" sz="2800" b="1" dirty="0" smtClean="0"/>
              <a:t> (Projekt partnereink esettanulmányai alapján)</a:t>
            </a:r>
            <a:r>
              <a:rPr lang="hu-HU" sz="2800" dirty="0"/>
              <a:t/>
            </a:r>
            <a:br>
              <a:rPr lang="hu-HU" sz="2800" dirty="0"/>
            </a:br>
            <a:r>
              <a:rPr lang="hu-HU" sz="2800" dirty="0" smtClean="0"/>
              <a:t/>
            </a:r>
            <a:br>
              <a:rPr lang="hu-HU" sz="2800" dirty="0" smtClean="0"/>
            </a:br>
            <a:r>
              <a:rPr lang="hu-HU" sz="2400" dirty="0" smtClean="0"/>
              <a:t>Uderszky Attila</a:t>
            </a:r>
            <a:endParaRPr lang="hu-HU" sz="2400" dirty="0"/>
          </a:p>
        </p:txBody>
      </p:sp>
      <p:sp>
        <p:nvSpPr>
          <p:cNvPr id="8" name="Alcím 2"/>
          <p:cNvSpPr txBox="1">
            <a:spLocks/>
          </p:cNvSpPr>
          <p:nvPr/>
        </p:nvSpPr>
        <p:spPr>
          <a:xfrm>
            <a:off x="4054978" y="265964"/>
            <a:ext cx="3240360" cy="1110605"/>
          </a:xfrm>
          <a:prstGeom prst="rect">
            <a:avLst/>
          </a:prstGeom>
        </p:spPr>
        <p:txBody>
          <a:bodyPr vert="horz" lIns="91440" tIns="45720" rIns="91440" bIns="45720" rtlCol="0">
            <a:normAutofit/>
          </a:bodyPr>
          <a:lstStyle>
            <a:lvl1pPr marL="0" indent="0" algn="l" defTabSz="914400" rtl="0" eaLnBrk="1" latinLnBrk="0" hangingPunct="1">
              <a:spcBef>
                <a:spcPct val="20000"/>
              </a:spcBef>
              <a:buFontTx/>
              <a:buNone/>
              <a:defRPr lang="hu-HU" sz="1800" b="0" kern="1200">
                <a:solidFill>
                  <a:schemeClr val="tx2"/>
                </a:solidFill>
                <a:latin typeface="+mn-lt"/>
                <a:ea typeface="+mn-ea"/>
                <a:cs typeface="+mn-cs"/>
              </a:defRPr>
            </a:lvl1pPr>
            <a:lvl2pPr marL="457200" indent="0" algn="ctr" defTabSz="914400" rtl="0" eaLnBrk="1" latinLnBrk="0" hangingPunct="1">
              <a:spcBef>
                <a:spcPct val="20000"/>
              </a:spcBef>
              <a:buFont typeface="Calibri" pitchFamily="34" charset="0"/>
              <a:buNone/>
              <a:defRPr sz="2800" kern="1200">
                <a:solidFill>
                  <a:schemeClr val="tx1">
                    <a:tint val="75000"/>
                  </a:schemeClr>
                </a:solidFill>
                <a:latin typeface="Calibri Light"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Calibri Light" pitchFamily="34" charset="0"/>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Calibri Light"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Calibri Light"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endParaRPr lang="de-DE" sz="1400" dirty="0">
              <a:solidFill>
                <a:srgbClr val="88BD0D"/>
              </a:solidFill>
            </a:endParaRPr>
          </a:p>
        </p:txBody>
      </p:sp>
      <p:pic>
        <p:nvPicPr>
          <p:cNvPr id="11" name="Kép 2" descr="A képen objektum látható&#10;&#10;A leírás nagyon megbízható"/>
          <p:cNvPicPr/>
          <p:nvPr/>
        </p:nvPicPr>
        <p:blipFill>
          <a:blip r:embed="rId3" cstate="print">
            <a:extLst>
              <a:ext uri="{28A0092B-C50C-407E-A947-70E740481C1C}">
                <a14:useLocalDpi xmlns:a14="http://schemas.microsoft.com/office/drawing/2010/main" val="0"/>
              </a:ext>
            </a:extLst>
          </a:blip>
          <a:stretch>
            <a:fillRect/>
          </a:stretch>
        </p:blipFill>
        <p:spPr>
          <a:xfrm>
            <a:off x="7295338" y="265964"/>
            <a:ext cx="1800200" cy="604953"/>
          </a:xfrm>
          <a:prstGeom prst="rect">
            <a:avLst/>
          </a:prstGeom>
        </p:spPr>
      </p:pic>
    </p:spTree>
    <p:extLst>
      <p:ext uri="{BB962C8B-B14F-4D97-AF65-F5344CB8AC3E}">
        <p14:creationId xmlns:p14="http://schemas.microsoft.com/office/powerpoint/2010/main" val="21838854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6">
            <a:extLst>
              <a:ext uri="{FF2B5EF4-FFF2-40B4-BE49-F238E27FC236}">
                <a16:creationId xmlns="" xmlns:a16="http://schemas.microsoft.com/office/drawing/2014/main" id="{93F1E7E0-7A91-4A12-9F1E-904CCB29B2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608" y="1404026"/>
            <a:ext cx="6552728" cy="4627103"/>
          </a:xfrm>
          <a:prstGeom prst="rect">
            <a:avLst/>
          </a:prstGeom>
          <a:ln w="3175">
            <a:solidFill>
              <a:schemeClr val="tx2">
                <a:lumMod val="75000"/>
              </a:schemeClr>
            </a:solidFill>
          </a:ln>
        </p:spPr>
      </p:pic>
      <p:sp>
        <p:nvSpPr>
          <p:cNvPr id="7" name="Titel 1"/>
          <p:cNvSpPr>
            <a:spLocks noGrp="1"/>
          </p:cNvSpPr>
          <p:nvPr>
            <p:ph type="title"/>
          </p:nvPr>
        </p:nvSpPr>
        <p:spPr>
          <a:xfrm>
            <a:off x="457200" y="274638"/>
            <a:ext cx="8229600" cy="1143000"/>
          </a:xfrm>
        </p:spPr>
        <p:txBody>
          <a:bodyPr>
            <a:normAutofit/>
          </a:bodyPr>
          <a:lstStyle/>
          <a:p>
            <a:r>
              <a:rPr lang="hu-HU" sz="2800" dirty="0" smtClean="0"/>
              <a:t>Az esettanulmány területe</a:t>
            </a:r>
            <a:endParaRPr lang="en-US" sz="2800" dirty="0"/>
          </a:p>
        </p:txBody>
      </p:sp>
    </p:spTree>
    <p:extLst>
      <p:ext uri="{BB962C8B-B14F-4D97-AF65-F5344CB8AC3E}">
        <p14:creationId xmlns:p14="http://schemas.microsoft.com/office/powerpoint/2010/main" val="23541213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title"/>
          </p:nvPr>
        </p:nvSpPr>
        <p:spPr>
          <a:xfrm>
            <a:off x="457200" y="274638"/>
            <a:ext cx="8229600" cy="1143000"/>
          </a:xfrm>
        </p:spPr>
        <p:txBody>
          <a:bodyPr>
            <a:normAutofit/>
          </a:bodyPr>
          <a:lstStyle/>
          <a:p>
            <a:r>
              <a:rPr lang="hu-HU" sz="2800" dirty="0" smtClean="0"/>
              <a:t>Az esettanulmány területe</a:t>
            </a:r>
            <a:endParaRPr lang="en-US" sz="2800" dirty="0"/>
          </a:p>
        </p:txBody>
      </p:sp>
      <p:pic>
        <p:nvPicPr>
          <p:cNvPr id="2" name="Picture 1"/>
          <p:cNvPicPr>
            <a:picLocks noChangeAspect="1"/>
          </p:cNvPicPr>
          <p:nvPr/>
        </p:nvPicPr>
        <p:blipFill>
          <a:blip r:embed="rId3"/>
          <a:stretch>
            <a:fillRect/>
          </a:stretch>
        </p:blipFill>
        <p:spPr>
          <a:xfrm>
            <a:off x="228600" y="1124744"/>
            <a:ext cx="8686800" cy="4886325"/>
          </a:xfrm>
          <a:prstGeom prst="rect">
            <a:avLst/>
          </a:prstGeom>
        </p:spPr>
      </p:pic>
    </p:spTree>
    <p:extLst>
      <p:ext uri="{BB962C8B-B14F-4D97-AF65-F5344CB8AC3E}">
        <p14:creationId xmlns:p14="http://schemas.microsoft.com/office/powerpoint/2010/main" val="7172559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feld 43"/>
          <p:cNvSpPr txBox="1"/>
          <p:nvPr/>
        </p:nvSpPr>
        <p:spPr>
          <a:xfrm>
            <a:off x="460510" y="1158999"/>
            <a:ext cx="8287954" cy="5078313"/>
          </a:xfrm>
          <a:prstGeom prst="rect">
            <a:avLst/>
          </a:prstGeom>
          <a:blipFill dpi="0" rotWithShape="1">
            <a:blip r:embed="rId3" cstate="print">
              <a:alphaModFix amt="34000"/>
            </a:blip>
            <a:srcRect/>
            <a:stretch>
              <a:fillRect/>
            </a:stretch>
          </a:blipFill>
        </p:spPr>
        <p:txBody>
          <a:bodyPr wrap="square" rtlCol="0">
            <a:spAutoFit/>
          </a:bodyPr>
          <a:lstStyle/>
          <a:p>
            <a:endParaRPr lang="de-DE" dirty="0">
              <a:solidFill>
                <a:schemeClr val="tx1">
                  <a:alpha val="36000"/>
                </a:schemeClr>
              </a:solidFill>
            </a:endParaRPr>
          </a:p>
          <a:p>
            <a:endParaRPr lang="de-DE" dirty="0">
              <a:solidFill>
                <a:schemeClr val="tx1">
                  <a:alpha val="36000"/>
                </a:schemeClr>
              </a:solidFill>
            </a:endParaRPr>
          </a:p>
          <a:p>
            <a:endParaRPr lang="de-DE" dirty="0">
              <a:solidFill>
                <a:schemeClr val="tx1">
                  <a:alpha val="36000"/>
                </a:schemeClr>
              </a:solidFill>
            </a:endParaRPr>
          </a:p>
          <a:p>
            <a:endParaRPr lang="de-DE" dirty="0">
              <a:solidFill>
                <a:schemeClr val="tx1">
                  <a:alpha val="36000"/>
                </a:schemeClr>
              </a:solidFill>
            </a:endParaRPr>
          </a:p>
          <a:p>
            <a:endParaRPr lang="de-DE" dirty="0">
              <a:solidFill>
                <a:schemeClr val="tx1">
                  <a:alpha val="36000"/>
                </a:schemeClr>
              </a:solidFill>
            </a:endParaRPr>
          </a:p>
          <a:p>
            <a:endParaRPr lang="de-DE" dirty="0">
              <a:solidFill>
                <a:schemeClr val="tx1">
                  <a:alpha val="36000"/>
                </a:schemeClr>
              </a:solidFill>
            </a:endParaRPr>
          </a:p>
          <a:p>
            <a:endParaRPr lang="de-DE" dirty="0">
              <a:solidFill>
                <a:schemeClr val="tx1">
                  <a:alpha val="36000"/>
                </a:schemeClr>
              </a:solidFill>
            </a:endParaRPr>
          </a:p>
          <a:p>
            <a:endParaRPr lang="de-DE" dirty="0">
              <a:solidFill>
                <a:schemeClr val="tx1">
                  <a:alpha val="36000"/>
                </a:schemeClr>
              </a:solidFill>
            </a:endParaRPr>
          </a:p>
          <a:p>
            <a:endParaRPr lang="de-DE" dirty="0">
              <a:solidFill>
                <a:schemeClr val="tx1">
                  <a:alpha val="36000"/>
                </a:schemeClr>
              </a:solidFill>
            </a:endParaRPr>
          </a:p>
          <a:p>
            <a:endParaRPr lang="de-DE" dirty="0">
              <a:solidFill>
                <a:schemeClr val="tx1">
                  <a:alpha val="36000"/>
                </a:schemeClr>
              </a:solidFill>
            </a:endParaRPr>
          </a:p>
          <a:p>
            <a:endParaRPr lang="de-DE" dirty="0">
              <a:solidFill>
                <a:schemeClr val="tx1">
                  <a:alpha val="36000"/>
                </a:schemeClr>
              </a:solidFill>
            </a:endParaRPr>
          </a:p>
          <a:p>
            <a:endParaRPr lang="de-DE" dirty="0">
              <a:solidFill>
                <a:schemeClr val="tx1">
                  <a:alpha val="36000"/>
                </a:schemeClr>
              </a:solidFill>
            </a:endParaRPr>
          </a:p>
          <a:p>
            <a:endParaRPr lang="de-DE" dirty="0">
              <a:solidFill>
                <a:schemeClr val="tx1">
                  <a:alpha val="36000"/>
                </a:schemeClr>
              </a:solidFill>
            </a:endParaRPr>
          </a:p>
          <a:p>
            <a:endParaRPr lang="de-DE" dirty="0">
              <a:solidFill>
                <a:schemeClr val="tx1">
                  <a:alpha val="36000"/>
                </a:schemeClr>
              </a:solidFill>
            </a:endParaRPr>
          </a:p>
          <a:p>
            <a:endParaRPr lang="de-DE" dirty="0">
              <a:solidFill>
                <a:schemeClr val="tx1">
                  <a:alpha val="36000"/>
                </a:schemeClr>
              </a:solidFill>
            </a:endParaRPr>
          </a:p>
          <a:p>
            <a:endParaRPr lang="de-DE" dirty="0">
              <a:solidFill>
                <a:schemeClr val="tx1">
                  <a:alpha val="36000"/>
                </a:schemeClr>
              </a:solidFill>
            </a:endParaRPr>
          </a:p>
          <a:p>
            <a:endParaRPr lang="de-DE" dirty="0">
              <a:solidFill>
                <a:schemeClr val="tx1">
                  <a:alpha val="36000"/>
                </a:schemeClr>
              </a:solidFill>
            </a:endParaRPr>
          </a:p>
          <a:p>
            <a:endParaRPr lang="de-DE" dirty="0">
              <a:solidFill>
                <a:schemeClr val="tx1">
                  <a:alpha val="36000"/>
                </a:schemeClr>
              </a:solidFill>
            </a:endParaRPr>
          </a:p>
        </p:txBody>
      </p:sp>
      <p:sp>
        <p:nvSpPr>
          <p:cNvPr id="2" name="Titel 1"/>
          <p:cNvSpPr>
            <a:spLocks noGrp="1"/>
          </p:cNvSpPr>
          <p:nvPr>
            <p:ph type="title"/>
          </p:nvPr>
        </p:nvSpPr>
        <p:spPr>
          <a:xfrm>
            <a:off x="457200" y="274638"/>
            <a:ext cx="8686800" cy="1143000"/>
          </a:xfrm>
        </p:spPr>
        <p:txBody>
          <a:bodyPr>
            <a:normAutofit/>
          </a:bodyPr>
          <a:lstStyle/>
          <a:p>
            <a:r>
              <a:rPr lang="hu-HU" sz="2800" dirty="0"/>
              <a:t>Földhasználati viszonyok és az energetikai ültetvényekre alkalmas terület nagysága</a:t>
            </a:r>
            <a:endParaRPr lang="de-DE" sz="2800" dirty="0"/>
          </a:p>
        </p:txBody>
      </p:sp>
      <p:sp>
        <p:nvSpPr>
          <p:cNvPr id="4" name="Rectangle 5"/>
          <p:cNvSpPr>
            <a:spLocks noChangeArrowheads="1"/>
          </p:cNvSpPr>
          <p:nvPr/>
        </p:nvSpPr>
        <p:spPr bwMode="auto">
          <a:xfrm>
            <a:off x="683568" y="1376973"/>
            <a:ext cx="8135937" cy="336550"/>
          </a:xfrm>
          <a:prstGeom prst="rect">
            <a:avLst/>
          </a:prstGeom>
          <a:noFill/>
          <a:ln w="9525">
            <a:noFill/>
            <a:miter lim="800000"/>
            <a:headEnd/>
            <a:tailEnd/>
          </a:ln>
        </p:spPr>
        <p:txBody>
          <a:bodyPr>
            <a:spAutoFit/>
          </a:bodyPr>
          <a:lstStyle/>
          <a:p>
            <a:pPr marL="342900" indent="-342900" eaLnBrk="1" hangingPunct="1">
              <a:lnSpc>
                <a:spcPct val="100000"/>
              </a:lnSpc>
            </a:pPr>
            <a:r>
              <a:rPr lang="en-GB" b="0" i="1" dirty="0"/>
              <a:t> </a:t>
            </a:r>
          </a:p>
        </p:txBody>
      </p:sp>
      <p:sp>
        <p:nvSpPr>
          <p:cNvPr id="5" name="Rectangle 5"/>
          <p:cNvSpPr>
            <a:spLocks noChangeArrowheads="1"/>
          </p:cNvSpPr>
          <p:nvPr/>
        </p:nvSpPr>
        <p:spPr bwMode="auto">
          <a:xfrm>
            <a:off x="683568" y="1376973"/>
            <a:ext cx="8135937" cy="336550"/>
          </a:xfrm>
          <a:prstGeom prst="rect">
            <a:avLst/>
          </a:prstGeom>
          <a:noFill/>
          <a:ln w="9525">
            <a:noFill/>
            <a:miter lim="800000"/>
            <a:headEnd/>
            <a:tailEnd/>
          </a:ln>
        </p:spPr>
        <p:txBody>
          <a:bodyPr>
            <a:spAutoFit/>
          </a:bodyPr>
          <a:lstStyle/>
          <a:p>
            <a:pPr marL="342900" indent="-342900" eaLnBrk="1" hangingPunct="1">
              <a:lnSpc>
                <a:spcPct val="100000"/>
              </a:lnSpc>
            </a:pPr>
            <a:r>
              <a:rPr lang="en-GB" b="0" i="1" dirty="0"/>
              <a:t> </a:t>
            </a:r>
          </a:p>
        </p:txBody>
      </p:sp>
      <p:sp>
        <p:nvSpPr>
          <p:cNvPr id="6" name="Abgerundetes Rechteck 5"/>
          <p:cNvSpPr/>
          <p:nvPr/>
        </p:nvSpPr>
        <p:spPr bwMode="auto">
          <a:xfrm>
            <a:off x="1646364" y="1233627"/>
            <a:ext cx="2097918" cy="919401"/>
          </a:xfrm>
          <a:prstGeom prst="roundRect">
            <a:avLst/>
          </a:prstGeom>
          <a:solidFill>
            <a:srgbClr val="EAEAEA"/>
          </a:solidFill>
          <a:ln w="28575" cap="flat" cmpd="sng" algn="ctr">
            <a:solidFill>
              <a:srgbClr val="777777"/>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50000"/>
              </a:lnSpc>
              <a:spcBef>
                <a:spcPct val="0"/>
              </a:spcBef>
              <a:spcAft>
                <a:spcPct val="0"/>
              </a:spcAft>
              <a:buClrTx/>
              <a:buSzTx/>
              <a:buFontTx/>
              <a:buNone/>
              <a:tabLst/>
            </a:pPr>
            <a:r>
              <a:rPr kumimoji="0" lang="hu-HU" sz="1600" b="0" i="0" u="none" strike="noStrike" cap="none" normalizeH="0" baseline="0" dirty="0" smtClean="0">
                <a:ln>
                  <a:noFill/>
                </a:ln>
                <a:solidFill>
                  <a:srgbClr val="4D4D4D"/>
                </a:solidFill>
                <a:effectLst/>
              </a:rPr>
              <a:t>Sérült terület</a:t>
            </a:r>
            <a:r>
              <a:rPr kumimoji="0" lang="de-DE" sz="1600" b="0" i="0" u="none" strike="noStrike" cap="none" normalizeH="0" baseline="0" dirty="0">
                <a:ln>
                  <a:noFill/>
                </a:ln>
                <a:solidFill>
                  <a:srgbClr val="4D4D4D"/>
                </a:solidFill>
                <a:effectLst/>
              </a:rPr>
              <a:t/>
            </a:r>
            <a:br>
              <a:rPr kumimoji="0" lang="de-DE" sz="1600" b="0" i="0" u="none" strike="noStrike" cap="none" normalizeH="0" baseline="0" dirty="0">
                <a:ln>
                  <a:noFill/>
                </a:ln>
                <a:solidFill>
                  <a:srgbClr val="4D4D4D"/>
                </a:solidFill>
                <a:effectLst/>
              </a:rPr>
            </a:br>
            <a:r>
              <a:rPr kumimoji="0" lang="de-DE" sz="1600" b="0" i="0" u="none" strike="noStrike" cap="none" normalizeH="0" baseline="0" dirty="0">
                <a:ln>
                  <a:noFill/>
                </a:ln>
                <a:solidFill>
                  <a:srgbClr val="4D4D4D"/>
                </a:solidFill>
                <a:effectLst/>
              </a:rPr>
              <a:t>87,068 </a:t>
            </a:r>
            <a:r>
              <a:rPr kumimoji="0" lang="de-DE" sz="1600" b="0" i="0" u="none" strike="noStrike" cap="none" normalizeH="0" baseline="0" dirty="0" smtClean="0">
                <a:ln>
                  <a:noFill/>
                </a:ln>
                <a:solidFill>
                  <a:srgbClr val="4D4D4D"/>
                </a:solidFill>
                <a:effectLst/>
              </a:rPr>
              <a:t>h</a:t>
            </a:r>
            <a:r>
              <a:rPr kumimoji="0" lang="hu-HU" sz="1600" b="0" i="0" u="none" strike="noStrike" cap="none" normalizeH="0" baseline="0" dirty="0" err="1" smtClean="0">
                <a:ln>
                  <a:noFill/>
                </a:ln>
                <a:solidFill>
                  <a:srgbClr val="4D4D4D"/>
                </a:solidFill>
                <a:effectLst/>
              </a:rPr>
              <a:t>ektár</a:t>
            </a:r>
            <a:r>
              <a:rPr kumimoji="0" lang="de-DE" sz="1600" b="0" i="0" u="none" strike="noStrike" cap="none" normalizeH="0" baseline="0" dirty="0" smtClean="0">
                <a:ln>
                  <a:noFill/>
                </a:ln>
                <a:solidFill>
                  <a:srgbClr val="4D4D4D"/>
                </a:solidFill>
                <a:effectLst/>
              </a:rPr>
              <a:t> </a:t>
            </a:r>
            <a:r>
              <a:rPr kumimoji="0" lang="de-DE" sz="1600" b="0" i="0" u="none" strike="noStrike" cap="none" normalizeH="0" baseline="0" dirty="0">
                <a:ln>
                  <a:noFill/>
                </a:ln>
                <a:solidFill>
                  <a:srgbClr val="4D4D4D"/>
                </a:solidFill>
                <a:effectLst/>
              </a:rPr>
              <a:t>(100 %)</a:t>
            </a:r>
          </a:p>
        </p:txBody>
      </p:sp>
      <p:sp>
        <p:nvSpPr>
          <p:cNvPr id="7" name="Abgerundetes Rechteck 6"/>
          <p:cNvSpPr/>
          <p:nvPr/>
        </p:nvSpPr>
        <p:spPr bwMode="auto">
          <a:xfrm>
            <a:off x="4190635" y="1844824"/>
            <a:ext cx="1989693" cy="919401"/>
          </a:xfrm>
          <a:prstGeom prst="roundRect">
            <a:avLst/>
          </a:prstGeom>
          <a:solidFill>
            <a:srgbClr val="EAEAEA"/>
          </a:solidFill>
          <a:ln w="28575" cap="flat" cmpd="sng" algn="ctr">
            <a:solidFill>
              <a:schemeClr val="tx2">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50000"/>
              </a:lnSpc>
              <a:spcBef>
                <a:spcPct val="0"/>
              </a:spcBef>
              <a:spcAft>
                <a:spcPct val="0"/>
              </a:spcAft>
              <a:buClrTx/>
              <a:buSzTx/>
              <a:buFontTx/>
              <a:buNone/>
              <a:tabLst/>
            </a:pPr>
            <a:r>
              <a:rPr lang="hu-HU" sz="1600" b="0" dirty="0" err="1" smtClean="0">
                <a:solidFill>
                  <a:srgbClr val="4D4D4D"/>
                </a:solidFill>
              </a:rPr>
              <a:t>Rekultivált</a:t>
            </a:r>
            <a:r>
              <a:rPr lang="hu-HU" sz="1600" b="0" dirty="0" smtClean="0">
                <a:solidFill>
                  <a:srgbClr val="4D4D4D"/>
                </a:solidFill>
              </a:rPr>
              <a:t> terület</a:t>
            </a:r>
            <a:r>
              <a:rPr kumimoji="0" lang="de-DE" sz="1600" b="0" i="0" u="none" strike="noStrike" cap="none" normalizeH="0" baseline="0" dirty="0">
                <a:ln>
                  <a:noFill/>
                </a:ln>
                <a:solidFill>
                  <a:srgbClr val="4D4D4D"/>
                </a:solidFill>
                <a:effectLst/>
              </a:rPr>
              <a:t/>
            </a:r>
            <a:br>
              <a:rPr kumimoji="0" lang="de-DE" sz="1600" b="0" i="0" u="none" strike="noStrike" cap="none" normalizeH="0" baseline="0" dirty="0">
                <a:ln>
                  <a:noFill/>
                </a:ln>
                <a:solidFill>
                  <a:srgbClr val="4D4D4D"/>
                </a:solidFill>
                <a:effectLst/>
              </a:rPr>
            </a:br>
            <a:r>
              <a:rPr kumimoji="0" lang="de-DE" sz="1600" b="0" i="0" u="none" strike="noStrike" cap="none" normalizeH="0" baseline="0" dirty="0">
                <a:ln>
                  <a:noFill/>
                </a:ln>
                <a:solidFill>
                  <a:srgbClr val="4D4D4D"/>
                </a:solidFill>
                <a:effectLst/>
              </a:rPr>
              <a:t>55,075 </a:t>
            </a:r>
            <a:r>
              <a:rPr kumimoji="0" lang="de-DE" sz="1600" b="0" i="0" u="none" strike="noStrike" cap="none" normalizeH="0" baseline="0" dirty="0" smtClean="0">
                <a:ln>
                  <a:noFill/>
                </a:ln>
                <a:solidFill>
                  <a:srgbClr val="4D4D4D"/>
                </a:solidFill>
                <a:effectLst/>
              </a:rPr>
              <a:t>h</a:t>
            </a:r>
            <a:r>
              <a:rPr kumimoji="0" lang="hu-HU" sz="1600" b="0" i="0" u="none" strike="noStrike" cap="none" normalizeH="0" baseline="0" dirty="0" err="1" smtClean="0">
                <a:ln>
                  <a:noFill/>
                </a:ln>
                <a:solidFill>
                  <a:srgbClr val="4D4D4D"/>
                </a:solidFill>
                <a:effectLst/>
              </a:rPr>
              <a:t>ektár</a:t>
            </a:r>
            <a:r>
              <a:rPr kumimoji="0" lang="de-DE" sz="1600" b="0" i="0" u="none" strike="noStrike" cap="none" normalizeH="0" baseline="0" dirty="0" smtClean="0">
                <a:ln>
                  <a:noFill/>
                </a:ln>
                <a:solidFill>
                  <a:srgbClr val="4D4D4D"/>
                </a:solidFill>
                <a:effectLst/>
              </a:rPr>
              <a:t> </a:t>
            </a:r>
            <a:r>
              <a:rPr kumimoji="0" lang="de-DE" sz="1600" b="0" i="0" u="none" strike="noStrike" cap="none" normalizeH="0" baseline="0" dirty="0">
                <a:ln>
                  <a:noFill/>
                </a:ln>
                <a:solidFill>
                  <a:srgbClr val="4D4D4D"/>
                </a:solidFill>
                <a:effectLst/>
              </a:rPr>
              <a:t>(63 %)</a:t>
            </a:r>
          </a:p>
        </p:txBody>
      </p:sp>
      <p:sp>
        <p:nvSpPr>
          <p:cNvPr id="8" name="Abgerundetes Rechteck 7"/>
          <p:cNvSpPr/>
          <p:nvPr/>
        </p:nvSpPr>
        <p:spPr bwMode="auto">
          <a:xfrm>
            <a:off x="497254" y="2648630"/>
            <a:ext cx="1989693" cy="919401"/>
          </a:xfrm>
          <a:prstGeom prst="roundRect">
            <a:avLst/>
          </a:prstGeom>
          <a:solidFill>
            <a:srgbClr val="EAEAEA"/>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50000"/>
              </a:lnSpc>
              <a:spcBef>
                <a:spcPct val="0"/>
              </a:spcBef>
              <a:spcAft>
                <a:spcPct val="0"/>
              </a:spcAft>
              <a:buClrTx/>
              <a:buSzTx/>
              <a:buFontTx/>
              <a:buNone/>
              <a:tabLst/>
            </a:pPr>
            <a:r>
              <a:rPr lang="hu-HU" sz="1600" b="0" dirty="0" smtClean="0">
                <a:solidFill>
                  <a:srgbClr val="4D4D4D"/>
                </a:solidFill>
              </a:rPr>
              <a:t>Munkaterület</a:t>
            </a:r>
            <a:r>
              <a:rPr kumimoji="0" lang="de-DE" sz="1600" b="0" i="0" u="none" strike="noStrike" cap="none" normalizeH="0" baseline="0" dirty="0">
                <a:ln>
                  <a:noFill/>
                </a:ln>
                <a:solidFill>
                  <a:srgbClr val="4D4D4D"/>
                </a:solidFill>
                <a:effectLst/>
              </a:rPr>
              <a:t/>
            </a:r>
            <a:br>
              <a:rPr kumimoji="0" lang="de-DE" sz="1600" b="0" i="0" u="none" strike="noStrike" cap="none" normalizeH="0" baseline="0" dirty="0">
                <a:ln>
                  <a:noFill/>
                </a:ln>
                <a:solidFill>
                  <a:srgbClr val="4D4D4D"/>
                </a:solidFill>
                <a:effectLst/>
              </a:rPr>
            </a:br>
            <a:r>
              <a:rPr kumimoji="0" lang="de-DE" sz="1600" b="0" i="0" u="none" strike="noStrike" cap="none" normalizeH="0" baseline="0" dirty="0">
                <a:ln>
                  <a:noFill/>
                </a:ln>
                <a:solidFill>
                  <a:srgbClr val="4D4D4D"/>
                </a:solidFill>
                <a:effectLst/>
              </a:rPr>
              <a:t>31,992 </a:t>
            </a:r>
            <a:r>
              <a:rPr kumimoji="0" lang="de-DE" sz="1600" b="0" i="0" u="none" strike="noStrike" cap="none" normalizeH="0" baseline="0" dirty="0" smtClean="0">
                <a:ln>
                  <a:noFill/>
                </a:ln>
                <a:solidFill>
                  <a:srgbClr val="4D4D4D"/>
                </a:solidFill>
                <a:effectLst/>
              </a:rPr>
              <a:t>h</a:t>
            </a:r>
            <a:r>
              <a:rPr kumimoji="0" lang="hu-HU" sz="1600" b="0" i="0" u="none" strike="noStrike" cap="none" normalizeH="0" baseline="0" dirty="0" err="1" smtClean="0">
                <a:ln>
                  <a:noFill/>
                </a:ln>
                <a:solidFill>
                  <a:srgbClr val="4D4D4D"/>
                </a:solidFill>
                <a:effectLst/>
              </a:rPr>
              <a:t>ektár</a:t>
            </a:r>
            <a:r>
              <a:rPr kumimoji="0" lang="de-DE" sz="1600" b="0" i="0" u="none" strike="noStrike" cap="none" normalizeH="0" baseline="0" dirty="0" smtClean="0">
                <a:ln>
                  <a:noFill/>
                </a:ln>
                <a:solidFill>
                  <a:srgbClr val="4D4D4D"/>
                </a:solidFill>
                <a:effectLst/>
              </a:rPr>
              <a:t> </a:t>
            </a:r>
            <a:r>
              <a:rPr kumimoji="0" lang="de-DE" sz="1600" b="0" i="0" u="none" strike="noStrike" cap="none" normalizeH="0" baseline="0" dirty="0">
                <a:ln>
                  <a:noFill/>
                </a:ln>
                <a:solidFill>
                  <a:srgbClr val="4D4D4D"/>
                </a:solidFill>
                <a:effectLst/>
              </a:rPr>
              <a:t>(37 %)</a:t>
            </a:r>
          </a:p>
        </p:txBody>
      </p:sp>
      <p:sp>
        <p:nvSpPr>
          <p:cNvPr id="9" name="Abgerundetes Rechteck 8"/>
          <p:cNvSpPr/>
          <p:nvPr/>
        </p:nvSpPr>
        <p:spPr bwMode="auto">
          <a:xfrm>
            <a:off x="1304274" y="3800758"/>
            <a:ext cx="2340063" cy="868323"/>
          </a:xfrm>
          <a:prstGeom prst="roundRect">
            <a:avLst/>
          </a:prstGeom>
          <a:solidFill>
            <a:srgbClr val="EAEAEA"/>
          </a:solidFill>
          <a:ln w="28575" cap="flat" cmpd="sng" algn="ctr">
            <a:solidFill>
              <a:schemeClr val="tx2">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50000"/>
              </a:lnSpc>
              <a:spcBef>
                <a:spcPct val="0"/>
              </a:spcBef>
              <a:spcAft>
                <a:spcPct val="0"/>
              </a:spcAft>
              <a:buClrTx/>
              <a:buSzTx/>
              <a:buFontTx/>
              <a:buNone/>
              <a:tabLst/>
            </a:pPr>
            <a:r>
              <a:rPr lang="hu-HU" sz="1600" b="0" dirty="0" smtClean="0">
                <a:solidFill>
                  <a:srgbClr val="4D4D4D"/>
                </a:solidFill>
              </a:rPr>
              <a:t>Rekultiváció folyamatban</a:t>
            </a:r>
            <a:r>
              <a:rPr lang="de-DE" sz="1600" b="0" dirty="0">
                <a:solidFill>
                  <a:srgbClr val="4D4D4D"/>
                </a:solidFill>
              </a:rPr>
              <a:t/>
            </a:r>
            <a:br>
              <a:rPr lang="de-DE" sz="1600" b="0" dirty="0">
                <a:solidFill>
                  <a:srgbClr val="4D4D4D"/>
                </a:solidFill>
              </a:rPr>
            </a:br>
            <a:r>
              <a:rPr lang="de-DE" sz="1400" b="0" dirty="0">
                <a:solidFill>
                  <a:srgbClr val="4D4D4D"/>
                </a:solidFill>
              </a:rPr>
              <a:t>6,874 </a:t>
            </a:r>
            <a:r>
              <a:rPr lang="de-DE" sz="1400" b="0" dirty="0" smtClean="0">
                <a:solidFill>
                  <a:srgbClr val="4D4D4D"/>
                </a:solidFill>
              </a:rPr>
              <a:t>h</a:t>
            </a:r>
            <a:r>
              <a:rPr lang="hu-HU" sz="1400" b="0" dirty="0" err="1" smtClean="0">
                <a:solidFill>
                  <a:srgbClr val="4D4D4D"/>
                </a:solidFill>
              </a:rPr>
              <a:t>ektár</a:t>
            </a:r>
            <a:r>
              <a:rPr lang="de-DE" sz="1400" b="0" dirty="0" smtClean="0">
                <a:solidFill>
                  <a:srgbClr val="4D4D4D"/>
                </a:solidFill>
              </a:rPr>
              <a:t> </a:t>
            </a:r>
            <a:r>
              <a:rPr lang="de-DE" sz="1400" b="0" dirty="0">
                <a:solidFill>
                  <a:srgbClr val="4D4D4D"/>
                </a:solidFill>
              </a:rPr>
              <a:t>(8 %)</a:t>
            </a:r>
          </a:p>
        </p:txBody>
      </p:sp>
      <p:sp>
        <p:nvSpPr>
          <p:cNvPr id="10" name="Abgerundetes Rechteck 9"/>
          <p:cNvSpPr/>
          <p:nvPr/>
        </p:nvSpPr>
        <p:spPr bwMode="auto">
          <a:xfrm>
            <a:off x="4456505" y="3763702"/>
            <a:ext cx="2131019" cy="919401"/>
          </a:xfrm>
          <a:prstGeom prst="roundRect">
            <a:avLst/>
          </a:prstGeom>
          <a:solidFill>
            <a:srgbClr val="EAEAEA"/>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50000"/>
              </a:lnSpc>
              <a:spcBef>
                <a:spcPct val="0"/>
              </a:spcBef>
              <a:spcAft>
                <a:spcPct val="0"/>
              </a:spcAft>
              <a:buClrTx/>
              <a:buSzTx/>
              <a:buFontTx/>
              <a:buNone/>
              <a:tabLst/>
            </a:pPr>
            <a:r>
              <a:rPr lang="hu-HU" sz="1600" b="0" dirty="0" smtClean="0">
                <a:solidFill>
                  <a:schemeClr val="tx2">
                    <a:lumMod val="75000"/>
                  </a:schemeClr>
                </a:solidFill>
              </a:rPr>
              <a:t>Mezőgazdasági terület</a:t>
            </a:r>
          </a:p>
          <a:p>
            <a:pPr marL="0" marR="0" indent="0" algn="ctr" defTabSz="914400" rtl="0" eaLnBrk="0" fontAlgn="base" latinLnBrk="0" hangingPunct="0">
              <a:lnSpc>
                <a:spcPct val="150000"/>
              </a:lnSpc>
              <a:spcBef>
                <a:spcPct val="0"/>
              </a:spcBef>
              <a:spcAft>
                <a:spcPct val="0"/>
              </a:spcAft>
              <a:buClrTx/>
              <a:buSzTx/>
              <a:buFontTx/>
              <a:buNone/>
              <a:tabLst/>
            </a:pPr>
            <a:r>
              <a:rPr kumimoji="0" lang="de-DE" sz="1600" b="0" i="0" u="none" strike="noStrike" cap="none" normalizeH="0" baseline="0" dirty="0" smtClean="0">
                <a:ln>
                  <a:noFill/>
                </a:ln>
                <a:solidFill>
                  <a:schemeClr val="tx2">
                    <a:lumMod val="75000"/>
                  </a:schemeClr>
                </a:solidFill>
                <a:effectLst/>
              </a:rPr>
              <a:t>9,937 h</a:t>
            </a:r>
            <a:r>
              <a:rPr kumimoji="0" lang="hu-HU" sz="1600" b="0" i="0" u="none" strike="noStrike" cap="none" normalizeH="0" baseline="0" dirty="0" err="1" smtClean="0">
                <a:ln>
                  <a:noFill/>
                </a:ln>
                <a:solidFill>
                  <a:schemeClr val="tx2">
                    <a:lumMod val="75000"/>
                  </a:schemeClr>
                </a:solidFill>
                <a:effectLst/>
              </a:rPr>
              <a:t>ektár</a:t>
            </a:r>
            <a:r>
              <a:rPr kumimoji="0" lang="de-DE" sz="1600" b="0" i="0" u="none" strike="noStrike" cap="none" normalizeH="0" baseline="0" dirty="0" smtClean="0">
                <a:ln>
                  <a:noFill/>
                </a:ln>
                <a:solidFill>
                  <a:schemeClr val="tx2">
                    <a:lumMod val="75000"/>
                  </a:schemeClr>
                </a:solidFill>
                <a:effectLst/>
              </a:rPr>
              <a:t> </a:t>
            </a:r>
            <a:r>
              <a:rPr kumimoji="0" lang="de-DE" sz="1600" b="0" i="0" u="none" strike="noStrike" cap="none" normalizeH="0" baseline="0" dirty="0">
                <a:ln>
                  <a:noFill/>
                </a:ln>
                <a:solidFill>
                  <a:schemeClr val="tx2">
                    <a:lumMod val="75000"/>
                  </a:schemeClr>
                </a:solidFill>
                <a:effectLst/>
              </a:rPr>
              <a:t>(11 %)</a:t>
            </a:r>
          </a:p>
        </p:txBody>
      </p:sp>
      <p:sp>
        <p:nvSpPr>
          <p:cNvPr id="11" name="Abgerundetes Rechteck 10"/>
          <p:cNvSpPr/>
          <p:nvPr/>
        </p:nvSpPr>
        <p:spPr bwMode="auto">
          <a:xfrm>
            <a:off x="6648815" y="1268760"/>
            <a:ext cx="1765382" cy="817245"/>
          </a:xfrm>
          <a:prstGeom prst="roundRect">
            <a:avLst/>
          </a:prstGeom>
          <a:solidFill>
            <a:srgbClr val="EAEAEA">
              <a:alpha val="50196"/>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50000"/>
              </a:lnSpc>
              <a:spcBef>
                <a:spcPct val="0"/>
              </a:spcBef>
              <a:spcAft>
                <a:spcPct val="0"/>
              </a:spcAft>
              <a:buClrTx/>
              <a:buSzTx/>
              <a:buFontTx/>
              <a:buNone/>
              <a:tabLst/>
            </a:pPr>
            <a:r>
              <a:rPr kumimoji="0" lang="hu-HU" sz="1400" b="0" i="0" u="none" strike="noStrike" cap="none" normalizeH="0" baseline="0" dirty="0" smtClean="0">
                <a:ln>
                  <a:noFill/>
                </a:ln>
                <a:solidFill>
                  <a:srgbClr val="4D4D4D"/>
                </a:solidFill>
                <a:effectLst/>
              </a:rPr>
              <a:t>Erdősítve</a:t>
            </a:r>
            <a:r>
              <a:rPr kumimoji="0" lang="de-DE" sz="1400" b="0" i="0" u="none" strike="noStrike" cap="none" normalizeH="0" baseline="0" dirty="0">
                <a:ln>
                  <a:noFill/>
                </a:ln>
                <a:solidFill>
                  <a:srgbClr val="4D4D4D"/>
                </a:solidFill>
                <a:effectLst/>
              </a:rPr>
              <a:t/>
            </a:r>
            <a:br>
              <a:rPr kumimoji="0" lang="de-DE" sz="1400" b="0" i="0" u="none" strike="noStrike" cap="none" normalizeH="0" baseline="0" dirty="0">
                <a:ln>
                  <a:noFill/>
                </a:ln>
                <a:solidFill>
                  <a:srgbClr val="4D4D4D"/>
                </a:solidFill>
                <a:effectLst/>
              </a:rPr>
            </a:br>
            <a:r>
              <a:rPr kumimoji="0" lang="de-DE" sz="1400" b="0" i="0" u="none" strike="noStrike" cap="none" normalizeH="0" baseline="0" dirty="0">
                <a:ln>
                  <a:noFill/>
                </a:ln>
                <a:solidFill>
                  <a:srgbClr val="4D4D4D"/>
                </a:solidFill>
                <a:effectLst/>
              </a:rPr>
              <a:t>30,620 </a:t>
            </a:r>
            <a:r>
              <a:rPr kumimoji="0" lang="de-DE" sz="1400" b="0" i="0" u="none" strike="noStrike" cap="none" normalizeH="0" baseline="0" dirty="0" smtClean="0">
                <a:ln>
                  <a:noFill/>
                </a:ln>
                <a:solidFill>
                  <a:srgbClr val="4D4D4D"/>
                </a:solidFill>
                <a:effectLst/>
              </a:rPr>
              <a:t>h</a:t>
            </a:r>
            <a:r>
              <a:rPr kumimoji="0" lang="hu-HU" sz="1400" b="0" i="0" u="none" strike="noStrike" cap="none" normalizeH="0" baseline="0" dirty="0" err="1" smtClean="0">
                <a:ln>
                  <a:noFill/>
                </a:ln>
                <a:solidFill>
                  <a:srgbClr val="4D4D4D"/>
                </a:solidFill>
                <a:effectLst/>
              </a:rPr>
              <a:t>ektár</a:t>
            </a:r>
            <a:r>
              <a:rPr kumimoji="0" lang="de-DE" sz="1400" b="0" i="0" u="none" strike="noStrike" cap="none" normalizeH="0" baseline="0" dirty="0" smtClean="0">
                <a:ln>
                  <a:noFill/>
                </a:ln>
                <a:solidFill>
                  <a:srgbClr val="4D4D4D"/>
                </a:solidFill>
                <a:effectLst/>
              </a:rPr>
              <a:t> </a:t>
            </a:r>
            <a:r>
              <a:rPr kumimoji="0" lang="de-DE" sz="1400" b="0" i="0" u="none" strike="noStrike" cap="none" normalizeH="0" baseline="0" dirty="0">
                <a:ln>
                  <a:noFill/>
                </a:ln>
                <a:solidFill>
                  <a:srgbClr val="4D4D4D"/>
                </a:solidFill>
                <a:effectLst/>
              </a:rPr>
              <a:t>(35 %)</a:t>
            </a:r>
          </a:p>
        </p:txBody>
      </p:sp>
      <p:sp>
        <p:nvSpPr>
          <p:cNvPr id="12" name="Abgerundetes Rechteck 11"/>
          <p:cNvSpPr/>
          <p:nvPr/>
        </p:nvSpPr>
        <p:spPr bwMode="auto">
          <a:xfrm>
            <a:off x="6651476" y="2204864"/>
            <a:ext cx="1765382" cy="817245"/>
          </a:xfrm>
          <a:prstGeom prst="roundRect">
            <a:avLst/>
          </a:prstGeom>
          <a:solidFill>
            <a:srgbClr val="EAEAEA">
              <a:alpha val="50196"/>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50000"/>
              </a:lnSpc>
              <a:spcBef>
                <a:spcPct val="0"/>
              </a:spcBef>
              <a:spcAft>
                <a:spcPct val="0"/>
              </a:spcAft>
              <a:buClrTx/>
              <a:buSzTx/>
              <a:buFontTx/>
              <a:buNone/>
              <a:tabLst/>
            </a:pPr>
            <a:r>
              <a:rPr lang="hu-HU" sz="1400" b="0" dirty="0" smtClean="0">
                <a:solidFill>
                  <a:srgbClr val="4D4D4D"/>
                </a:solidFill>
              </a:rPr>
              <a:t>Egyéb földhasználat</a:t>
            </a:r>
            <a:r>
              <a:rPr kumimoji="0" lang="de-DE" sz="1400" b="0" i="0" u="none" strike="noStrike" cap="none" normalizeH="0" baseline="0" dirty="0">
                <a:ln>
                  <a:noFill/>
                </a:ln>
                <a:solidFill>
                  <a:srgbClr val="4D4D4D"/>
                </a:solidFill>
                <a:effectLst/>
              </a:rPr>
              <a:t/>
            </a:r>
            <a:br>
              <a:rPr kumimoji="0" lang="de-DE" sz="1400" b="0" i="0" u="none" strike="noStrike" cap="none" normalizeH="0" baseline="0" dirty="0">
                <a:ln>
                  <a:noFill/>
                </a:ln>
                <a:solidFill>
                  <a:srgbClr val="4D4D4D"/>
                </a:solidFill>
                <a:effectLst/>
              </a:rPr>
            </a:br>
            <a:r>
              <a:rPr kumimoji="0" lang="de-DE" sz="1400" b="0" i="0" u="none" strike="noStrike" cap="none" normalizeH="0" baseline="0" dirty="0">
                <a:ln>
                  <a:noFill/>
                </a:ln>
                <a:solidFill>
                  <a:srgbClr val="4D4D4D"/>
                </a:solidFill>
                <a:effectLst/>
              </a:rPr>
              <a:t>14,518 </a:t>
            </a:r>
            <a:r>
              <a:rPr kumimoji="0" lang="de-DE" sz="1400" b="0" i="0" u="none" strike="noStrike" cap="none" normalizeH="0" baseline="0" dirty="0" smtClean="0">
                <a:ln>
                  <a:noFill/>
                </a:ln>
                <a:solidFill>
                  <a:srgbClr val="4D4D4D"/>
                </a:solidFill>
                <a:effectLst/>
              </a:rPr>
              <a:t>h</a:t>
            </a:r>
            <a:r>
              <a:rPr kumimoji="0" lang="hu-HU" sz="1400" b="0" i="0" u="none" strike="noStrike" cap="none" normalizeH="0" baseline="0" dirty="0" err="1" smtClean="0">
                <a:ln>
                  <a:noFill/>
                </a:ln>
                <a:solidFill>
                  <a:srgbClr val="4D4D4D"/>
                </a:solidFill>
                <a:effectLst/>
              </a:rPr>
              <a:t>ektár</a:t>
            </a:r>
            <a:r>
              <a:rPr kumimoji="0" lang="de-DE" sz="1400" b="0" i="0" u="none" strike="noStrike" cap="none" normalizeH="0" baseline="0" dirty="0" smtClean="0">
                <a:ln>
                  <a:noFill/>
                </a:ln>
                <a:solidFill>
                  <a:srgbClr val="4D4D4D"/>
                </a:solidFill>
                <a:effectLst/>
              </a:rPr>
              <a:t> </a:t>
            </a:r>
            <a:r>
              <a:rPr kumimoji="0" lang="de-DE" sz="1400" b="0" i="0" u="none" strike="noStrike" cap="none" normalizeH="0" baseline="0" dirty="0">
                <a:ln>
                  <a:noFill/>
                </a:ln>
                <a:solidFill>
                  <a:srgbClr val="4D4D4D"/>
                </a:solidFill>
                <a:effectLst/>
              </a:rPr>
              <a:t>(17 %)</a:t>
            </a:r>
          </a:p>
        </p:txBody>
      </p:sp>
      <p:cxnSp>
        <p:nvCxnSpPr>
          <p:cNvPr id="13" name="Gewinkelte Verbindung 47"/>
          <p:cNvCxnSpPr>
            <a:stCxn id="7" idx="2"/>
            <a:endCxn id="10" idx="0"/>
          </p:cNvCxnSpPr>
          <p:nvPr/>
        </p:nvCxnSpPr>
        <p:spPr bwMode="auto">
          <a:xfrm rot="16200000" flipH="1">
            <a:off x="4854010" y="3095696"/>
            <a:ext cx="999477" cy="336533"/>
          </a:xfrm>
          <a:prstGeom prst="bentConnector3">
            <a:avLst>
              <a:gd name="adj1" fmla="val 50000"/>
            </a:avLst>
          </a:prstGeom>
          <a:ln w="19050">
            <a:solidFill>
              <a:schemeClr val="tx2">
                <a:lumMod val="75000"/>
              </a:schemeClr>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14" name="Gewinkelte Verbindung 50"/>
          <p:cNvCxnSpPr>
            <a:stCxn id="7" idx="3"/>
            <a:endCxn id="11" idx="1"/>
          </p:cNvCxnSpPr>
          <p:nvPr/>
        </p:nvCxnSpPr>
        <p:spPr bwMode="auto">
          <a:xfrm flipV="1">
            <a:off x="6180328" y="1677383"/>
            <a:ext cx="468487" cy="627142"/>
          </a:xfrm>
          <a:prstGeom prst="bentConnector3">
            <a:avLst>
              <a:gd name="adj1" fmla="val 50000"/>
            </a:avLst>
          </a:prstGeom>
          <a:ln w="12700">
            <a:solidFill>
              <a:srgbClr val="777777"/>
            </a:solidFill>
            <a:prstDash val="dash"/>
            <a:headEnd type="none" w="med" len="med"/>
            <a:tailEnd type="arrow"/>
          </a:ln>
        </p:spPr>
        <p:style>
          <a:lnRef idx="1">
            <a:schemeClr val="dk1"/>
          </a:lnRef>
          <a:fillRef idx="0">
            <a:schemeClr val="dk1"/>
          </a:fillRef>
          <a:effectRef idx="0">
            <a:schemeClr val="dk1"/>
          </a:effectRef>
          <a:fontRef idx="minor">
            <a:schemeClr val="tx1"/>
          </a:fontRef>
        </p:style>
      </p:cxnSp>
      <p:cxnSp>
        <p:nvCxnSpPr>
          <p:cNvPr id="15" name="Gewinkelte Verbindung 52"/>
          <p:cNvCxnSpPr>
            <a:stCxn id="6" idx="2"/>
            <a:endCxn id="8" idx="0"/>
          </p:cNvCxnSpPr>
          <p:nvPr/>
        </p:nvCxnSpPr>
        <p:spPr bwMode="auto">
          <a:xfrm rot="5400000">
            <a:off x="1845911" y="1799218"/>
            <a:ext cx="495602" cy="1203222"/>
          </a:xfrm>
          <a:prstGeom prst="bentConnector3">
            <a:avLst>
              <a:gd name="adj1" fmla="val 50000"/>
            </a:avLst>
          </a:prstGeom>
          <a:ln w="19050">
            <a:solidFill>
              <a:srgbClr val="777777"/>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16" name="Gewinkelte Verbindung 55"/>
          <p:cNvCxnSpPr>
            <a:stCxn id="6" idx="3"/>
            <a:endCxn id="7" idx="1"/>
          </p:cNvCxnSpPr>
          <p:nvPr/>
        </p:nvCxnSpPr>
        <p:spPr bwMode="auto">
          <a:xfrm>
            <a:off x="3744282" y="1693328"/>
            <a:ext cx="446353" cy="611197"/>
          </a:xfrm>
          <a:prstGeom prst="bentConnector3">
            <a:avLst>
              <a:gd name="adj1" fmla="val 50000"/>
            </a:avLst>
          </a:prstGeom>
          <a:ln w="19050">
            <a:solidFill>
              <a:srgbClr val="777777"/>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17" name="Gewinkelte Verbindung 63"/>
          <p:cNvCxnSpPr>
            <a:stCxn id="7" idx="3"/>
            <a:endCxn id="12" idx="1"/>
          </p:cNvCxnSpPr>
          <p:nvPr/>
        </p:nvCxnSpPr>
        <p:spPr bwMode="auto">
          <a:xfrm>
            <a:off x="6180328" y="2304525"/>
            <a:ext cx="471148" cy="308962"/>
          </a:xfrm>
          <a:prstGeom prst="bentConnector3">
            <a:avLst>
              <a:gd name="adj1" fmla="val 50000"/>
            </a:avLst>
          </a:prstGeom>
          <a:ln w="12700">
            <a:solidFill>
              <a:srgbClr val="777777"/>
            </a:solidFill>
            <a:prstDash val="dash"/>
            <a:headEnd type="none" w="med" len="med"/>
            <a:tailEnd type="arrow"/>
          </a:ln>
        </p:spPr>
        <p:style>
          <a:lnRef idx="1">
            <a:schemeClr val="dk1"/>
          </a:lnRef>
          <a:fillRef idx="0">
            <a:schemeClr val="dk1"/>
          </a:fillRef>
          <a:effectRef idx="0">
            <a:schemeClr val="dk1"/>
          </a:effectRef>
          <a:fontRef idx="minor">
            <a:schemeClr val="tx1"/>
          </a:fontRef>
        </p:style>
      </p:cxnSp>
      <p:cxnSp>
        <p:nvCxnSpPr>
          <p:cNvPr id="18" name="Gewinkelte Verbindung 66"/>
          <p:cNvCxnSpPr>
            <a:stCxn id="8" idx="2"/>
            <a:endCxn id="9" idx="0"/>
          </p:cNvCxnSpPr>
          <p:nvPr/>
        </p:nvCxnSpPr>
        <p:spPr bwMode="auto">
          <a:xfrm rot="16200000" flipH="1">
            <a:off x="1866840" y="3193291"/>
            <a:ext cx="232727" cy="982205"/>
          </a:xfrm>
          <a:prstGeom prst="bentConnector3">
            <a:avLst>
              <a:gd name="adj1" fmla="val 50000"/>
            </a:avLst>
          </a:prstGeom>
          <a:ln w="19050">
            <a:solidFill>
              <a:srgbClr val="777777"/>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19" name="Gewinkelte Verbindung 68"/>
          <p:cNvCxnSpPr/>
          <p:nvPr/>
        </p:nvCxnSpPr>
        <p:spPr bwMode="auto">
          <a:xfrm>
            <a:off x="3635375" y="5050051"/>
            <a:ext cx="914400" cy="914400"/>
          </a:xfrm>
          <a:prstGeom prst="bentConnector3">
            <a:avLst/>
          </a:prstGeom>
          <a:noFill/>
          <a:ln w="9525" cap="flat" cmpd="sng" algn="ctr">
            <a:noFill/>
            <a:prstDash val="solid"/>
            <a:round/>
            <a:headEnd type="none" w="med" len="med"/>
            <a:tailEnd type="arrow"/>
          </a:ln>
          <a:effectLst/>
        </p:spPr>
      </p:cxnSp>
      <p:sp>
        <p:nvSpPr>
          <p:cNvPr id="20" name="Abgerundetes Rechteck 19"/>
          <p:cNvSpPr/>
          <p:nvPr/>
        </p:nvSpPr>
        <p:spPr bwMode="auto">
          <a:xfrm>
            <a:off x="6587881" y="3212976"/>
            <a:ext cx="1907708" cy="817245"/>
          </a:xfrm>
          <a:prstGeom prst="roundRect">
            <a:avLst/>
          </a:prstGeom>
          <a:solidFill>
            <a:srgbClr val="EAEAEA">
              <a:alpha val="50196"/>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50000"/>
              </a:lnSpc>
              <a:spcBef>
                <a:spcPct val="0"/>
              </a:spcBef>
              <a:spcAft>
                <a:spcPct val="0"/>
              </a:spcAft>
              <a:buClrTx/>
              <a:buSzTx/>
              <a:buFontTx/>
              <a:buNone/>
              <a:tabLst/>
            </a:pPr>
            <a:r>
              <a:rPr lang="hu-HU" sz="1400" dirty="0" smtClean="0">
                <a:solidFill>
                  <a:schemeClr val="tx2">
                    <a:lumMod val="75000"/>
                  </a:schemeClr>
                </a:solidFill>
              </a:rPr>
              <a:t>Hasznosítás alól kivont</a:t>
            </a:r>
            <a:r>
              <a:rPr kumimoji="0" lang="de-DE" sz="1400" b="0" i="0" u="none" strike="noStrike" cap="none" normalizeH="0" baseline="0" dirty="0">
                <a:ln>
                  <a:noFill/>
                </a:ln>
                <a:solidFill>
                  <a:schemeClr val="tx2">
                    <a:lumMod val="75000"/>
                  </a:schemeClr>
                </a:solidFill>
                <a:effectLst/>
              </a:rPr>
              <a:t/>
            </a:r>
            <a:br>
              <a:rPr kumimoji="0" lang="de-DE" sz="1400" b="0" i="0" u="none" strike="noStrike" cap="none" normalizeH="0" baseline="0" dirty="0">
                <a:ln>
                  <a:noFill/>
                </a:ln>
                <a:solidFill>
                  <a:schemeClr val="tx2">
                    <a:lumMod val="75000"/>
                  </a:schemeClr>
                </a:solidFill>
                <a:effectLst/>
              </a:rPr>
            </a:br>
            <a:r>
              <a:rPr kumimoji="0" lang="de-DE" sz="1400" b="0" i="0" u="none" strike="noStrike" cap="none" normalizeH="0" baseline="0" dirty="0">
                <a:ln>
                  <a:noFill/>
                </a:ln>
                <a:solidFill>
                  <a:schemeClr val="tx2">
                    <a:lumMod val="75000"/>
                  </a:schemeClr>
                </a:solidFill>
                <a:effectLst/>
              </a:rPr>
              <a:t>2,800 </a:t>
            </a:r>
            <a:r>
              <a:rPr kumimoji="0" lang="de-DE" sz="1400" b="0" i="0" u="none" strike="noStrike" cap="none" normalizeH="0" baseline="0" dirty="0" smtClean="0">
                <a:ln>
                  <a:noFill/>
                </a:ln>
                <a:solidFill>
                  <a:schemeClr val="tx2">
                    <a:lumMod val="75000"/>
                  </a:schemeClr>
                </a:solidFill>
                <a:effectLst/>
              </a:rPr>
              <a:t>h</a:t>
            </a:r>
            <a:r>
              <a:rPr kumimoji="0" lang="hu-HU" sz="1400" b="0" i="0" u="none" strike="noStrike" cap="none" normalizeH="0" baseline="0" dirty="0" err="1" smtClean="0">
                <a:ln>
                  <a:noFill/>
                </a:ln>
                <a:solidFill>
                  <a:schemeClr val="tx2">
                    <a:lumMod val="75000"/>
                  </a:schemeClr>
                </a:solidFill>
                <a:effectLst/>
              </a:rPr>
              <a:t>ektár</a:t>
            </a:r>
            <a:r>
              <a:rPr kumimoji="0" lang="de-DE" sz="1400" b="0" i="0" u="none" strike="noStrike" cap="none" normalizeH="0" baseline="0" dirty="0" smtClean="0">
                <a:ln>
                  <a:noFill/>
                </a:ln>
                <a:solidFill>
                  <a:schemeClr val="tx2">
                    <a:lumMod val="75000"/>
                  </a:schemeClr>
                </a:solidFill>
                <a:effectLst/>
              </a:rPr>
              <a:t> </a:t>
            </a:r>
            <a:r>
              <a:rPr kumimoji="0" lang="de-DE" sz="1400" b="0" i="0" u="none" strike="noStrike" cap="none" normalizeH="0" baseline="0" dirty="0">
                <a:ln>
                  <a:noFill/>
                </a:ln>
                <a:solidFill>
                  <a:schemeClr val="tx2">
                    <a:lumMod val="75000"/>
                  </a:schemeClr>
                </a:solidFill>
                <a:effectLst/>
              </a:rPr>
              <a:t>(3 %)</a:t>
            </a:r>
          </a:p>
        </p:txBody>
      </p:sp>
      <p:cxnSp>
        <p:nvCxnSpPr>
          <p:cNvPr id="21" name="Form 72"/>
          <p:cNvCxnSpPr>
            <a:stCxn id="10" idx="3"/>
            <a:endCxn id="20" idx="1"/>
          </p:cNvCxnSpPr>
          <p:nvPr/>
        </p:nvCxnSpPr>
        <p:spPr bwMode="auto">
          <a:xfrm flipV="1">
            <a:off x="6587524" y="3621599"/>
            <a:ext cx="357" cy="601804"/>
          </a:xfrm>
          <a:prstGeom prst="bentConnector3">
            <a:avLst>
              <a:gd name="adj1" fmla="val 50000"/>
            </a:avLst>
          </a:prstGeom>
          <a:ln w="12700">
            <a:solidFill>
              <a:srgbClr val="777777"/>
            </a:solidFill>
            <a:prstDash val="dash"/>
            <a:headEnd type="none" w="med" len="med"/>
            <a:tailEnd type="arrow"/>
          </a:ln>
        </p:spPr>
        <p:style>
          <a:lnRef idx="1">
            <a:schemeClr val="dk1"/>
          </a:lnRef>
          <a:fillRef idx="0">
            <a:schemeClr val="dk1"/>
          </a:fillRef>
          <a:effectRef idx="0">
            <a:schemeClr val="dk1"/>
          </a:effectRef>
          <a:fontRef idx="minor">
            <a:schemeClr val="tx1"/>
          </a:fontRef>
        </p:style>
      </p:cxnSp>
      <p:sp>
        <p:nvSpPr>
          <p:cNvPr id="22" name="Abgerundetes Rechteck 21"/>
          <p:cNvSpPr/>
          <p:nvPr/>
        </p:nvSpPr>
        <p:spPr bwMode="auto">
          <a:xfrm>
            <a:off x="6840399" y="4113947"/>
            <a:ext cx="1904126" cy="817245"/>
          </a:xfrm>
          <a:prstGeom prst="roundRect">
            <a:avLst/>
          </a:prstGeom>
          <a:solidFill>
            <a:srgbClr val="EAEAEA">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50000"/>
              </a:lnSpc>
              <a:spcBef>
                <a:spcPct val="0"/>
              </a:spcBef>
              <a:spcAft>
                <a:spcPct val="0"/>
              </a:spcAft>
              <a:buClrTx/>
              <a:buSzTx/>
              <a:buFontTx/>
              <a:buNone/>
              <a:tabLst/>
            </a:pPr>
            <a:r>
              <a:rPr lang="de-DE" sz="1400" b="0" dirty="0" smtClean="0">
                <a:solidFill>
                  <a:srgbClr val="4D4D4D"/>
                </a:solidFill>
              </a:rPr>
              <a:t>„</a:t>
            </a:r>
            <a:r>
              <a:rPr lang="hu-HU" sz="1400" dirty="0" smtClean="0">
                <a:solidFill>
                  <a:srgbClr val="4D4D4D"/>
                </a:solidFill>
              </a:rPr>
              <a:t>Nem használható</a:t>
            </a:r>
            <a:r>
              <a:rPr lang="de-DE" sz="1400" b="0" dirty="0" smtClean="0">
                <a:solidFill>
                  <a:srgbClr val="4D4D4D"/>
                </a:solidFill>
              </a:rPr>
              <a:t>“</a:t>
            </a:r>
            <a:r>
              <a:rPr kumimoji="0" lang="de-DE" sz="1400" b="0" i="0" u="none" strike="noStrike" cap="none" normalizeH="0" baseline="0" dirty="0">
                <a:ln>
                  <a:noFill/>
                </a:ln>
                <a:solidFill>
                  <a:srgbClr val="4D4D4D"/>
                </a:solidFill>
                <a:effectLst/>
              </a:rPr>
              <a:t/>
            </a:r>
            <a:br>
              <a:rPr kumimoji="0" lang="de-DE" sz="1400" b="0" i="0" u="none" strike="noStrike" cap="none" normalizeH="0" baseline="0" dirty="0">
                <a:ln>
                  <a:noFill/>
                </a:ln>
                <a:solidFill>
                  <a:srgbClr val="4D4D4D"/>
                </a:solidFill>
                <a:effectLst/>
              </a:rPr>
            </a:br>
            <a:r>
              <a:rPr kumimoji="0" lang="de-DE" sz="1400" b="0" i="0" u="none" strike="noStrike" cap="none" normalizeH="0" baseline="0" dirty="0">
                <a:ln>
                  <a:noFill/>
                </a:ln>
                <a:solidFill>
                  <a:srgbClr val="4D4D4D"/>
                </a:solidFill>
                <a:effectLst/>
              </a:rPr>
              <a:t>1,700 </a:t>
            </a:r>
            <a:r>
              <a:rPr kumimoji="0" lang="de-DE" sz="1400" b="0" i="0" u="none" strike="noStrike" cap="none" normalizeH="0" baseline="0" dirty="0" smtClean="0">
                <a:ln>
                  <a:noFill/>
                </a:ln>
                <a:solidFill>
                  <a:srgbClr val="4D4D4D"/>
                </a:solidFill>
                <a:effectLst/>
              </a:rPr>
              <a:t>h</a:t>
            </a:r>
            <a:r>
              <a:rPr kumimoji="0" lang="hu-HU" sz="1400" b="0" i="0" u="none" strike="noStrike" cap="none" normalizeH="0" baseline="0" dirty="0" err="1" smtClean="0">
                <a:ln>
                  <a:noFill/>
                </a:ln>
                <a:solidFill>
                  <a:srgbClr val="4D4D4D"/>
                </a:solidFill>
                <a:effectLst/>
              </a:rPr>
              <a:t>ektár</a:t>
            </a:r>
            <a:r>
              <a:rPr kumimoji="0" lang="de-DE" sz="1400" b="0" i="0" u="none" strike="noStrike" cap="none" normalizeH="0" baseline="0" dirty="0" smtClean="0">
                <a:ln>
                  <a:noFill/>
                </a:ln>
                <a:solidFill>
                  <a:srgbClr val="4D4D4D"/>
                </a:solidFill>
                <a:effectLst/>
              </a:rPr>
              <a:t> </a:t>
            </a:r>
            <a:r>
              <a:rPr kumimoji="0" lang="de-DE" sz="1400" b="0" i="0" u="none" strike="noStrike" cap="none" normalizeH="0" baseline="0" dirty="0">
                <a:ln>
                  <a:noFill/>
                </a:ln>
                <a:solidFill>
                  <a:srgbClr val="4D4D4D"/>
                </a:solidFill>
                <a:effectLst/>
              </a:rPr>
              <a:t>(2 %)</a:t>
            </a:r>
          </a:p>
        </p:txBody>
      </p:sp>
      <p:sp>
        <p:nvSpPr>
          <p:cNvPr id="23" name="Abgerundetes Rechteck 22"/>
          <p:cNvSpPr/>
          <p:nvPr/>
        </p:nvSpPr>
        <p:spPr bwMode="auto">
          <a:xfrm>
            <a:off x="4037853" y="5043319"/>
            <a:ext cx="3663121" cy="919401"/>
          </a:xfrm>
          <a:prstGeom prst="roundRect">
            <a:avLst/>
          </a:prstGeom>
          <a:solidFill>
            <a:srgbClr val="EAEAEA"/>
          </a:solidFill>
          <a:ln w="28575" cap="flat" cmpd="sng" algn="ctr">
            <a:solidFill>
              <a:schemeClr val="tx2">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50000"/>
              </a:lnSpc>
              <a:spcBef>
                <a:spcPct val="0"/>
              </a:spcBef>
              <a:spcAft>
                <a:spcPct val="0"/>
              </a:spcAft>
              <a:buClrTx/>
              <a:buSzTx/>
              <a:buFontTx/>
              <a:buNone/>
              <a:tabLst/>
            </a:pPr>
            <a:r>
              <a:rPr lang="hu-HU" sz="1600" b="0" smtClean="0">
                <a:solidFill>
                  <a:schemeClr val="tx2">
                    <a:lumMod val="75000"/>
                  </a:schemeClr>
                </a:solidFill>
              </a:rPr>
              <a:t>Energiaültetvényre </a:t>
            </a:r>
            <a:r>
              <a:rPr lang="hu-HU" sz="1600" b="0" dirty="0" smtClean="0">
                <a:solidFill>
                  <a:schemeClr val="tx2">
                    <a:lumMod val="75000"/>
                  </a:schemeClr>
                </a:solidFill>
              </a:rPr>
              <a:t>alkalmas</a:t>
            </a:r>
            <a:r>
              <a:rPr lang="de-DE" sz="1600" b="0" dirty="0">
                <a:solidFill>
                  <a:schemeClr val="tx2">
                    <a:lumMod val="75000"/>
                  </a:schemeClr>
                </a:solidFill>
              </a:rPr>
              <a:t/>
            </a:r>
            <a:br>
              <a:rPr lang="de-DE" sz="1600" b="0" dirty="0">
                <a:solidFill>
                  <a:schemeClr val="tx2">
                    <a:lumMod val="75000"/>
                  </a:schemeClr>
                </a:solidFill>
              </a:rPr>
            </a:br>
            <a:r>
              <a:rPr lang="de-DE" sz="1600" b="0" dirty="0">
                <a:solidFill>
                  <a:schemeClr val="tx2">
                    <a:lumMod val="75000"/>
                  </a:schemeClr>
                </a:solidFill>
              </a:rPr>
              <a:t>7,295 </a:t>
            </a:r>
            <a:r>
              <a:rPr lang="de-DE" sz="1600" b="0" dirty="0" smtClean="0">
                <a:solidFill>
                  <a:schemeClr val="tx2">
                    <a:lumMod val="75000"/>
                  </a:schemeClr>
                </a:solidFill>
              </a:rPr>
              <a:t>h</a:t>
            </a:r>
            <a:r>
              <a:rPr lang="hu-HU" sz="1600" b="0" dirty="0" err="1" smtClean="0">
                <a:solidFill>
                  <a:schemeClr val="tx2">
                    <a:lumMod val="75000"/>
                  </a:schemeClr>
                </a:solidFill>
              </a:rPr>
              <a:t>ektár</a:t>
            </a:r>
            <a:r>
              <a:rPr lang="de-DE" sz="1600" b="0" dirty="0" smtClean="0">
                <a:solidFill>
                  <a:schemeClr val="tx2">
                    <a:lumMod val="75000"/>
                  </a:schemeClr>
                </a:solidFill>
              </a:rPr>
              <a:t> </a:t>
            </a:r>
            <a:r>
              <a:rPr lang="de-DE" sz="1600" b="0" dirty="0">
                <a:solidFill>
                  <a:schemeClr val="tx2">
                    <a:lumMod val="75000"/>
                  </a:schemeClr>
                </a:solidFill>
              </a:rPr>
              <a:t>(8 %) - 10,095 </a:t>
            </a:r>
            <a:r>
              <a:rPr lang="de-DE" sz="1600" b="0" dirty="0" smtClean="0">
                <a:solidFill>
                  <a:schemeClr val="tx2">
                    <a:lumMod val="75000"/>
                  </a:schemeClr>
                </a:solidFill>
              </a:rPr>
              <a:t>h</a:t>
            </a:r>
            <a:r>
              <a:rPr lang="hu-HU" sz="1600" b="0" dirty="0" err="1" smtClean="0">
                <a:solidFill>
                  <a:schemeClr val="tx2">
                    <a:lumMod val="75000"/>
                  </a:schemeClr>
                </a:solidFill>
              </a:rPr>
              <a:t>ektár</a:t>
            </a:r>
            <a:r>
              <a:rPr lang="de-DE" sz="1600" b="0" dirty="0" smtClean="0">
                <a:solidFill>
                  <a:schemeClr val="tx2">
                    <a:lumMod val="75000"/>
                  </a:schemeClr>
                </a:solidFill>
              </a:rPr>
              <a:t> </a:t>
            </a:r>
            <a:r>
              <a:rPr lang="de-DE" sz="1600" b="0" dirty="0">
                <a:solidFill>
                  <a:schemeClr val="tx2">
                    <a:lumMod val="75000"/>
                  </a:schemeClr>
                </a:solidFill>
              </a:rPr>
              <a:t>(12 %)</a:t>
            </a:r>
          </a:p>
        </p:txBody>
      </p:sp>
      <p:cxnSp>
        <p:nvCxnSpPr>
          <p:cNvPr id="24" name="Gewinkelte Verbindung 79"/>
          <p:cNvCxnSpPr>
            <a:stCxn id="10" idx="2"/>
            <a:endCxn id="23" idx="0"/>
          </p:cNvCxnSpPr>
          <p:nvPr/>
        </p:nvCxnSpPr>
        <p:spPr bwMode="auto">
          <a:xfrm rot="16200000" flipH="1">
            <a:off x="5515606" y="4689511"/>
            <a:ext cx="360216" cy="347399"/>
          </a:xfrm>
          <a:prstGeom prst="bentConnector3">
            <a:avLst>
              <a:gd name="adj1" fmla="val 50000"/>
            </a:avLst>
          </a:prstGeom>
          <a:ln w="19050">
            <a:solidFill>
              <a:schemeClr val="tx2">
                <a:lumMod val="75000"/>
              </a:schemeClr>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25" name="Gewinkelte Verbindung 83"/>
          <p:cNvCxnSpPr>
            <a:stCxn id="10" idx="3"/>
            <a:endCxn id="22" idx="1"/>
          </p:cNvCxnSpPr>
          <p:nvPr/>
        </p:nvCxnSpPr>
        <p:spPr bwMode="auto">
          <a:xfrm>
            <a:off x="6587524" y="4223403"/>
            <a:ext cx="252875" cy="299167"/>
          </a:xfrm>
          <a:prstGeom prst="bentConnector3">
            <a:avLst>
              <a:gd name="adj1" fmla="val 50000"/>
            </a:avLst>
          </a:prstGeom>
          <a:ln w="12700">
            <a:solidFill>
              <a:srgbClr val="777777"/>
            </a:solidFill>
            <a:prstDash val="lgDash"/>
            <a:headEnd type="none" w="med" len="med"/>
            <a:tailEnd type="arrow"/>
          </a:ln>
        </p:spPr>
        <p:style>
          <a:lnRef idx="1">
            <a:schemeClr val="dk1"/>
          </a:lnRef>
          <a:fillRef idx="0">
            <a:schemeClr val="dk1"/>
          </a:fillRef>
          <a:effectRef idx="0">
            <a:schemeClr val="dk1"/>
          </a:effectRef>
          <a:fontRef idx="minor">
            <a:schemeClr val="tx1"/>
          </a:fontRef>
        </p:style>
      </p:cxnSp>
      <p:sp>
        <p:nvSpPr>
          <p:cNvPr id="26" name="Abgerundetes Rechteck 25"/>
          <p:cNvSpPr/>
          <p:nvPr/>
        </p:nvSpPr>
        <p:spPr bwMode="auto">
          <a:xfrm>
            <a:off x="1646364" y="5043320"/>
            <a:ext cx="2277677" cy="919401"/>
          </a:xfrm>
          <a:prstGeom prst="roundRect">
            <a:avLst/>
          </a:prstGeom>
          <a:solidFill>
            <a:srgbClr val="EAEAE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50000"/>
              </a:lnSpc>
              <a:spcBef>
                <a:spcPct val="0"/>
              </a:spcBef>
              <a:spcAft>
                <a:spcPct val="0"/>
              </a:spcAft>
              <a:buClrTx/>
              <a:buSzTx/>
              <a:buFontTx/>
              <a:buNone/>
              <a:tabLst/>
            </a:pPr>
            <a:r>
              <a:rPr lang="hu-HU" sz="1600" b="0" dirty="0" smtClean="0">
                <a:solidFill>
                  <a:schemeClr val="tx2">
                    <a:lumMod val="75000"/>
                  </a:schemeClr>
                </a:solidFill>
              </a:rPr>
              <a:t>Mezőgazdasági terület</a:t>
            </a:r>
            <a:r>
              <a:rPr lang="de-DE" sz="1600" b="0" dirty="0">
                <a:solidFill>
                  <a:schemeClr val="tx2">
                    <a:lumMod val="75000"/>
                  </a:schemeClr>
                </a:solidFill>
              </a:rPr>
              <a:t/>
            </a:r>
            <a:br>
              <a:rPr lang="de-DE" sz="1600" b="0" dirty="0">
                <a:solidFill>
                  <a:schemeClr val="tx2">
                    <a:lumMod val="75000"/>
                  </a:schemeClr>
                </a:solidFill>
              </a:rPr>
            </a:br>
            <a:r>
              <a:rPr lang="de-DE" sz="1600" b="0" dirty="0">
                <a:solidFill>
                  <a:schemeClr val="tx2">
                    <a:lumMod val="75000"/>
                  </a:schemeClr>
                </a:solidFill>
              </a:rPr>
              <a:t>1,858 </a:t>
            </a:r>
            <a:r>
              <a:rPr lang="de-DE" sz="1600" b="0" dirty="0" smtClean="0">
                <a:solidFill>
                  <a:schemeClr val="tx2">
                    <a:lumMod val="75000"/>
                  </a:schemeClr>
                </a:solidFill>
              </a:rPr>
              <a:t>h</a:t>
            </a:r>
            <a:r>
              <a:rPr lang="hu-HU" sz="1600" b="0" dirty="0" err="1" smtClean="0">
                <a:solidFill>
                  <a:schemeClr val="tx2">
                    <a:lumMod val="75000"/>
                  </a:schemeClr>
                </a:solidFill>
              </a:rPr>
              <a:t>ektár</a:t>
            </a:r>
            <a:r>
              <a:rPr lang="de-DE" sz="1600" b="0" dirty="0" smtClean="0">
                <a:solidFill>
                  <a:schemeClr val="tx2">
                    <a:lumMod val="75000"/>
                  </a:schemeClr>
                </a:solidFill>
              </a:rPr>
              <a:t> </a:t>
            </a:r>
            <a:r>
              <a:rPr lang="de-DE" sz="1600" b="0" dirty="0">
                <a:solidFill>
                  <a:schemeClr val="tx2">
                    <a:lumMod val="75000"/>
                  </a:schemeClr>
                </a:solidFill>
              </a:rPr>
              <a:t>(2 %)</a:t>
            </a:r>
          </a:p>
        </p:txBody>
      </p:sp>
      <p:cxnSp>
        <p:nvCxnSpPr>
          <p:cNvPr id="27" name="Gewinkelte Verbindung 102"/>
          <p:cNvCxnSpPr>
            <a:stCxn id="9" idx="2"/>
            <a:endCxn id="26" idx="0"/>
          </p:cNvCxnSpPr>
          <p:nvPr/>
        </p:nvCxnSpPr>
        <p:spPr bwMode="auto">
          <a:xfrm rot="16200000" flipH="1">
            <a:off x="2442635" y="4700751"/>
            <a:ext cx="374239" cy="310897"/>
          </a:xfrm>
          <a:prstGeom prst="bentConnector3">
            <a:avLst>
              <a:gd name="adj1" fmla="val 50000"/>
            </a:avLst>
          </a:prstGeom>
          <a:ln w="19050">
            <a:solidFill>
              <a:schemeClr val="tx2">
                <a:lumMod val="75000"/>
              </a:schemeClr>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28" name="Gewinkelte Verbindung 108"/>
          <p:cNvCxnSpPr/>
          <p:nvPr/>
        </p:nvCxnSpPr>
        <p:spPr bwMode="auto">
          <a:xfrm>
            <a:off x="2771279" y="4257963"/>
            <a:ext cx="914400" cy="914400"/>
          </a:xfrm>
          <a:prstGeom prst="bentConnector3">
            <a:avLst/>
          </a:prstGeom>
          <a:noFill/>
          <a:ln w="9525" cap="flat" cmpd="sng" algn="ctr">
            <a:noFill/>
            <a:prstDash val="solid"/>
            <a:round/>
            <a:headEnd type="none" w="med" len="med"/>
            <a:tailEnd type="arrow"/>
          </a:ln>
          <a:effectLst/>
        </p:spPr>
      </p:cxnSp>
      <p:cxnSp>
        <p:nvCxnSpPr>
          <p:cNvPr id="29" name="Gewinkelte Verbindung 111"/>
          <p:cNvCxnSpPr>
            <a:stCxn id="26" idx="3"/>
          </p:cNvCxnSpPr>
          <p:nvPr/>
        </p:nvCxnSpPr>
        <p:spPr bwMode="auto">
          <a:xfrm>
            <a:off x="3924041" y="5503021"/>
            <a:ext cx="933678" cy="886746"/>
          </a:xfrm>
          <a:prstGeom prst="bentConnector3">
            <a:avLst>
              <a:gd name="adj1" fmla="val 50000"/>
            </a:avLst>
          </a:prstGeom>
          <a:noFill/>
          <a:ln w="9525" cap="flat" cmpd="sng" algn="ctr">
            <a:noFill/>
            <a:prstDash val="solid"/>
            <a:round/>
            <a:headEnd type="none" w="med" len="med"/>
            <a:tailEnd type="arrow"/>
          </a:ln>
          <a:effectLst/>
        </p:spPr>
      </p:cxnSp>
      <p:cxnSp>
        <p:nvCxnSpPr>
          <p:cNvPr id="30" name="Gewinkelte Verbindung 113"/>
          <p:cNvCxnSpPr>
            <a:stCxn id="26" idx="3"/>
          </p:cNvCxnSpPr>
          <p:nvPr/>
        </p:nvCxnSpPr>
        <p:spPr bwMode="auto">
          <a:xfrm>
            <a:off x="3924041" y="5503021"/>
            <a:ext cx="933678" cy="814738"/>
          </a:xfrm>
          <a:prstGeom prst="bentConnector3">
            <a:avLst>
              <a:gd name="adj1" fmla="val 50000"/>
            </a:avLst>
          </a:prstGeom>
          <a:noFill/>
          <a:ln w="9525" cap="flat" cmpd="sng" algn="ctr">
            <a:noFill/>
            <a:prstDash val="solid"/>
            <a:round/>
            <a:headEnd type="none" w="med" len="med"/>
            <a:tailEnd type="arrow"/>
          </a:ln>
          <a:effectLst/>
        </p:spPr>
      </p:cxnSp>
      <p:cxnSp>
        <p:nvCxnSpPr>
          <p:cNvPr id="31" name="Gewinkelte Verbindung 115"/>
          <p:cNvCxnSpPr>
            <a:stCxn id="26" idx="3"/>
            <a:endCxn id="23" idx="1"/>
          </p:cNvCxnSpPr>
          <p:nvPr/>
        </p:nvCxnSpPr>
        <p:spPr bwMode="auto">
          <a:xfrm flipV="1">
            <a:off x="3924041" y="5503020"/>
            <a:ext cx="113812" cy="1"/>
          </a:xfrm>
          <a:prstGeom prst="bentConnector3">
            <a:avLst>
              <a:gd name="adj1" fmla="val 50000"/>
            </a:avLst>
          </a:prstGeom>
          <a:ln w="12700">
            <a:solidFill>
              <a:srgbClr val="777777"/>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32" name="Gewinkelte Verbindung 168"/>
          <p:cNvCxnSpPr>
            <a:stCxn id="20" idx="3"/>
          </p:cNvCxnSpPr>
          <p:nvPr/>
        </p:nvCxnSpPr>
        <p:spPr bwMode="auto">
          <a:xfrm>
            <a:off x="8495589" y="3621599"/>
            <a:ext cx="591211" cy="835081"/>
          </a:xfrm>
          <a:prstGeom prst="bentConnector2">
            <a:avLst/>
          </a:prstGeom>
          <a:noFill/>
          <a:ln w="9525" cap="flat" cmpd="sng" algn="ctr">
            <a:noFill/>
            <a:prstDash val="solid"/>
            <a:round/>
            <a:headEnd type="none" w="med" len="med"/>
            <a:tailEnd type="arrow"/>
          </a:ln>
          <a:effectLst/>
        </p:spPr>
      </p:cxnSp>
      <p:cxnSp>
        <p:nvCxnSpPr>
          <p:cNvPr id="33" name="Gewinkelte Verbindung 170"/>
          <p:cNvCxnSpPr>
            <a:stCxn id="20" idx="3"/>
          </p:cNvCxnSpPr>
          <p:nvPr/>
        </p:nvCxnSpPr>
        <p:spPr bwMode="auto">
          <a:xfrm>
            <a:off x="8495589" y="3621599"/>
            <a:ext cx="591211" cy="907089"/>
          </a:xfrm>
          <a:prstGeom prst="bentConnector2">
            <a:avLst/>
          </a:prstGeom>
          <a:noFill/>
          <a:ln w="9525" cap="flat" cmpd="sng" algn="ctr">
            <a:noFill/>
            <a:prstDash val="solid"/>
            <a:round/>
            <a:headEnd type="none" w="med" len="med"/>
            <a:tailEnd type="arrow"/>
          </a:ln>
          <a:effectLst/>
        </p:spPr>
      </p:cxnSp>
      <p:cxnSp>
        <p:nvCxnSpPr>
          <p:cNvPr id="34" name="Gewinkelte Verbindung 172"/>
          <p:cNvCxnSpPr>
            <a:stCxn id="20" idx="3"/>
            <a:endCxn id="23" idx="3"/>
          </p:cNvCxnSpPr>
          <p:nvPr/>
        </p:nvCxnSpPr>
        <p:spPr bwMode="auto">
          <a:xfrm flipH="1">
            <a:off x="7700974" y="3621599"/>
            <a:ext cx="794615" cy="1881421"/>
          </a:xfrm>
          <a:prstGeom prst="bentConnector3">
            <a:avLst>
              <a:gd name="adj1" fmla="val -28769"/>
            </a:avLst>
          </a:prstGeom>
          <a:ln w="19050">
            <a:solidFill>
              <a:srgbClr val="777777"/>
            </a:solidFill>
            <a:prstDash val="lgDash"/>
            <a:headEnd type="none" w="med" len="med"/>
            <a:tailEnd type="arrow"/>
          </a:ln>
        </p:spPr>
        <p:style>
          <a:lnRef idx="1">
            <a:schemeClr val="dk1"/>
          </a:lnRef>
          <a:fillRef idx="0">
            <a:schemeClr val="dk1"/>
          </a:fillRef>
          <a:effectRef idx="0">
            <a:schemeClr val="dk1"/>
          </a:effectRef>
          <a:fontRef idx="minor">
            <a:schemeClr val="tx1"/>
          </a:fontRef>
        </p:style>
      </p:cxnSp>
      <p:sp>
        <p:nvSpPr>
          <p:cNvPr id="35" name="Abgerundetes Rechteck 34"/>
          <p:cNvSpPr/>
          <p:nvPr/>
        </p:nvSpPr>
        <p:spPr bwMode="auto">
          <a:xfrm>
            <a:off x="2609006" y="2758273"/>
            <a:ext cx="2070662" cy="919401"/>
          </a:xfrm>
          <a:prstGeom prst="roundRect">
            <a:avLst/>
          </a:prstGeom>
          <a:solidFill>
            <a:srgbClr val="EAEAEA">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50000"/>
              </a:lnSpc>
              <a:spcBef>
                <a:spcPct val="0"/>
              </a:spcBef>
              <a:spcAft>
                <a:spcPct val="0"/>
              </a:spcAft>
              <a:buClrTx/>
              <a:buSzTx/>
              <a:buFontTx/>
              <a:buNone/>
              <a:tabLst/>
            </a:pPr>
            <a:r>
              <a:rPr lang="hu-HU" sz="1600" b="0" dirty="0" smtClean="0">
                <a:solidFill>
                  <a:srgbClr val="4D4D4D"/>
                </a:solidFill>
              </a:rPr>
              <a:t>Bányászati terület</a:t>
            </a:r>
            <a:r>
              <a:rPr lang="de-DE" sz="1600" b="0" dirty="0">
                <a:solidFill>
                  <a:srgbClr val="4D4D4D"/>
                </a:solidFill>
              </a:rPr>
              <a:t/>
            </a:r>
            <a:br>
              <a:rPr lang="de-DE" sz="1600" b="0" dirty="0">
                <a:solidFill>
                  <a:srgbClr val="4D4D4D"/>
                </a:solidFill>
              </a:rPr>
            </a:br>
            <a:r>
              <a:rPr lang="de-DE" sz="1600" b="0" dirty="0">
                <a:solidFill>
                  <a:srgbClr val="4D4D4D"/>
                </a:solidFill>
              </a:rPr>
              <a:t>13,337 </a:t>
            </a:r>
            <a:r>
              <a:rPr lang="de-DE" sz="1600" b="0" dirty="0" smtClean="0">
                <a:solidFill>
                  <a:srgbClr val="4D4D4D"/>
                </a:solidFill>
              </a:rPr>
              <a:t>h</a:t>
            </a:r>
            <a:r>
              <a:rPr lang="hu-HU" sz="1600" b="0" dirty="0" err="1" smtClean="0">
                <a:solidFill>
                  <a:srgbClr val="4D4D4D"/>
                </a:solidFill>
              </a:rPr>
              <a:t>ektár</a:t>
            </a:r>
            <a:r>
              <a:rPr lang="de-DE" sz="1600" b="0" dirty="0" smtClean="0">
                <a:solidFill>
                  <a:srgbClr val="4D4D4D"/>
                </a:solidFill>
              </a:rPr>
              <a:t> </a:t>
            </a:r>
            <a:r>
              <a:rPr lang="de-DE" sz="1600" b="0" dirty="0">
                <a:solidFill>
                  <a:srgbClr val="4D4D4D"/>
                </a:solidFill>
              </a:rPr>
              <a:t>(15 %)</a:t>
            </a:r>
          </a:p>
        </p:txBody>
      </p:sp>
      <p:cxnSp>
        <p:nvCxnSpPr>
          <p:cNvPr id="36" name="Gewinkelte Verbindung 178"/>
          <p:cNvCxnSpPr>
            <a:stCxn id="8" idx="3"/>
            <a:endCxn id="35" idx="1"/>
          </p:cNvCxnSpPr>
          <p:nvPr/>
        </p:nvCxnSpPr>
        <p:spPr bwMode="auto">
          <a:xfrm>
            <a:off x="2486947" y="3108331"/>
            <a:ext cx="122059" cy="109643"/>
          </a:xfrm>
          <a:prstGeom prst="bentConnector3">
            <a:avLst>
              <a:gd name="adj1" fmla="val 50000"/>
            </a:avLst>
          </a:prstGeom>
          <a:ln w="12700">
            <a:solidFill>
              <a:srgbClr val="777777"/>
            </a:solidFill>
            <a:prstDash val="lgDash"/>
            <a:headEnd type="none" w="med" len="med"/>
            <a:tailEnd type="arrow"/>
          </a:ln>
        </p:spPr>
        <p:style>
          <a:lnRef idx="1">
            <a:schemeClr val="dk1"/>
          </a:lnRef>
          <a:fillRef idx="0">
            <a:schemeClr val="dk1"/>
          </a:fillRef>
          <a:effectRef idx="0">
            <a:schemeClr val="dk1"/>
          </a:effectRef>
          <a:fontRef idx="minor">
            <a:schemeClr val="tx1"/>
          </a:fontRef>
        </p:style>
      </p:cxnSp>
      <p:cxnSp>
        <p:nvCxnSpPr>
          <p:cNvPr id="37" name="Gewinkelte Verbindung 180"/>
          <p:cNvCxnSpPr/>
          <p:nvPr/>
        </p:nvCxnSpPr>
        <p:spPr bwMode="auto">
          <a:xfrm>
            <a:off x="3923928" y="4041939"/>
            <a:ext cx="914400" cy="914400"/>
          </a:xfrm>
          <a:prstGeom prst="bentConnector3">
            <a:avLst/>
          </a:prstGeom>
          <a:noFill/>
          <a:ln w="9525" cap="flat" cmpd="sng" algn="ctr">
            <a:noFill/>
            <a:prstDash val="solid"/>
            <a:round/>
            <a:headEnd type="none" w="med" len="med"/>
            <a:tailEnd type="arrow"/>
          </a:ln>
          <a:effectLst/>
        </p:spPr>
      </p:cxnSp>
    </p:spTree>
    <p:extLst>
      <p:ext uri="{BB962C8B-B14F-4D97-AF65-F5344CB8AC3E}">
        <p14:creationId xmlns:p14="http://schemas.microsoft.com/office/powerpoint/2010/main" val="34391164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2800" dirty="0" smtClean="0"/>
              <a:t>Ígéretes energianövények</a:t>
            </a:r>
            <a:endParaRPr lang="hu-HU" sz="2800" dirty="0"/>
          </a:p>
        </p:txBody>
      </p:sp>
      <p:graphicFrame>
        <p:nvGraphicFramePr>
          <p:cNvPr id="4" name="Tartalom helye 3"/>
          <p:cNvGraphicFramePr>
            <a:graphicFrameLocks noGrp="1"/>
          </p:cNvGraphicFramePr>
          <p:nvPr>
            <p:ph idx="1"/>
            <p:extLst>
              <p:ext uri="{D42A27DB-BD31-4B8C-83A1-F6EECF244321}">
                <p14:modId xmlns:p14="http://schemas.microsoft.com/office/powerpoint/2010/main" val="1943769006"/>
              </p:ext>
            </p:extLst>
          </p:nvPr>
        </p:nvGraphicFramePr>
        <p:xfrm>
          <a:off x="467544" y="1268760"/>
          <a:ext cx="8219256" cy="5398842"/>
        </p:xfrm>
        <a:graphic>
          <a:graphicData uri="http://schemas.openxmlformats.org/drawingml/2006/table">
            <a:tbl>
              <a:tblPr firstRow="1" bandRow="1">
                <a:tableStyleId>{F5AB1C69-6EDB-4FF4-983F-18BD219EF322}</a:tableStyleId>
              </a:tblPr>
              <a:tblGrid>
                <a:gridCol w="2088232">
                  <a:extLst>
                    <a:ext uri="{9D8B030D-6E8A-4147-A177-3AD203B41FA5}">
                      <a16:colId xmlns="" xmlns:a16="http://schemas.microsoft.com/office/drawing/2014/main" val="20000"/>
                    </a:ext>
                  </a:extLst>
                </a:gridCol>
                <a:gridCol w="1080120">
                  <a:extLst>
                    <a:ext uri="{9D8B030D-6E8A-4147-A177-3AD203B41FA5}">
                      <a16:colId xmlns="" xmlns:a16="http://schemas.microsoft.com/office/drawing/2014/main" val="20001"/>
                    </a:ext>
                  </a:extLst>
                </a:gridCol>
                <a:gridCol w="5050904">
                  <a:extLst>
                    <a:ext uri="{9D8B030D-6E8A-4147-A177-3AD203B41FA5}">
                      <a16:colId xmlns="" xmlns:a16="http://schemas.microsoft.com/office/drawing/2014/main" val="20002"/>
                    </a:ext>
                  </a:extLst>
                </a:gridCol>
              </a:tblGrid>
              <a:tr h="994587">
                <a:tc>
                  <a:txBody>
                    <a:bodyPr/>
                    <a:lstStyle/>
                    <a:p>
                      <a:pPr algn="ctr"/>
                      <a:r>
                        <a:rPr lang="hu-HU" dirty="0" smtClean="0"/>
                        <a:t>Fajok</a:t>
                      </a:r>
                      <a:endParaRPr lang="hu-HU" dirty="0"/>
                    </a:p>
                  </a:txBody>
                  <a:tcPr/>
                </a:tc>
                <a:tc>
                  <a:txBody>
                    <a:bodyPr/>
                    <a:lstStyle/>
                    <a:p>
                      <a:pPr algn="ctr"/>
                      <a:r>
                        <a:rPr lang="hu-HU" dirty="0" smtClean="0"/>
                        <a:t>Hozam</a:t>
                      </a:r>
                      <a:r>
                        <a:rPr lang="de-DE" dirty="0" smtClean="0"/>
                        <a:t> </a:t>
                      </a:r>
                      <a:r>
                        <a:rPr lang="de-DE" dirty="0"/>
                        <a:t/>
                      </a:r>
                      <a:br>
                        <a:rPr lang="de-DE" dirty="0"/>
                      </a:br>
                      <a:r>
                        <a:rPr lang="de-DE" sz="1400" dirty="0" smtClean="0"/>
                        <a:t>(</a:t>
                      </a:r>
                      <a:r>
                        <a:rPr lang="hu-HU" sz="1400" dirty="0" smtClean="0"/>
                        <a:t>tonna</a:t>
                      </a:r>
                      <a:r>
                        <a:rPr lang="hu-HU" sz="1400" baseline="0" dirty="0" smtClean="0"/>
                        <a:t> szárazanyag / év / hektár</a:t>
                      </a:r>
                      <a:r>
                        <a:rPr lang="de-DE" sz="1400" baseline="0" dirty="0" smtClean="0"/>
                        <a:t>)</a:t>
                      </a:r>
                      <a:endParaRPr lang="hu-HU" sz="1400" baseline="0" dirty="0"/>
                    </a:p>
                  </a:txBody>
                  <a:tcPr/>
                </a:tc>
                <a:tc>
                  <a:txBody>
                    <a:bodyPr/>
                    <a:lstStyle/>
                    <a:p>
                      <a:pPr algn="ctr"/>
                      <a:r>
                        <a:rPr lang="hu-HU" dirty="0" smtClean="0"/>
                        <a:t>Megjegyzések</a:t>
                      </a:r>
                      <a:endParaRPr lang="hu-HU" dirty="0"/>
                    </a:p>
                  </a:txBody>
                  <a:tcPr/>
                </a:tc>
                <a:extLst>
                  <a:ext uri="{0D108BD9-81ED-4DB2-BD59-A6C34878D82A}">
                    <a16:rowId xmlns="" xmlns:a16="http://schemas.microsoft.com/office/drawing/2014/main" val="10000"/>
                  </a:ext>
                </a:extLst>
              </a:tr>
              <a:tr h="11754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Sorghum</a:t>
                      </a:r>
                      <a:r>
                        <a:rPr lang="de-DE" i="1" baseline="0" dirty="0"/>
                        <a:t> bicolor/ </a:t>
                      </a:r>
                      <a:r>
                        <a:rPr lang="de-DE" i="1" baseline="0" dirty="0" smtClean="0"/>
                        <a:t>sudanense</a:t>
                      </a:r>
                      <a:r>
                        <a:rPr lang="hu-HU" i="1" baseline="0" dirty="0" smtClean="0"/>
                        <a:t> (Szudáni fű)</a:t>
                      </a:r>
                      <a:endParaRPr lang="hu-HU" i="1" dirty="0" smtClean="0"/>
                    </a:p>
                  </a:txBody>
                  <a:tcPr anchor="ctr"/>
                </a:tc>
                <a:tc>
                  <a:txBody>
                    <a:bodyPr/>
                    <a:lstStyle/>
                    <a:p>
                      <a:pPr algn="ctr"/>
                      <a:r>
                        <a:rPr lang="de-DE" dirty="0"/>
                        <a:t>3-17</a:t>
                      </a:r>
                      <a:endParaRPr lang="hu-HU" dirty="0"/>
                    </a:p>
                  </a:txBody>
                  <a:tcPr anchor="ctr"/>
                </a:tc>
                <a:tc>
                  <a:txBody>
                    <a:bodyPr/>
                    <a:lstStyle/>
                    <a:p>
                      <a:r>
                        <a:rPr lang="hu-HU" sz="1800" kern="1200" baseline="0" dirty="0" smtClean="0">
                          <a:solidFill>
                            <a:schemeClr val="dk1"/>
                          </a:solidFill>
                          <a:latin typeface="+mn-lt"/>
                          <a:ea typeface="+mn-ea"/>
                          <a:cs typeface="+mn-cs"/>
                        </a:rPr>
                        <a:t>A kukoricához viszonyítva </a:t>
                      </a:r>
                      <a:r>
                        <a:rPr lang="hu-HU" sz="1800" kern="1200" baseline="0" dirty="0" err="1" smtClean="0">
                          <a:solidFill>
                            <a:schemeClr val="dk1"/>
                          </a:solidFill>
                          <a:latin typeface="+mn-lt"/>
                          <a:ea typeface="+mn-ea"/>
                          <a:cs typeface="+mn-cs"/>
                        </a:rPr>
                        <a:t>p</a:t>
                      </a:r>
                      <a:r>
                        <a:rPr lang="hu-HU" sz="1800" kern="1200" dirty="0" err="1" smtClean="0">
                          <a:solidFill>
                            <a:schemeClr val="dk1"/>
                          </a:solidFill>
                          <a:latin typeface="+mn-lt"/>
                          <a:ea typeface="+mn-ea"/>
                          <a:cs typeface="+mn-cs"/>
                        </a:rPr>
                        <a:t>rofitábilis</a:t>
                      </a:r>
                      <a:r>
                        <a:rPr lang="hu-HU" sz="1800" kern="1200" baseline="0" dirty="0" smtClean="0">
                          <a:solidFill>
                            <a:schemeClr val="dk1"/>
                          </a:solidFill>
                          <a:latin typeface="+mn-lt"/>
                          <a:ea typeface="+mn-ea"/>
                          <a:cs typeface="+mn-cs"/>
                        </a:rPr>
                        <a:t> terméshozam</a:t>
                      </a:r>
                      <a:r>
                        <a:rPr lang="de-DE" baseline="0" dirty="0" smtClean="0"/>
                        <a:t>, </a:t>
                      </a:r>
                      <a:r>
                        <a:rPr lang="hu-HU" baseline="0" dirty="0" smtClean="0"/>
                        <a:t>nagyon ígéretes eredmények a gyenge talajadottságú rekultivációs </a:t>
                      </a:r>
                      <a:r>
                        <a:rPr lang="hu-HU" baseline="0" dirty="0" err="1" smtClean="0"/>
                        <a:t>brandenburg-i</a:t>
                      </a:r>
                      <a:r>
                        <a:rPr lang="hu-HU" baseline="0" dirty="0" smtClean="0"/>
                        <a:t> területen</a:t>
                      </a:r>
                      <a:endParaRPr lang="hu-HU" dirty="0"/>
                    </a:p>
                  </a:txBody>
                  <a:tcPr/>
                </a:tc>
                <a:extLst>
                  <a:ext uri="{0D108BD9-81ED-4DB2-BD59-A6C34878D82A}">
                    <a16:rowId xmlns="" xmlns:a16="http://schemas.microsoft.com/office/drawing/2014/main" val="10001"/>
                  </a:ext>
                </a:extLst>
              </a:tr>
              <a:tr h="904170">
                <a:tc>
                  <a:txBody>
                    <a:bodyPr/>
                    <a:lstStyle/>
                    <a:p>
                      <a:r>
                        <a:rPr lang="de-DE" i="1" dirty="0"/>
                        <a:t>Medicago </a:t>
                      </a:r>
                      <a:r>
                        <a:rPr lang="de-DE" i="1" dirty="0" smtClean="0"/>
                        <a:t>sativa</a:t>
                      </a:r>
                      <a:r>
                        <a:rPr lang="hu-HU" i="1" dirty="0" smtClean="0"/>
                        <a:t> (Takarmánylucerna)</a:t>
                      </a:r>
                      <a:endParaRPr lang="hu-HU" i="1" dirty="0"/>
                    </a:p>
                  </a:txBody>
                  <a:tcPr anchor="ctr"/>
                </a:tc>
                <a:tc>
                  <a:txBody>
                    <a:bodyPr/>
                    <a:lstStyle/>
                    <a:p>
                      <a:pPr algn="ctr"/>
                      <a:r>
                        <a:rPr lang="de-DE" dirty="0"/>
                        <a:t>2-17</a:t>
                      </a:r>
                      <a:endParaRPr lang="hu-HU"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u-HU" dirty="0" smtClean="0"/>
                        <a:t>Nagyon fontos szerepe van a rekultivációs talajviszonyok helyreállításában és a legfelső</a:t>
                      </a:r>
                      <a:r>
                        <a:rPr lang="hu-HU" baseline="0" dirty="0" smtClean="0"/>
                        <a:t> talajréteg újrarögzítésében.</a:t>
                      </a:r>
                      <a:endParaRPr lang="hu-HU" dirty="0"/>
                    </a:p>
                  </a:txBody>
                  <a:tcPr/>
                </a:tc>
                <a:extLst>
                  <a:ext uri="{0D108BD9-81ED-4DB2-BD59-A6C34878D82A}">
                    <a16:rowId xmlns="" xmlns:a16="http://schemas.microsoft.com/office/drawing/2014/main" val="10002"/>
                  </a:ext>
                </a:extLst>
              </a:tr>
              <a:tr h="11754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800" i="1" kern="1200" dirty="0">
                          <a:solidFill>
                            <a:schemeClr val="dk1"/>
                          </a:solidFill>
                          <a:latin typeface="+mn-lt"/>
                          <a:ea typeface="+mn-ea"/>
                          <a:cs typeface="+mn-cs"/>
                        </a:rPr>
                        <a:t>Miscanthus x </a:t>
                      </a:r>
                      <a:r>
                        <a:rPr lang="de-DE" sz="1800" i="1" kern="1200" dirty="0" smtClean="0">
                          <a:solidFill>
                            <a:schemeClr val="dk1"/>
                          </a:solidFill>
                          <a:latin typeface="+mn-lt"/>
                          <a:ea typeface="+mn-ea"/>
                          <a:cs typeface="+mn-cs"/>
                        </a:rPr>
                        <a:t>giganteus</a:t>
                      </a:r>
                      <a:r>
                        <a:rPr lang="hu-HU" sz="1800" i="1" kern="1200" dirty="0" smtClean="0">
                          <a:solidFill>
                            <a:schemeClr val="dk1"/>
                          </a:solidFill>
                          <a:latin typeface="+mn-lt"/>
                          <a:ea typeface="+mn-ea"/>
                          <a:cs typeface="+mn-cs"/>
                        </a:rPr>
                        <a:t> </a:t>
                      </a:r>
                      <a:r>
                        <a:rPr lang="hu-HU" i="1" baseline="0" dirty="0" smtClean="0"/>
                        <a:t>(Óriás </a:t>
                      </a:r>
                      <a:r>
                        <a:rPr lang="hu-HU" i="1" baseline="0" dirty="0" err="1" smtClean="0"/>
                        <a:t>virágosnád</a:t>
                      </a:r>
                      <a:r>
                        <a:rPr lang="hu-HU" i="1" baseline="0" dirty="0" smtClean="0"/>
                        <a:t>)</a:t>
                      </a:r>
                      <a:endParaRPr lang="hu-HU" i="1" dirty="0" smtClean="0"/>
                    </a:p>
                  </a:txBody>
                  <a:tcPr anchor="ctr"/>
                </a:tc>
                <a:tc>
                  <a:txBody>
                    <a:bodyPr/>
                    <a:lstStyle/>
                    <a:p>
                      <a:pPr marL="0" algn="ctr" defTabSz="914400" rtl="0" eaLnBrk="1" latinLnBrk="0" hangingPunct="1"/>
                      <a:r>
                        <a:rPr lang="de-DE" sz="1800" kern="1200" dirty="0">
                          <a:solidFill>
                            <a:schemeClr val="dk1"/>
                          </a:solidFill>
                          <a:latin typeface="+mn-lt"/>
                          <a:ea typeface="+mn-ea"/>
                          <a:cs typeface="+mn-cs"/>
                        </a:rPr>
                        <a:t>4.5-25</a:t>
                      </a:r>
                    </a:p>
                  </a:txBody>
                  <a:tcPr anchor="ctr"/>
                </a:tc>
                <a:tc>
                  <a:txBody>
                    <a:bodyPr/>
                    <a:lstStyle/>
                    <a:p>
                      <a:r>
                        <a:rPr lang="hu-HU" sz="1800" kern="1200" dirty="0" smtClean="0">
                          <a:solidFill>
                            <a:schemeClr val="dk1"/>
                          </a:solidFill>
                          <a:latin typeface="+mn-lt"/>
                          <a:ea typeface="+mn-ea"/>
                          <a:cs typeface="+mn-cs"/>
                        </a:rPr>
                        <a:t>Tesztelés</a:t>
                      </a:r>
                      <a:r>
                        <a:rPr lang="hu-HU" sz="1800" kern="1200" baseline="0" dirty="0" smtClean="0">
                          <a:solidFill>
                            <a:schemeClr val="dk1"/>
                          </a:solidFill>
                          <a:latin typeface="+mn-lt"/>
                          <a:ea typeface="+mn-ea"/>
                          <a:cs typeface="+mn-cs"/>
                        </a:rPr>
                        <a:t> alatt, de nagyon ígéretes hozam eredmények a gyenge vagy közepes minőségű mezőgazdasági földterületeken.</a:t>
                      </a:r>
                      <a:endParaRPr lang="de-DE" sz="1800" kern="1200" dirty="0">
                        <a:solidFill>
                          <a:schemeClr val="dk1"/>
                        </a:solidFill>
                        <a:latin typeface="+mn-lt"/>
                        <a:ea typeface="+mn-ea"/>
                        <a:cs typeface="+mn-cs"/>
                      </a:endParaRPr>
                    </a:p>
                  </a:txBody>
                  <a:tcPr/>
                </a:tc>
                <a:extLst>
                  <a:ext uri="{0D108BD9-81ED-4DB2-BD59-A6C34878D82A}">
                    <a16:rowId xmlns="" xmlns:a16="http://schemas.microsoft.com/office/drawing/2014/main" val="10003"/>
                  </a:ext>
                </a:extLst>
              </a:tr>
              <a:tr h="632919">
                <a:tc>
                  <a:txBody>
                    <a:bodyPr/>
                    <a:lstStyle/>
                    <a:p>
                      <a:r>
                        <a:rPr lang="de-DE" i="1" dirty="0"/>
                        <a:t>Robinia </a:t>
                      </a:r>
                      <a:r>
                        <a:rPr lang="de-DE" i="1" dirty="0" smtClean="0"/>
                        <a:t>pseudoacacia</a:t>
                      </a:r>
                      <a:r>
                        <a:rPr lang="hu-HU" i="1" dirty="0" smtClean="0"/>
                        <a:t> (Fehér akác)</a:t>
                      </a:r>
                      <a:endParaRPr lang="hu-HU" dirty="0"/>
                    </a:p>
                  </a:txBody>
                  <a:tcPr anchor="ctr"/>
                </a:tc>
                <a:tc>
                  <a:txBody>
                    <a:bodyPr/>
                    <a:lstStyle/>
                    <a:p>
                      <a:pPr algn="ctr"/>
                      <a:r>
                        <a:rPr lang="de-DE" dirty="0"/>
                        <a:t>1-11</a:t>
                      </a:r>
                      <a:endParaRPr lang="hu-HU" dirty="0"/>
                    </a:p>
                  </a:txBody>
                  <a:tcPr anchor="ctr"/>
                </a:tc>
                <a:tc>
                  <a:txBody>
                    <a:bodyPr/>
                    <a:lstStyle/>
                    <a:p>
                      <a:r>
                        <a:rPr lang="hu-HU" dirty="0" smtClean="0"/>
                        <a:t>Általánosan</a:t>
                      </a:r>
                      <a:r>
                        <a:rPr lang="hu-HU" baseline="0" dirty="0" smtClean="0"/>
                        <a:t> jó tapasztalatok a gyenge talajadottságú rekultivációs földterületeken</a:t>
                      </a:r>
                      <a:endParaRPr lang="hu-HU" b="1" dirty="0">
                        <a:solidFill>
                          <a:schemeClr val="tx2">
                            <a:lumMod val="75000"/>
                          </a:schemeClr>
                        </a:solidFill>
                      </a:endParaRPr>
                    </a:p>
                  </a:txBody>
                  <a:tcPr/>
                </a:tc>
                <a:extLst>
                  <a:ext uri="{0D108BD9-81ED-4DB2-BD59-A6C34878D82A}">
                    <a16:rowId xmlns="" xmlns:a16="http://schemas.microsoft.com/office/drawing/2014/main" val="10004"/>
                  </a:ext>
                </a:extLst>
              </a:tr>
            </a:tbl>
          </a:graphicData>
        </a:graphic>
      </p:graphicFrame>
      <p:sp>
        <p:nvSpPr>
          <p:cNvPr id="5" name="Rechteck: abgerundete Ecken 4">
            <a:extLst>
              <a:ext uri="{FF2B5EF4-FFF2-40B4-BE49-F238E27FC236}">
                <a16:creationId xmlns="" xmlns:a16="http://schemas.microsoft.com/office/drawing/2014/main" id="{6C1F4A4A-FBEA-455A-9470-5AB2498CEE91}"/>
              </a:ext>
            </a:extLst>
          </p:cNvPr>
          <p:cNvSpPr/>
          <p:nvPr/>
        </p:nvSpPr>
        <p:spPr>
          <a:xfrm>
            <a:off x="457200" y="2564904"/>
            <a:ext cx="8208912" cy="93610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abgerundete Ecken 4">
            <a:extLst>
              <a:ext uri="{FF2B5EF4-FFF2-40B4-BE49-F238E27FC236}">
                <a16:creationId xmlns="" xmlns:a16="http://schemas.microsoft.com/office/drawing/2014/main" id="{6C1F4A4A-FBEA-455A-9470-5AB2498CEE91}"/>
              </a:ext>
            </a:extLst>
          </p:cNvPr>
          <p:cNvSpPr/>
          <p:nvPr/>
        </p:nvSpPr>
        <p:spPr>
          <a:xfrm>
            <a:off x="457200" y="3680149"/>
            <a:ext cx="8208912" cy="93610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7665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692696"/>
            <a:ext cx="8656712" cy="782960"/>
          </a:xfrm>
        </p:spPr>
        <p:txBody>
          <a:bodyPr>
            <a:noAutofit/>
          </a:bodyPr>
          <a:lstStyle/>
          <a:p>
            <a:r>
              <a:rPr lang="hu-HU" sz="3200" dirty="0" smtClean="0"/>
              <a:t>Javasolt forgatókönyv</a:t>
            </a:r>
            <a:r>
              <a:rPr lang="de-DE" sz="3200" dirty="0" smtClean="0"/>
              <a:t>: </a:t>
            </a:r>
            <a:r>
              <a:rPr lang="hu-HU" sz="3200" dirty="0" smtClean="0"/>
              <a:t>Takarmánylucerna és  szudáni fű termesztése és feldolgozása </a:t>
            </a:r>
            <a:r>
              <a:rPr lang="hu-HU" sz="3200" dirty="0" err="1" smtClean="0"/>
              <a:t>biometán</a:t>
            </a:r>
            <a:r>
              <a:rPr lang="hu-HU" sz="3200" dirty="0" smtClean="0"/>
              <a:t> </a:t>
            </a:r>
            <a:r>
              <a:rPr lang="hu-HU" sz="3200" dirty="0"/>
              <a:t>termelésre </a:t>
            </a:r>
            <a:r>
              <a:rPr lang="de-DE" sz="3200" dirty="0" smtClean="0"/>
              <a:t>(</a:t>
            </a:r>
            <a:r>
              <a:rPr lang="hu-HU" sz="3200" dirty="0" smtClean="0"/>
              <a:t>2</a:t>
            </a:r>
            <a:r>
              <a:rPr lang="de-DE" sz="3200" dirty="0" smtClean="0"/>
              <a:t>0 </a:t>
            </a:r>
            <a:r>
              <a:rPr lang="hu-HU" sz="3200" dirty="0"/>
              <a:t>éves távlatban</a:t>
            </a:r>
            <a:r>
              <a:rPr lang="de-DE" sz="3200" dirty="0" smtClean="0"/>
              <a:t>)</a:t>
            </a:r>
            <a:endParaRPr lang="en-GB" sz="3200" dirty="0"/>
          </a:p>
        </p:txBody>
      </p:sp>
      <p:graphicFrame>
        <p:nvGraphicFramePr>
          <p:cNvPr id="6" name="Tartalom helye 3"/>
          <p:cNvGraphicFramePr>
            <a:graphicFrameLocks/>
          </p:cNvGraphicFramePr>
          <p:nvPr>
            <p:extLst>
              <p:ext uri="{D42A27DB-BD31-4B8C-83A1-F6EECF244321}">
                <p14:modId xmlns:p14="http://schemas.microsoft.com/office/powerpoint/2010/main" val="4197854484"/>
              </p:ext>
            </p:extLst>
          </p:nvPr>
        </p:nvGraphicFramePr>
        <p:xfrm>
          <a:off x="307776" y="2852936"/>
          <a:ext cx="8528448" cy="2939760"/>
        </p:xfrm>
        <a:graphic>
          <a:graphicData uri="http://schemas.openxmlformats.org/drawingml/2006/table">
            <a:tbl>
              <a:tblPr firstRow="1" bandRow="1">
                <a:tableStyleId>{F5AB1C69-6EDB-4FF4-983F-18BD219EF322}</a:tableStyleId>
              </a:tblPr>
              <a:tblGrid>
                <a:gridCol w="4480248">
                  <a:extLst>
                    <a:ext uri="{9D8B030D-6E8A-4147-A177-3AD203B41FA5}">
                      <a16:colId xmlns="" xmlns:a16="http://schemas.microsoft.com/office/drawing/2014/main" val="398754219"/>
                    </a:ext>
                  </a:extLst>
                </a:gridCol>
                <a:gridCol w="4048200">
                  <a:extLst>
                    <a:ext uri="{9D8B030D-6E8A-4147-A177-3AD203B41FA5}">
                      <a16:colId xmlns="" xmlns:a16="http://schemas.microsoft.com/office/drawing/2014/main" val="20000"/>
                    </a:ext>
                  </a:extLst>
                </a:gridCol>
              </a:tblGrid>
              <a:tr h="339955">
                <a:tc>
                  <a:txBody>
                    <a:bodyPr/>
                    <a:lstStyle/>
                    <a:p>
                      <a:pPr algn="ctr"/>
                      <a:r>
                        <a:rPr lang="hu-HU" dirty="0" smtClean="0"/>
                        <a:t>Értéklánc adat</a:t>
                      </a:r>
                      <a:endParaRPr lang="hu-HU" dirty="0"/>
                    </a:p>
                  </a:txBody>
                  <a:tcPr/>
                </a:tc>
                <a:tc>
                  <a:txBody>
                    <a:bodyPr/>
                    <a:lstStyle/>
                    <a:p>
                      <a:pPr algn="ctr"/>
                      <a:r>
                        <a:rPr lang="hu-HU" sz="1800" dirty="0" smtClean="0"/>
                        <a:t>Érték</a:t>
                      </a:r>
                      <a:endParaRPr lang="hu-HU" sz="1800" dirty="0"/>
                    </a:p>
                  </a:txBody>
                  <a:tcPr anchor="ctr"/>
                </a:tc>
                <a:extLst>
                  <a:ext uri="{0D108BD9-81ED-4DB2-BD59-A6C34878D82A}">
                    <a16:rowId xmlns="" xmlns:a16="http://schemas.microsoft.com/office/drawing/2014/main" val="10000"/>
                  </a:ext>
                </a:extLst>
              </a:tr>
              <a:tr h="311626">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hu-HU" sz="1600" b="1" dirty="0" smtClean="0">
                          <a:effectLst/>
                          <a:latin typeface="+mn-lt"/>
                        </a:rPr>
                        <a:t>Átlagos takarmánylucerna biomassza</a:t>
                      </a:r>
                      <a:r>
                        <a:rPr lang="hu-HU" sz="1600" b="1" baseline="0" dirty="0" smtClean="0">
                          <a:effectLst/>
                          <a:latin typeface="+mn-lt"/>
                        </a:rPr>
                        <a:t> produktivitás a területen</a:t>
                      </a:r>
                      <a:endParaRPr lang="uk-UA" sz="1600" b="1" dirty="0">
                        <a:solidFill>
                          <a:srgbClr val="38480C"/>
                        </a:solidFill>
                        <a:effectLst/>
                        <a:latin typeface="+mn-lt"/>
                        <a:ea typeface="Times New Roman" panose="02020603050405020304" pitchFamily="18" charset="0"/>
                        <a:cs typeface="Calibri" panose="020F0502020204030204" pitchFamily="34" charset="0"/>
                      </a:endParaRPr>
                    </a:p>
                  </a:txBody>
                  <a:tcPr anchor="ctr"/>
                </a:tc>
                <a:tc>
                  <a:txBody>
                    <a:bodyPr/>
                    <a:lstStyle/>
                    <a:p>
                      <a:pPr algn="ctr">
                        <a:spcAft>
                          <a:spcPts val="0"/>
                        </a:spcAft>
                      </a:pPr>
                      <a:r>
                        <a:rPr lang="en-US" sz="1600" b="0" dirty="0">
                          <a:effectLst/>
                          <a:latin typeface="+mn-lt"/>
                        </a:rPr>
                        <a:t>5 </a:t>
                      </a:r>
                      <a:r>
                        <a:rPr lang="hu-HU" sz="1600" b="0" dirty="0" smtClean="0">
                          <a:effectLst/>
                          <a:latin typeface="+mn-lt"/>
                        </a:rPr>
                        <a:t>tonna</a:t>
                      </a:r>
                      <a:r>
                        <a:rPr lang="hu-HU" sz="1600" b="0" baseline="0" dirty="0" smtClean="0">
                          <a:effectLst/>
                          <a:latin typeface="+mn-lt"/>
                        </a:rPr>
                        <a:t> szárazanyag / hektár / év</a:t>
                      </a:r>
                      <a:endParaRPr lang="uk-UA" sz="1600" b="0" dirty="0">
                        <a:solidFill>
                          <a:srgbClr val="38480C"/>
                        </a:solidFill>
                        <a:effectLst/>
                        <a:latin typeface="+mn-lt"/>
                        <a:ea typeface="Times New Roman" panose="02020603050405020304" pitchFamily="18" charset="0"/>
                        <a:cs typeface="Calibri" panose="020F0502020204030204" pitchFamily="34" charset="0"/>
                      </a:endParaRPr>
                    </a:p>
                  </a:txBody>
                  <a:tcPr anchor="ctr"/>
                </a:tc>
                <a:extLst>
                  <a:ext uri="{0D108BD9-81ED-4DB2-BD59-A6C34878D82A}">
                    <a16:rowId xmlns="" xmlns:a16="http://schemas.microsoft.com/office/drawing/2014/main" val="10001"/>
                  </a:ext>
                </a:extLst>
              </a:tr>
              <a:tr h="293557">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hu-HU" sz="1600" b="1" dirty="0" smtClean="0">
                          <a:effectLst/>
                          <a:latin typeface="+mn-lt"/>
                        </a:rPr>
                        <a:t>Átlagos szudáni</a:t>
                      </a:r>
                      <a:r>
                        <a:rPr lang="hu-HU" sz="1600" b="1" baseline="0" dirty="0" smtClean="0">
                          <a:effectLst/>
                          <a:latin typeface="+mn-lt"/>
                        </a:rPr>
                        <a:t> fű</a:t>
                      </a:r>
                      <a:r>
                        <a:rPr lang="hu-HU" sz="1600" b="1" dirty="0" smtClean="0">
                          <a:effectLst/>
                          <a:latin typeface="+mn-lt"/>
                        </a:rPr>
                        <a:t> biomassza</a:t>
                      </a:r>
                      <a:r>
                        <a:rPr lang="hu-HU" sz="1600" b="1" baseline="0" dirty="0" smtClean="0">
                          <a:effectLst/>
                          <a:latin typeface="+mn-lt"/>
                        </a:rPr>
                        <a:t> produktivitás a területen</a:t>
                      </a:r>
                      <a:endParaRPr lang="uk-UA" sz="1600" b="1" dirty="0">
                        <a:solidFill>
                          <a:srgbClr val="38480C"/>
                        </a:solidFill>
                        <a:effectLst/>
                        <a:latin typeface="+mn-lt"/>
                        <a:ea typeface="Times New Roman" panose="02020603050405020304" pitchFamily="18" charset="0"/>
                        <a:cs typeface="Calibri" panose="020F0502020204030204" pitchFamily="34" charset="0"/>
                      </a:endParaRPr>
                    </a:p>
                  </a:txBody>
                  <a:tcPr marL="68580" marR="68580" marT="36000" marB="36000" anchor="b"/>
                </a:tc>
                <a:tc>
                  <a:txBody>
                    <a:bodyPr/>
                    <a:lstStyle/>
                    <a:p>
                      <a:pPr algn="ctr">
                        <a:spcAft>
                          <a:spcPts val="0"/>
                        </a:spcAft>
                      </a:pPr>
                      <a:r>
                        <a:rPr lang="hu-HU" sz="1600" b="0" dirty="0" smtClean="0">
                          <a:effectLst/>
                          <a:latin typeface="+mn-lt"/>
                        </a:rPr>
                        <a:t>10</a:t>
                      </a:r>
                      <a:r>
                        <a:rPr lang="en-US" sz="1600" b="0" dirty="0" smtClean="0">
                          <a:effectLst/>
                          <a:latin typeface="+mn-lt"/>
                        </a:rPr>
                        <a:t> </a:t>
                      </a:r>
                      <a:r>
                        <a:rPr lang="hu-HU" sz="1600" b="0" dirty="0" smtClean="0">
                          <a:effectLst/>
                          <a:latin typeface="+mn-lt"/>
                        </a:rPr>
                        <a:t>tonna</a:t>
                      </a:r>
                      <a:r>
                        <a:rPr lang="hu-HU" sz="1600" b="0" baseline="0" dirty="0" smtClean="0">
                          <a:effectLst/>
                          <a:latin typeface="+mn-lt"/>
                        </a:rPr>
                        <a:t> szárazanyag / hektár / év</a:t>
                      </a:r>
                      <a:endParaRPr lang="uk-UA" sz="1600" b="0" dirty="0">
                        <a:solidFill>
                          <a:srgbClr val="38480C"/>
                        </a:solidFill>
                        <a:effectLst/>
                        <a:latin typeface="+mn-lt"/>
                        <a:ea typeface="Times New Roman" panose="02020603050405020304" pitchFamily="18" charset="0"/>
                        <a:cs typeface="Calibri" panose="020F0502020204030204" pitchFamily="34" charset="0"/>
                      </a:endParaRPr>
                    </a:p>
                  </a:txBody>
                  <a:tcPr marL="68580" marR="68580" marT="36000" marB="36000" anchor="ctr"/>
                </a:tc>
                <a:extLst>
                  <a:ext uri="{0D108BD9-81ED-4DB2-BD59-A6C34878D82A}">
                    <a16:rowId xmlns="" xmlns:a16="http://schemas.microsoft.com/office/drawing/2014/main" val="4183037310"/>
                  </a:ext>
                </a:extLst>
              </a:tr>
              <a:tr h="293557">
                <a:tc>
                  <a:txBody>
                    <a:bodyPr/>
                    <a:lstStyle/>
                    <a:p>
                      <a:pPr algn="just">
                        <a:spcAft>
                          <a:spcPts val="0"/>
                        </a:spcAft>
                      </a:pPr>
                      <a:r>
                        <a:rPr lang="hu-HU" sz="1600" b="1" dirty="0" smtClean="0">
                          <a:effectLst/>
                          <a:latin typeface="+mn-lt"/>
                        </a:rPr>
                        <a:t>Szükséges földterület a takarmánylucerna biomassza termesztéshez</a:t>
                      </a:r>
                      <a:endParaRPr lang="uk-UA" sz="1600" b="1" dirty="0">
                        <a:solidFill>
                          <a:srgbClr val="38480C"/>
                        </a:solidFill>
                        <a:effectLst/>
                        <a:latin typeface="+mn-lt"/>
                        <a:ea typeface="Times New Roman" panose="02020603050405020304" pitchFamily="18" charset="0"/>
                        <a:cs typeface="Calibri" panose="020F0502020204030204" pitchFamily="34" charset="0"/>
                      </a:endParaRPr>
                    </a:p>
                  </a:txBody>
                  <a:tcPr marL="68580" marR="68580" marT="36000" marB="36000" anchor="b"/>
                </a:tc>
                <a:tc>
                  <a:txBody>
                    <a:bodyPr/>
                    <a:lstStyle/>
                    <a:p>
                      <a:pPr algn="ctr">
                        <a:spcAft>
                          <a:spcPts val="0"/>
                        </a:spcAft>
                      </a:pPr>
                      <a:r>
                        <a:rPr lang="en-US" sz="1600" b="0" dirty="0">
                          <a:effectLst/>
                          <a:latin typeface="+mn-lt"/>
                        </a:rPr>
                        <a:t>3,648 </a:t>
                      </a:r>
                      <a:r>
                        <a:rPr lang="en-GB" sz="1600" b="0" dirty="0" smtClean="0">
                          <a:effectLst/>
                          <a:latin typeface="+mn-lt"/>
                        </a:rPr>
                        <a:t>h</a:t>
                      </a:r>
                      <a:r>
                        <a:rPr lang="hu-HU" sz="1600" b="0" dirty="0" err="1" smtClean="0">
                          <a:effectLst/>
                          <a:latin typeface="+mn-lt"/>
                        </a:rPr>
                        <a:t>ektár</a:t>
                      </a:r>
                      <a:endParaRPr lang="uk-UA" sz="1600" b="0" dirty="0">
                        <a:solidFill>
                          <a:srgbClr val="38480C"/>
                        </a:solidFill>
                        <a:effectLst/>
                        <a:latin typeface="+mn-lt"/>
                        <a:ea typeface="Times New Roman" panose="02020603050405020304" pitchFamily="18" charset="0"/>
                        <a:cs typeface="Calibri" panose="020F0502020204030204" pitchFamily="34" charset="0"/>
                      </a:endParaRPr>
                    </a:p>
                  </a:txBody>
                  <a:tcPr marL="68580" marR="68580" marT="36000" marB="36000" anchor="ctr"/>
                </a:tc>
                <a:extLst>
                  <a:ext uri="{0D108BD9-81ED-4DB2-BD59-A6C34878D82A}">
                    <a16:rowId xmlns="" xmlns:a16="http://schemas.microsoft.com/office/drawing/2014/main" val="3024412670"/>
                  </a:ext>
                </a:extLst>
              </a:tr>
              <a:tr h="293557">
                <a:tc>
                  <a:txBody>
                    <a:bodyPr/>
                    <a:lstStyle/>
                    <a:p>
                      <a:pPr algn="just">
                        <a:spcAft>
                          <a:spcPts val="0"/>
                        </a:spcAft>
                      </a:pPr>
                      <a:r>
                        <a:rPr lang="hu-HU" sz="1600" b="1" dirty="0" smtClean="0">
                          <a:effectLst/>
                          <a:latin typeface="+mn-lt"/>
                        </a:rPr>
                        <a:t>Szükséges földterület a szudáni fű biomassza termesztéshez</a:t>
                      </a:r>
                      <a:endParaRPr lang="uk-UA" sz="1600" b="1" dirty="0">
                        <a:solidFill>
                          <a:srgbClr val="38480C"/>
                        </a:solidFill>
                        <a:effectLst/>
                        <a:latin typeface="+mn-lt"/>
                        <a:ea typeface="Times New Roman" panose="02020603050405020304" pitchFamily="18" charset="0"/>
                        <a:cs typeface="Calibri" panose="020F0502020204030204" pitchFamily="34" charset="0"/>
                      </a:endParaRPr>
                    </a:p>
                  </a:txBody>
                  <a:tcPr marL="68580" marR="68580" marT="36000" marB="36000" anchor="b"/>
                </a:tc>
                <a:tc>
                  <a:txBody>
                    <a:bodyPr/>
                    <a:lstStyle/>
                    <a:p>
                      <a:pPr marL="0" algn="ctr" defTabSz="914400" rtl="0" eaLnBrk="1" latinLnBrk="0" hangingPunct="1">
                        <a:spcAft>
                          <a:spcPts val="0"/>
                        </a:spcAft>
                      </a:pPr>
                      <a:r>
                        <a:rPr lang="de-DE" sz="1600" b="0" kern="1200" dirty="0">
                          <a:solidFill>
                            <a:schemeClr val="dk1"/>
                          </a:solidFill>
                          <a:effectLst/>
                          <a:latin typeface="+mn-lt"/>
                          <a:ea typeface="+mn-ea"/>
                          <a:cs typeface="+mn-cs"/>
                        </a:rPr>
                        <a:t>2,431 </a:t>
                      </a:r>
                      <a:r>
                        <a:rPr lang="de-DE" sz="1600" b="0" kern="1200" dirty="0" smtClean="0">
                          <a:solidFill>
                            <a:schemeClr val="dk1"/>
                          </a:solidFill>
                          <a:effectLst/>
                          <a:latin typeface="+mn-lt"/>
                          <a:ea typeface="+mn-ea"/>
                          <a:cs typeface="+mn-cs"/>
                        </a:rPr>
                        <a:t>h</a:t>
                      </a:r>
                      <a:r>
                        <a:rPr lang="hu-HU" sz="1600" b="0" kern="1200" dirty="0" err="1" smtClean="0">
                          <a:solidFill>
                            <a:schemeClr val="dk1"/>
                          </a:solidFill>
                          <a:effectLst/>
                          <a:latin typeface="+mn-lt"/>
                          <a:ea typeface="+mn-ea"/>
                          <a:cs typeface="+mn-cs"/>
                        </a:rPr>
                        <a:t>ektár</a:t>
                      </a:r>
                      <a:endParaRPr lang="uk-UA" sz="1600" b="0" kern="1200" dirty="0">
                        <a:solidFill>
                          <a:schemeClr val="dk1"/>
                        </a:solidFill>
                        <a:effectLst/>
                        <a:latin typeface="+mn-lt"/>
                        <a:ea typeface="+mn-ea"/>
                        <a:cs typeface="+mn-cs"/>
                      </a:endParaRPr>
                    </a:p>
                  </a:txBody>
                  <a:tcPr marL="68580" marR="68580" marT="36000" marB="36000" anchor="ctr"/>
                </a:tc>
                <a:extLst>
                  <a:ext uri="{0D108BD9-81ED-4DB2-BD59-A6C34878D82A}">
                    <a16:rowId xmlns="" xmlns:a16="http://schemas.microsoft.com/office/drawing/2014/main" val="3191603597"/>
                  </a:ext>
                </a:extLst>
              </a:tr>
              <a:tr h="293557">
                <a:tc>
                  <a:txBody>
                    <a:bodyPr/>
                    <a:lstStyle/>
                    <a:p>
                      <a:pPr algn="just">
                        <a:spcAft>
                          <a:spcPts val="0"/>
                        </a:spcAft>
                      </a:pPr>
                      <a:r>
                        <a:rPr lang="hu-HU" sz="1600" b="1" dirty="0" smtClean="0">
                          <a:effectLst/>
                          <a:latin typeface="+mn-lt"/>
                        </a:rPr>
                        <a:t>Begyűjtési rádiusz</a:t>
                      </a:r>
                      <a:endParaRPr lang="en-US" sz="1600" b="1" dirty="0">
                        <a:effectLst/>
                        <a:latin typeface="+mn-lt"/>
                      </a:endParaRPr>
                    </a:p>
                  </a:txBody>
                  <a:tcPr marL="68580" marR="68580" marT="36000" marB="36000" anchor="b"/>
                </a:tc>
                <a:tc>
                  <a:txBody>
                    <a:bodyPr/>
                    <a:lstStyle/>
                    <a:p>
                      <a:pPr algn="ctr">
                        <a:spcAft>
                          <a:spcPts val="0"/>
                        </a:spcAft>
                      </a:pPr>
                      <a:r>
                        <a:rPr lang="en-US" sz="1600" b="0" dirty="0">
                          <a:effectLst/>
                          <a:latin typeface="+mn-lt"/>
                        </a:rPr>
                        <a:t>8-48 km</a:t>
                      </a:r>
                      <a:endParaRPr lang="uk-UA" sz="1600" b="0" dirty="0">
                        <a:solidFill>
                          <a:srgbClr val="38480C"/>
                        </a:solidFill>
                        <a:effectLst/>
                        <a:latin typeface="+mn-lt"/>
                        <a:ea typeface="Times New Roman" panose="02020603050405020304" pitchFamily="18" charset="0"/>
                        <a:cs typeface="Calibri" panose="020F0502020204030204" pitchFamily="34" charset="0"/>
                      </a:endParaRPr>
                    </a:p>
                  </a:txBody>
                  <a:tcPr marL="68580" marR="68580" marT="36000" marB="36000" anchor="ctr"/>
                </a:tc>
                <a:extLst>
                  <a:ext uri="{0D108BD9-81ED-4DB2-BD59-A6C34878D82A}">
                    <a16:rowId xmlns="" xmlns:a16="http://schemas.microsoft.com/office/drawing/2014/main" val="2491839984"/>
                  </a:ext>
                </a:extLst>
              </a:tr>
            </a:tbl>
          </a:graphicData>
        </a:graphic>
      </p:graphicFrame>
    </p:spTree>
    <p:extLst>
      <p:ext uri="{BB962C8B-B14F-4D97-AF65-F5344CB8AC3E}">
        <p14:creationId xmlns:p14="http://schemas.microsoft.com/office/powerpoint/2010/main" val="12061008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hu-HU" sz="2800" dirty="0" smtClean="0"/>
              <a:t>Javasolt forgatókönyv</a:t>
            </a:r>
            <a:r>
              <a:rPr lang="de-DE" sz="2800" dirty="0" smtClean="0"/>
              <a:t>: </a:t>
            </a:r>
            <a:r>
              <a:rPr lang="hu-HU" sz="2800" dirty="0" smtClean="0"/>
              <a:t>Takarmánylucerna és  szudáni fű termesztése és feldolgozása </a:t>
            </a:r>
            <a:r>
              <a:rPr lang="hu-HU" sz="2800" dirty="0" err="1" smtClean="0"/>
              <a:t>biometán</a:t>
            </a:r>
            <a:r>
              <a:rPr lang="hu-HU" sz="2800" dirty="0" smtClean="0"/>
              <a:t> termelésre </a:t>
            </a:r>
            <a:r>
              <a:rPr lang="de-DE" sz="2800" dirty="0" smtClean="0"/>
              <a:t>(</a:t>
            </a:r>
            <a:r>
              <a:rPr lang="hu-HU" sz="2800" dirty="0" smtClean="0"/>
              <a:t>2</a:t>
            </a:r>
            <a:r>
              <a:rPr lang="de-DE" sz="2800" dirty="0" smtClean="0"/>
              <a:t>0 </a:t>
            </a:r>
            <a:r>
              <a:rPr lang="hu-HU" sz="2800" dirty="0" smtClean="0"/>
              <a:t>éves távlatban</a:t>
            </a:r>
            <a:r>
              <a:rPr lang="de-DE" sz="2800" dirty="0" smtClean="0"/>
              <a:t>)</a:t>
            </a:r>
            <a:r>
              <a:rPr lang="hu-HU" sz="2800" dirty="0" smtClean="0"/>
              <a:t/>
            </a:r>
            <a:br>
              <a:rPr lang="hu-HU" sz="2800" dirty="0" smtClean="0"/>
            </a:br>
            <a:endParaRPr lang="de-DE" sz="2800" dirty="0"/>
          </a:p>
        </p:txBody>
      </p:sp>
      <p:graphicFrame>
        <p:nvGraphicFramePr>
          <p:cNvPr id="5" name="Tartalom helye 3"/>
          <p:cNvGraphicFramePr>
            <a:graphicFrameLocks/>
          </p:cNvGraphicFramePr>
          <p:nvPr>
            <p:extLst>
              <p:ext uri="{D42A27DB-BD31-4B8C-83A1-F6EECF244321}">
                <p14:modId xmlns:p14="http://schemas.microsoft.com/office/powerpoint/2010/main" val="19112501"/>
              </p:ext>
            </p:extLst>
          </p:nvPr>
        </p:nvGraphicFramePr>
        <p:xfrm>
          <a:off x="287524" y="4541262"/>
          <a:ext cx="8604956" cy="1691640"/>
        </p:xfrm>
        <a:graphic>
          <a:graphicData uri="http://schemas.openxmlformats.org/drawingml/2006/table">
            <a:tbl>
              <a:tblPr firstRow="1" bandRow="1">
                <a:tableStyleId>{F5AB1C69-6EDB-4FF4-983F-18BD219EF322}</a:tableStyleId>
              </a:tblPr>
              <a:tblGrid>
                <a:gridCol w="3078837">
                  <a:extLst>
                    <a:ext uri="{9D8B030D-6E8A-4147-A177-3AD203B41FA5}">
                      <a16:colId xmlns="" xmlns:a16="http://schemas.microsoft.com/office/drawing/2014/main" val="398754219"/>
                    </a:ext>
                  </a:extLst>
                </a:gridCol>
                <a:gridCol w="3631449">
                  <a:extLst>
                    <a:ext uri="{9D8B030D-6E8A-4147-A177-3AD203B41FA5}">
                      <a16:colId xmlns="" xmlns:a16="http://schemas.microsoft.com/office/drawing/2014/main" val="20000"/>
                    </a:ext>
                  </a:extLst>
                </a:gridCol>
                <a:gridCol w="1894670">
                  <a:extLst>
                    <a:ext uri="{9D8B030D-6E8A-4147-A177-3AD203B41FA5}">
                      <a16:colId xmlns="" xmlns:a16="http://schemas.microsoft.com/office/drawing/2014/main" val="20001"/>
                    </a:ext>
                  </a:extLst>
                </a:gridCol>
              </a:tblGrid>
              <a:tr h="370840">
                <a:tc>
                  <a:txBody>
                    <a:bodyPr/>
                    <a:lstStyle/>
                    <a:p>
                      <a:pPr algn="ctr"/>
                      <a:r>
                        <a:rPr lang="hu-HU" dirty="0" smtClean="0"/>
                        <a:t>Bevételek</a:t>
                      </a:r>
                      <a:endParaRPr lang="hu-HU" dirty="0"/>
                    </a:p>
                  </a:txBody>
                  <a:tcPr/>
                </a:tc>
                <a:tc>
                  <a:txBody>
                    <a:bodyPr/>
                    <a:lstStyle/>
                    <a:p>
                      <a:pPr algn="ctr"/>
                      <a:endParaRPr lang="hu-HU" sz="1800" dirty="0"/>
                    </a:p>
                  </a:txBody>
                  <a:tcPr anchor="ctr"/>
                </a:tc>
                <a:tc>
                  <a:txBody>
                    <a:bodyPr/>
                    <a:lstStyle/>
                    <a:p>
                      <a:pPr algn="ctr"/>
                      <a:r>
                        <a:rPr lang="hu-HU" sz="1800" dirty="0" smtClean="0"/>
                        <a:t>EUR </a:t>
                      </a:r>
                      <a:r>
                        <a:rPr lang="de-DE" sz="1800" dirty="0" smtClean="0"/>
                        <a:t>/</a:t>
                      </a:r>
                      <a:r>
                        <a:rPr lang="hu-HU" sz="1800" dirty="0" smtClean="0"/>
                        <a:t> </a:t>
                      </a:r>
                      <a:r>
                        <a:rPr lang="de-DE" sz="1800" dirty="0" smtClean="0"/>
                        <a:t>20 </a:t>
                      </a:r>
                      <a:r>
                        <a:rPr lang="hu-HU" sz="1800" dirty="0" smtClean="0"/>
                        <a:t>év</a:t>
                      </a:r>
                      <a:endParaRPr lang="hu-HU" sz="1800" baseline="0" dirty="0"/>
                    </a:p>
                  </a:txBody>
                  <a:tcPr anchor="ctr"/>
                </a:tc>
                <a:extLst>
                  <a:ext uri="{0D108BD9-81ED-4DB2-BD59-A6C34878D82A}">
                    <a16:rowId xmlns="" xmlns:a16="http://schemas.microsoft.com/office/drawing/2014/main" val="10000"/>
                  </a:ext>
                </a:extLst>
              </a:tr>
              <a:tr h="370840">
                <a:tc>
                  <a:txBody>
                    <a:bodyPr/>
                    <a:lstStyle/>
                    <a:p>
                      <a:r>
                        <a:rPr lang="de-DE" sz="1600" b="1" i="0" dirty="0" smtClean="0"/>
                        <a:t>Biomet</a:t>
                      </a:r>
                      <a:r>
                        <a:rPr lang="hu-HU" sz="1600" b="1" i="0" dirty="0" err="1" smtClean="0"/>
                        <a:t>án</a:t>
                      </a:r>
                      <a:endParaRPr lang="hu-HU" sz="1600" b="1" i="0" dirty="0"/>
                    </a:p>
                  </a:txBody>
                  <a:tcPr anchor="ctr"/>
                </a:tc>
                <a:tc>
                  <a:txBody>
                    <a:bodyPr/>
                    <a:lstStyle/>
                    <a:p>
                      <a:r>
                        <a:rPr lang="de-DE" sz="1600" b="0" i="0" dirty="0"/>
                        <a:t>37.9 M kWh </a:t>
                      </a:r>
                      <a:r>
                        <a:rPr lang="hu-HU" sz="1600" b="0" i="0" dirty="0" smtClean="0"/>
                        <a:t>elektromos</a:t>
                      </a:r>
                      <a:r>
                        <a:rPr lang="hu-HU" sz="1600" b="0" i="0" baseline="0" dirty="0" smtClean="0"/>
                        <a:t> energia értékesítve</a:t>
                      </a:r>
                      <a:r>
                        <a:rPr lang="de-DE" sz="1600" b="0" i="0" dirty="0" smtClean="0"/>
                        <a:t> </a:t>
                      </a:r>
                      <a:r>
                        <a:rPr lang="de-DE" sz="1600" b="0" i="0" dirty="0"/>
                        <a:t>7.3 </a:t>
                      </a:r>
                      <a:r>
                        <a:rPr lang="hu-HU" sz="1600" b="0" i="0" dirty="0" smtClean="0"/>
                        <a:t>EUR</a:t>
                      </a:r>
                      <a:r>
                        <a:rPr lang="de-DE" sz="1600" b="0" i="0" dirty="0" smtClean="0"/>
                        <a:t>Cent/kWh</a:t>
                      </a:r>
                      <a:r>
                        <a:rPr lang="hu-HU" sz="1600" b="0" i="0" dirty="0" smtClean="0"/>
                        <a:t> áron</a:t>
                      </a:r>
                      <a:endParaRPr lang="hu-HU" sz="1600" b="0" i="0" dirty="0"/>
                    </a:p>
                  </a:txBody>
                  <a:tcPr anchor="ctr"/>
                </a:tc>
                <a:tc>
                  <a:txBody>
                    <a:bodyPr/>
                    <a:lstStyle/>
                    <a:p>
                      <a:pPr marL="0" indent="0" algn="ctr">
                        <a:buFont typeface="Arial" panose="020B0604020202020204" pitchFamily="34" charset="0"/>
                        <a:buNone/>
                      </a:pPr>
                      <a:r>
                        <a:rPr lang="en-US" sz="1400" dirty="0"/>
                        <a:t>54 M</a:t>
                      </a:r>
                    </a:p>
                  </a:txBody>
                  <a:tcPr anchor="ctr"/>
                </a:tc>
                <a:extLst>
                  <a:ext uri="{0D108BD9-81ED-4DB2-BD59-A6C34878D82A}">
                    <a16:rowId xmlns="" xmlns:a16="http://schemas.microsoft.com/office/drawing/2014/main" val="10001"/>
                  </a:ext>
                </a:extLst>
              </a:tr>
              <a:tr h="370840">
                <a:tc>
                  <a:txBody>
                    <a:bodyPr/>
                    <a:lstStyle/>
                    <a:p>
                      <a:r>
                        <a:rPr lang="hu-HU" sz="1600" b="1" i="0" dirty="0" smtClean="0"/>
                        <a:t>Közvetlen</a:t>
                      </a:r>
                      <a:r>
                        <a:rPr lang="hu-HU" sz="1600" b="1" i="0" baseline="0" dirty="0" smtClean="0"/>
                        <a:t> bevételek</a:t>
                      </a:r>
                      <a:endParaRPr lang="hu-HU" sz="1600" b="1" i="0" dirty="0"/>
                    </a:p>
                  </a:txBody>
                  <a:tcPr anchor="ctr"/>
                </a:tc>
                <a:tc>
                  <a:txBody>
                    <a:bodyPr/>
                    <a:lstStyle/>
                    <a:p>
                      <a:r>
                        <a:rPr lang="de-DE" sz="1600" b="0" i="0" dirty="0"/>
                        <a:t>255 </a:t>
                      </a:r>
                      <a:r>
                        <a:rPr lang="de-DE" sz="1600" b="0" i="0" dirty="0" smtClean="0"/>
                        <a:t>EUR/h</a:t>
                      </a:r>
                      <a:r>
                        <a:rPr lang="hu-HU" sz="1600" b="0" i="0" dirty="0" err="1" smtClean="0"/>
                        <a:t>ektár</a:t>
                      </a:r>
                      <a:endParaRPr lang="hu-HU" sz="1600" b="0" i="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kern="1200" dirty="0">
                          <a:solidFill>
                            <a:srgbClr val="4D4D4D"/>
                          </a:solidFill>
                          <a:latin typeface="+mn-lt"/>
                          <a:ea typeface="+mn-ea"/>
                          <a:cs typeface="Arial" pitchFamily="34" charset="0"/>
                        </a:rPr>
                        <a:t>31 M</a:t>
                      </a:r>
                    </a:p>
                  </a:txBody>
                  <a:tcPr anchor="ctr"/>
                </a:tc>
                <a:extLst>
                  <a:ext uri="{0D108BD9-81ED-4DB2-BD59-A6C34878D82A}">
                    <a16:rowId xmlns="" xmlns:a16="http://schemas.microsoft.com/office/drawing/2014/main" val="10002"/>
                  </a:ext>
                </a:extLst>
              </a:tr>
              <a:tr h="370840">
                <a:tc gridSpan="2">
                  <a:txBody>
                    <a:bodyPr/>
                    <a:lstStyle/>
                    <a:p>
                      <a:r>
                        <a:rPr lang="hu-HU" sz="1600" b="1" i="0" dirty="0" smtClean="0"/>
                        <a:t>ÖSSZES BEVÉTEL</a:t>
                      </a:r>
                      <a:r>
                        <a:rPr lang="hu-HU" sz="1600" b="1" i="0" baseline="0" dirty="0" smtClean="0"/>
                        <a:t> (20 év alatt</a:t>
                      </a:r>
                      <a:r>
                        <a:rPr lang="de-DE" sz="1600" b="1" i="0" dirty="0" smtClean="0"/>
                        <a:t>)</a:t>
                      </a:r>
                      <a:endParaRPr lang="hu-HU" sz="1600" b="1" i="0" dirty="0"/>
                    </a:p>
                  </a:txBody>
                  <a:tcPr anchor="ctr"/>
                </a:tc>
                <a:tc hMerge="1">
                  <a:txBody>
                    <a:bodyPr/>
                    <a:lstStyle/>
                    <a:p>
                      <a:endParaRPr lang="hu-HU" sz="16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600" b="1" kern="1200" dirty="0">
                          <a:solidFill>
                            <a:srgbClr val="4D4D4D"/>
                          </a:solidFill>
                          <a:latin typeface="+mn-lt"/>
                          <a:ea typeface="+mn-ea"/>
                          <a:cs typeface="Arial" pitchFamily="34" charset="0"/>
                        </a:rPr>
                        <a:t>85 M</a:t>
                      </a:r>
                    </a:p>
                  </a:txBody>
                  <a:tcPr anchor="ctr"/>
                </a:tc>
                <a:extLst>
                  <a:ext uri="{0D108BD9-81ED-4DB2-BD59-A6C34878D82A}">
                    <a16:rowId xmlns="" xmlns:a16="http://schemas.microsoft.com/office/drawing/2014/main" val="176007072"/>
                  </a:ext>
                </a:extLst>
              </a:tr>
            </a:tbl>
          </a:graphicData>
        </a:graphic>
      </p:graphicFrame>
      <p:graphicFrame>
        <p:nvGraphicFramePr>
          <p:cNvPr id="6" name="Tartalom helye 3"/>
          <p:cNvGraphicFramePr>
            <a:graphicFrameLocks/>
          </p:cNvGraphicFramePr>
          <p:nvPr>
            <p:extLst>
              <p:ext uri="{D42A27DB-BD31-4B8C-83A1-F6EECF244321}">
                <p14:modId xmlns:p14="http://schemas.microsoft.com/office/powerpoint/2010/main" val="2587385005"/>
              </p:ext>
            </p:extLst>
          </p:nvPr>
        </p:nvGraphicFramePr>
        <p:xfrm>
          <a:off x="323528" y="1268760"/>
          <a:ext cx="8568951" cy="2915920"/>
        </p:xfrm>
        <a:graphic>
          <a:graphicData uri="http://schemas.openxmlformats.org/drawingml/2006/table">
            <a:tbl>
              <a:tblPr firstRow="1" bandRow="1">
                <a:tableStyleId>{F5AB1C69-6EDB-4FF4-983F-18BD219EF322}</a:tableStyleId>
              </a:tblPr>
              <a:tblGrid>
                <a:gridCol w="3528392">
                  <a:extLst>
                    <a:ext uri="{9D8B030D-6E8A-4147-A177-3AD203B41FA5}">
                      <a16:colId xmlns="" xmlns:a16="http://schemas.microsoft.com/office/drawing/2014/main" val="398754219"/>
                    </a:ext>
                  </a:extLst>
                </a:gridCol>
                <a:gridCol w="1883577">
                  <a:extLst>
                    <a:ext uri="{9D8B030D-6E8A-4147-A177-3AD203B41FA5}">
                      <a16:colId xmlns="" xmlns:a16="http://schemas.microsoft.com/office/drawing/2014/main" val="20000"/>
                    </a:ext>
                  </a:extLst>
                </a:gridCol>
                <a:gridCol w="1503325">
                  <a:extLst>
                    <a:ext uri="{9D8B030D-6E8A-4147-A177-3AD203B41FA5}">
                      <a16:colId xmlns="" xmlns:a16="http://schemas.microsoft.com/office/drawing/2014/main" val="2130349127"/>
                    </a:ext>
                  </a:extLst>
                </a:gridCol>
                <a:gridCol w="1653657">
                  <a:extLst>
                    <a:ext uri="{9D8B030D-6E8A-4147-A177-3AD203B41FA5}">
                      <a16:colId xmlns="" xmlns:a16="http://schemas.microsoft.com/office/drawing/2014/main" val="20001"/>
                    </a:ext>
                  </a:extLst>
                </a:gridCol>
              </a:tblGrid>
              <a:tr h="370840">
                <a:tc>
                  <a:txBody>
                    <a:bodyPr/>
                    <a:lstStyle/>
                    <a:p>
                      <a:pPr algn="ctr"/>
                      <a:r>
                        <a:rPr lang="hu-HU" dirty="0" smtClean="0"/>
                        <a:t>Költségek</a:t>
                      </a:r>
                      <a:endParaRPr lang="hu-HU"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sz="1800" dirty="0" smtClean="0">
                          <a:solidFill>
                            <a:schemeClr val="bg1"/>
                          </a:solidFill>
                          <a:effectLst/>
                          <a:latin typeface="+mn-lt"/>
                          <a:ea typeface="Times New Roman" panose="02020603050405020304" pitchFamily="18" charset="0"/>
                          <a:cs typeface="Calibri" panose="020F0502020204030204" pitchFamily="34" charset="0"/>
                        </a:rPr>
                        <a:t>EUR / hektár</a:t>
                      </a:r>
                      <a:r>
                        <a:rPr lang="hu-HU" sz="1800" baseline="0" dirty="0" smtClean="0">
                          <a:solidFill>
                            <a:schemeClr val="bg1"/>
                          </a:solidFill>
                          <a:effectLst/>
                          <a:latin typeface="+mn-lt"/>
                          <a:ea typeface="Times New Roman" panose="02020603050405020304" pitchFamily="18" charset="0"/>
                          <a:cs typeface="Calibri" panose="020F0502020204030204" pitchFamily="34" charset="0"/>
                        </a:rPr>
                        <a:t> / év</a:t>
                      </a:r>
                      <a:endParaRPr lang="hu-HU" dirty="0">
                        <a:solidFill>
                          <a:schemeClr val="bg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sz="1800" dirty="0" smtClean="0">
                          <a:solidFill>
                            <a:schemeClr val="bg1"/>
                          </a:solidFill>
                          <a:effectLst/>
                          <a:latin typeface="+mn-lt"/>
                          <a:ea typeface="Times New Roman" panose="02020603050405020304" pitchFamily="18" charset="0"/>
                          <a:cs typeface="Calibri" panose="020F0502020204030204" pitchFamily="34" charset="0"/>
                        </a:rPr>
                        <a:t>EUR / tonna szárazanyag / év</a:t>
                      </a:r>
                      <a:endParaRPr lang="uk-UA" sz="1800" dirty="0">
                        <a:solidFill>
                          <a:schemeClr val="bg1"/>
                        </a:solidFill>
                        <a:effectLst/>
                        <a:latin typeface="+mn-lt"/>
                        <a:ea typeface="Times New Roman" panose="02020603050405020304" pitchFamily="18" charset="0"/>
                        <a:cs typeface="Calibri" panose="020F0502020204030204" pitchFamily="34" charset="0"/>
                      </a:endParaRPr>
                    </a:p>
                  </a:txBody>
                  <a:tcPr/>
                </a:tc>
                <a:tc>
                  <a:txBody>
                    <a:bodyPr/>
                    <a:lstStyle/>
                    <a:p>
                      <a:pPr algn="ctr"/>
                      <a:r>
                        <a:rPr lang="hu-HU" sz="1800" dirty="0" smtClean="0"/>
                        <a:t>EUR </a:t>
                      </a:r>
                      <a:r>
                        <a:rPr lang="de-DE" sz="1800" dirty="0" smtClean="0"/>
                        <a:t>/</a:t>
                      </a:r>
                      <a:r>
                        <a:rPr lang="hu-HU" sz="1800" dirty="0" smtClean="0"/>
                        <a:t> </a:t>
                      </a:r>
                      <a:r>
                        <a:rPr lang="de-DE" sz="1800" dirty="0" smtClean="0"/>
                        <a:t>20 </a:t>
                      </a:r>
                      <a:r>
                        <a:rPr lang="hu-HU" sz="1800" dirty="0" smtClean="0"/>
                        <a:t>év</a:t>
                      </a:r>
                      <a:endParaRPr lang="hu-HU" sz="1800" baseline="0" dirty="0"/>
                    </a:p>
                  </a:txBody>
                  <a:tcPr anchor="ctr"/>
                </a:tc>
                <a:extLst>
                  <a:ext uri="{0D108BD9-81ED-4DB2-BD59-A6C34878D82A}">
                    <a16:rowId xmlns="" xmlns:a16="http://schemas.microsoft.com/office/drawing/2014/main" val="10000"/>
                  </a:ext>
                </a:extLst>
              </a:tr>
              <a:tr h="370840">
                <a:tc>
                  <a:txBody>
                    <a:bodyPr/>
                    <a:lstStyle/>
                    <a:p>
                      <a:r>
                        <a:rPr lang="hu-HU" sz="1600" b="1" i="0" dirty="0" err="1" smtClean="0"/>
                        <a:t>Kultivációs</a:t>
                      </a:r>
                      <a:r>
                        <a:rPr lang="hu-HU" sz="1600" b="1" i="0" dirty="0" smtClean="0"/>
                        <a:t> költségek</a:t>
                      </a:r>
                      <a:endParaRPr lang="hu-HU" sz="1600" b="1" i="0" dirty="0"/>
                    </a:p>
                  </a:txBody>
                  <a:tcPr anchor="ctr"/>
                </a:tc>
                <a:tc>
                  <a:txBody>
                    <a:bodyPr/>
                    <a:lstStyle/>
                    <a:p>
                      <a:pPr algn="ctr"/>
                      <a:r>
                        <a:rPr lang="hu-HU" sz="1400" b="0" i="0" dirty="0" smtClean="0"/>
                        <a:t>Lucerna:</a:t>
                      </a:r>
                      <a:r>
                        <a:rPr lang="de-DE" sz="1400" b="0" i="0" dirty="0" smtClean="0"/>
                        <a:t> 534</a:t>
                      </a:r>
                      <a:endParaRPr lang="hu-HU" sz="1400" b="0" i="0" baseline="0" dirty="0" smtClean="0"/>
                    </a:p>
                    <a:p>
                      <a:pPr algn="ctr"/>
                      <a:r>
                        <a:rPr lang="de-DE" sz="1400" b="0" i="0" baseline="0" dirty="0" smtClean="0"/>
                        <a:t>S</a:t>
                      </a:r>
                      <a:r>
                        <a:rPr lang="hu-HU" sz="1400" b="0" i="0" baseline="0" dirty="0" err="1" smtClean="0"/>
                        <a:t>zudáni</a:t>
                      </a:r>
                      <a:r>
                        <a:rPr lang="hu-HU" sz="1400" b="0" i="0" baseline="0" dirty="0" smtClean="0"/>
                        <a:t> fű</a:t>
                      </a:r>
                      <a:r>
                        <a:rPr lang="de-DE" sz="1400" b="0" i="0" baseline="0" dirty="0" smtClean="0"/>
                        <a:t>: </a:t>
                      </a:r>
                      <a:r>
                        <a:rPr lang="de-DE" sz="1400" b="0" i="0" baseline="0" dirty="0"/>
                        <a:t>751</a:t>
                      </a:r>
                      <a:endParaRPr lang="hu-HU" sz="1400" b="0" i="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b="0" i="0" dirty="0" smtClean="0"/>
                        <a:t>Lucern</a:t>
                      </a:r>
                      <a:r>
                        <a:rPr lang="hu-HU" sz="1400" b="0" i="0" dirty="0" smtClean="0"/>
                        <a:t>a</a:t>
                      </a:r>
                      <a:r>
                        <a:rPr lang="de-DE" sz="1400" b="0" i="0" dirty="0" smtClean="0"/>
                        <a:t>: </a:t>
                      </a:r>
                      <a:r>
                        <a:rPr lang="de-DE" sz="1400" b="0" i="0" dirty="0"/>
                        <a:t>107</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b="0" i="0" baseline="0" dirty="0"/>
                        <a:t> </a:t>
                      </a:r>
                      <a:r>
                        <a:rPr lang="de-DE" sz="1400" b="0" i="0" baseline="0" dirty="0" smtClean="0"/>
                        <a:t>S</a:t>
                      </a:r>
                      <a:r>
                        <a:rPr lang="hu-HU" sz="1400" b="0" i="0" baseline="0" dirty="0" err="1" smtClean="0"/>
                        <a:t>zudáni</a:t>
                      </a:r>
                      <a:r>
                        <a:rPr lang="hu-HU" sz="1400" b="0" i="0" baseline="0" dirty="0" smtClean="0"/>
                        <a:t> fű</a:t>
                      </a:r>
                      <a:r>
                        <a:rPr lang="de-DE" sz="1400" b="0" i="0" baseline="0" dirty="0" smtClean="0"/>
                        <a:t>: </a:t>
                      </a:r>
                      <a:r>
                        <a:rPr lang="de-DE" sz="1400" b="0" i="0" baseline="0" dirty="0"/>
                        <a:t>75</a:t>
                      </a:r>
                      <a:endParaRPr lang="hu-HU" sz="1400" b="0" i="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kern="1200" dirty="0">
                          <a:solidFill>
                            <a:schemeClr val="tx1"/>
                          </a:solidFill>
                          <a:latin typeface="+mn-lt"/>
                          <a:ea typeface="+mn-ea"/>
                          <a:cs typeface="Arial" pitchFamily="34" charset="0"/>
                        </a:rPr>
                        <a:t>37.9</a:t>
                      </a:r>
                      <a:r>
                        <a:rPr lang="de-DE" sz="1400" kern="1200" dirty="0">
                          <a:solidFill>
                            <a:srgbClr val="C00000"/>
                          </a:solidFill>
                          <a:latin typeface="+mn-lt"/>
                          <a:ea typeface="+mn-ea"/>
                          <a:cs typeface="Arial" pitchFamily="34" charset="0"/>
                        </a:rPr>
                        <a:t> </a:t>
                      </a:r>
                      <a:r>
                        <a:rPr lang="de-DE" sz="1400" kern="1200" dirty="0">
                          <a:solidFill>
                            <a:srgbClr val="4D4D4D"/>
                          </a:solidFill>
                          <a:latin typeface="+mn-lt"/>
                          <a:ea typeface="+mn-ea"/>
                          <a:cs typeface="Arial" pitchFamily="34" charset="0"/>
                        </a:rPr>
                        <a:t>M + 36.5 M</a:t>
                      </a:r>
                    </a:p>
                  </a:txBody>
                  <a:tcPr anchor="ctr"/>
                </a:tc>
                <a:extLst>
                  <a:ext uri="{0D108BD9-81ED-4DB2-BD59-A6C34878D82A}">
                    <a16:rowId xmlns=""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600" b="1" i="0" dirty="0" smtClean="0"/>
                        <a:t>Biogáz üzem létesítése</a:t>
                      </a:r>
                      <a:r>
                        <a:rPr lang="hu-HU" sz="1600" b="1" i="0" baseline="0" dirty="0"/>
                        <a:t> </a:t>
                      </a:r>
                      <a:r>
                        <a:rPr lang="de-DE" sz="1600" b="0" i="0" dirty="0" smtClean="0"/>
                        <a:t>(3.1 </a:t>
                      </a:r>
                      <a:r>
                        <a:rPr lang="de-DE" sz="1600" b="0" i="0" dirty="0"/>
                        <a:t>MW</a:t>
                      </a:r>
                      <a:r>
                        <a:rPr lang="de-DE" sz="1600" b="0" i="0" baseline="-25000" dirty="0"/>
                        <a:t>el</a:t>
                      </a:r>
                      <a:r>
                        <a:rPr lang="de-DE" sz="1600" b="0" i="0" dirty="0"/>
                        <a:t>)</a:t>
                      </a:r>
                      <a:endParaRPr lang="hu-HU" sz="1600" b="0" i="0" dirty="0"/>
                    </a:p>
                  </a:txBody>
                  <a:tcPr anchor="ctr"/>
                </a:tc>
                <a:tc>
                  <a:txBody>
                    <a:bodyPr/>
                    <a:lstStyle/>
                    <a:p>
                      <a:pPr algn="ctr"/>
                      <a:endParaRPr lang="hu-HU" sz="1400" b="0" i="0" dirty="0"/>
                    </a:p>
                  </a:txBody>
                  <a:tcPr anchor="ctr"/>
                </a:tc>
                <a:tc>
                  <a:txBody>
                    <a:bodyPr/>
                    <a:lstStyle/>
                    <a:p>
                      <a:pPr marL="0" indent="0" algn="ctr">
                        <a:buFont typeface="Arial" panose="020B0604020202020204" pitchFamily="34" charset="0"/>
                        <a:buNone/>
                      </a:pPr>
                      <a:endParaRPr lang="en-US" sz="1400" dirty="0"/>
                    </a:p>
                  </a:txBody>
                  <a:tcPr anchor="ctr"/>
                </a:tc>
                <a:tc>
                  <a:txBody>
                    <a:bodyPr/>
                    <a:lstStyle/>
                    <a:p>
                      <a:pPr marL="0" indent="0" algn="ctr">
                        <a:buFont typeface="Arial" panose="020B0604020202020204" pitchFamily="34" charset="0"/>
                        <a:buNone/>
                      </a:pPr>
                      <a:r>
                        <a:rPr lang="en-US" sz="1400" dirty="0"/>
                        <a:t>7.7 M</a:t>
                      </a:r>
                    </a:p>
                  </a:txBody>
                  <a:tcPr anchor="ctr"/>
                </a:tc>
                <a:extLst>
                  <a:ext uri="{0D108BD9-81ED-4DB2-BD59-A6C34878D82A}">
                    <a16:rowId xmlns="" xmlns:a16="http://schemas.microsoft.com/office/drawing/2014/main" val="271093520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600" b="1" i="0" dirty="0" smtClean="0"/>
                        <a:t>További műszaki beruházási költségek</a:t>
                      </a:r>
                      <a:endParaRPr lang="hu-HU" sz="1600" b="1" i="0" dirty="0"/>
                    </a:p>
                  </a:txBody>
                  <a:tcPr anchor="ctr"/>
                </a:tc>
                <a:tc>
                  <a:txBody>
                    <a:bodyPr/>
                    <a:lstStyle/>
                    <a:p>
                      <a:pPr algn="ctr"/>
                      <a:endParaRPr lang="hu-HU" sz="1400" b="0" i="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400" kern="1200" dirty="0">
                        <a:solidFill>
                          <a:srgbClr val="4D4D4D"/>
                        </a:solidFill>
                        <a:latin typeface="+mn-lt"/>
                        <a:ea typeface="+mn-ea"/>
                        <a:cs typeface="Arial"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kern="1200" dirty="0">
                          <a:solidFill>
                            <a:srgbClr val="4D4D4D"/>
                          </a:solidFill>
                          <a:latin typeface="+mn-lt"/>
                          <a:ea typeface="+mn-ea"/>
                          <a:cs typeface="Arial" pitchFamily="34" charset="0"/>
                        </a:rPr>
                        <a:t>2 M</a:t>
                      </a:r>
                    </a:p>
                  </a:txBody>
                  <a:tcPr anchor="ctr"/>
                </a:tc>
                <a:extLst>
                  <a:ext uri="{0D108BD9-81ED-4DB2-BD59-A6C34878D82A}">
                    <a16:rowId xmlns="" xmlns:a16="http://schemas.microsoft.com/office/drawing/2014/main" val="10002"/>
                  </a:ext>
                </a:extLst>
              </a:tr>
              <a:tr h="370840">
                <a:tc>
                  <a:txBody>
                    <a:bodyPr/>
                    <a:lstStyle/>
                    <a:p>
                      <a:r>
                        <a:rPr lang="hu-HU" sz="1600" b="1" i="0" dirty="0" smtClean="0"/>
                        <a:t>Biogáz</a:t>
                      </a:r>
                      <a:r>
                        <a:rPr lang="hu-HU" sz="1600" b="1" i="0" baseline="0" dirty="0" smtClean="0"/>
                        <a:t> üzem működési költségei</a:t>
                      </a:r>
                      <a:endParaRPr lang="de-DE" sz="1600" b="1" i="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de-DE" sz="1400" b="0" i="0" dirty="0">
                        <a:solidFill>
                          <a:srgbClr val="FF000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400" kern="1200" dirty="0">
                        <a:solidFill>
                          <a:srgbClr val="4D4D4D"/>
                        </a:solidFill>
                        <a:latin typeface="+mn-lt"/>
                        <a:ea typeface="+mn-ea"/>
                        <a:cs typeface="Arial"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kern="1200" dirty="0">
                          <a:solidFill>
                            <a:srgbClr val="4D4D4D"/>
                          </a:solidFill>
                          <a:latin typeface="+mn-lt"/>
                          <a:ea typeface="+mn-ea"/>
                          <a:cs typeface="Arial" pitchFamily="34" charset="0"/>
                        </a:rPr>
                        <a:t>1 M</a:t>
                      </a:r>
                    </a:p>
                  </a:txBody>
                  <a:tcPr anchor="ctr"/>
                </a:tc>
                <a:extLst>
                  <a:ext uri="{0D108BD9-81ED-4DB2-BD59-A6C34878D82A}">
                    <a16:rowId xmlns="" xmlns:a16="http://schemas.microsoft.com/office/drawing/2014/main" val="10004"/>
                  </a:ext>
                </a:extLst>
              </a:tr>
              <a:tr h="370840">
                <a:tc gridSpan="2">
                  <a:txBody>
                    <a:bodyPr/>
                    <a:lstStyle/>
                    <a:p>
                      <a:r>
                        <a:rPr lang="hu-HU" sz="1600" b="1" i="0" dirty="0" smtClean="0"/>
                        <a:t>ÖSSZES</a:t>
                      </a:r>
                      <a:r>
                        <a:rPr lang="hu-HU" sz="1600" b="1" i="0" baseline="0" dirty="0" smtClean="0"/>
                        <a:t> KÖLTSÉG</a:t>
                      </a:r>
                      <a:r>
                        <a:rPr lang="de-DE" sz="1600" b="1" i="0" dirty="0" smtClean="0"/>
                        <a:t> (</a:t>
                      </a:r>
                      <a:r>
                        <a:rPr lang="hu-HU" sz="1600" b="1" i="0" dirty="0" smtClean="0"/>
                        <a:t>20 év alatt</a:t>
                      </a:r>
                      <a:r>
                        <a:rPr lang="de-DE" sz="1600" b="1" i="0" dirty="0" smtClean="0"/>
                        <a:t>)</a:t>
                      </a:r>
                      <a:endParaRPr lang="hu-HU" sz="1600" b="1" i="0" dirty="0"/>
                    </a:p>
                  </a:txBody>
                  <a:tcPr anchor="ctr"/>
                </a:tc>
                <a:tc hMerge="1">
                  <a:txBody>
                    <a:bodyPr/>
                    <a:lstStyle/>
                    <a:p>
                      <a:endParaRPr lang="hu-HU" sz="16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1600" b="1" kern="1200" dirty="0">
                        <a:solidFill>
                          <a:srgbClr val="4D4D4D"/>
                        </a:solidFill>
                        <a:latin typeface="+mn-lt"/>
                        <a:ea typeface="+mn-ea"/>
                        <a:cs typeface="Arial"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600" b="1" kern="1200" dirty="0">
                          <a:solidFill>
                            <a:srgbClr val="4D4D4D"/>
                          </a:solidFill>
                          <a:latin typeface="+mn-lt"/>
                          <a:ea typeface="+mn-ea"/>
                          <a:cs typeface="Arial" pitchFamily="34" charset="0"/>
                        </a:rPr>
                        <a:t>85.1 M</a:t>
                      </a:r>
                    </a:p>
                  </a:txBody>
                  <a:tcPr anchor="ctr"/>
                </a:tc>
                <a:extLst>
                  <a:ext uri="{0D108BD9-81ED-4DB2-BD59-A6C34878D82A}">
                    <a16:rowId xmlns="" xmlns:a16="http://schemas.microsoft.com/office/drawing/2014/main" val="176007072"/>
                  </a:ext>
                </a:extLst>
              </a:tr>
            </a:tbl>
          </a:graphicData>
        </a:graphic>
      </p:graphicFrame>
    </p:spTree>
    <p:extLst>
      <p:ext uri="{BB962C8B-B14F-4D97-AF65-F5344CB8AC3E}">
        <p14:creationId xmlns:p14="http://schemas.microsoft.com/office/powerpoint/2010/main" val="2463499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3752"/>
            <a:ext cx="8229600" cy="1143000"/>
          </a:xfrm>
        </p:spPr>
        <p:txBody>
          <a:bodyPr>
            <a:normAutofit/>
          </a:bodyPr>
          <a:lstStyle/>
          <a:p>
            <a:r>
              <a:rPr lang="hu-HU" sz="2800" dirty="0" smtClean="0"/>
              <a:t>Németországi esettanulmány konklúziója</a:t>
            </a:r>
            <a:endParaRPr lang="de-DE" sz="2800" dirty="0"/>
          </a:p>
        </p:txBody>
      </p:sp>
      <p:sp>
        <p:nvSpPr>
          <p:cNvPr id="6" name="Inhaltsplatzhalter 2">
            <a:extLst>
              <a:ext uri="{FF2B5EF4-FFF2-40B4-BE49-F238E27FC236}">
                <a16:creationId xmlns="" xmlns:a16="http://schemas.microsoft.com/office/drawing/2014/main" id="{6F63C3A4-DEB3-4A23-8ED0-F96B91D5F0CC}"/>
              </a:ext>
            </a:extLst>
          </p:cNvPr>
          <p:cNvSpPr>
            <a:spLocks noGrp="1"/>
          </p:cNvSpPr>
          <p:nvPr>
            <p:ph idx="1"/>
          </p:nvPr>
        </p:nvSpPr>
        <p:spPr>
          <a:xfrm>
            <a:off x="457200" y="1417638"/>
            <a:ext cx="8229600" cy="4525963"/>
          </a:xfrm>
        </p:spPr>
        <p:txBody>
          <a:bodyPr>
            <a:normAutofit/>
          </a:bodyPr>
          <a:lstStyle/>
          <a:p>
            <a:pPr marL="0" indent="0" algn="just"/>
            <a:r>
              <a:rPr lang="hu-HU" dirty="0" smtClean="0"/>
              <a:t>A berlini-brandenburgi terület szennyvíz zagytározóján legígéretesebb teszteredményeket az óriás nád mutatta, akár évi 25 tonna szárazanyag biomassza hozamot is elérhet hektáronként.</a:t>
            </a:r>
          </a:p>
          <a:p>
            <a:pPr marL="0" indent="0" algn="just"/>
            <a:endParaRPr lang="hu-HU" dirty="0"/>
          </a:p>
          <a:p>
            <a:pPr marL="0" indent="0" algn="just"/>
            <a:r>
              <a:rPr lang="hu-HU" dirty="0"/>
              <a:t>A </a:t>
            </a:r>
            <a:r>
              <a:rPr lang="hu-HU" dirty="0" err="1" smtClean="0"/>
              <a:t>Lusatia</a:t>
            </a:r>
            <a:r>
              <a:rPr lang="hu-HU" dirty="0" smtClean="0"/>
              <a:t> körzetében található felhagyott lignitbánya rekultivációs területén a szudáni fű, illetve a takarmánylucerna kecsegtet a legjobb eredményekkel, akár </a:t>
            </a:r>
            <a:r>
              <a:rPr lang="hu-HU" dirty="0"/>
              <a:t>évi 17 tonna szárazanyag biomassza </a:t>
            </a:r>
            <a:r>
              <a:rPr lang="hu-HU" dirty="0" smtClean="0"/>
              <a:t>hozammal.</a:t>
            </a:r>
            <a:endParaRPr lang="hu-HU" dirty="0"/>
          </a:p>
          <a:p>
            <a:pPr marL="0" indent="0" algn="just"/>
            <a:endParaRPr lang="hu-HU" dirty="0" smtClean="0"/>
          </a:p>
        </p:txBody>
      </p:sp>
    </p:spTree>
    <p:extLst>
      <p:ext uri="{BB962C8B-B14F-4D97-AF65-F5344CB8AC3E}">
        <p14:creationId xmlns:p14="http://schemas.microsoft.com/office/powerpoint/2010/main" val="1005466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xmlns="" id="{0E0165AB-B279-4A26-A787-9F357AD241DE}"/>
              </a:ext>
            </a:extLst>
          </p:cNvPr>
          <p:cNvPicPr>
            <a:picLocks noChangeAspect="1"/>
          </p:cNvPicPr>
          <p:nvPr/>
        </p:nvPicPr>
        <p:blipFill>
          <a:blip r:embed="rId3"/>
          <a:stretch>
            <a:fillRect/>
          </a:stretch>
        </p:blipFill>
        <p:spPr>
          <a:xfrm>
            <a:off x="457200" y="682477"/>
            <a:ext cx="8291264" cy="5527509"/>
          </a:xfrm>
          <a:prstGeom prst="rect">
            <a:avLst/>
          </a:prstGeom>
        </p:spPr>
      </p:pic>
      <p:sp>
        <p:nvSpPr>
          <p:cNvPr id="8" name="Rechteck 7">
            <a:extLst>
              <a:ext uri="{FF2B5EF4-FFF2-40B4-BE49-F238E27FC236}">
                <a16:creationId xmlns:a16="http://schemas.microsoft.com/office/drawing/2014/main" xmlns="" id="{3589EB6E-0F83-4716-8480-377B44B9F066}"/>
              </a:ext>
            </a:extLst>
          </p:cNvPr>
          <p:cNvSpPr/>
          <p:nvPr/>
        </p:nvSpPr>
        <p:spPr>
          <a:xfrm>
            <a:off x="2892152" y="682477"/>
            <a:ext cx="5842992" cy="2000548"/>
          </a:xfrm>
          <a:prstGeom prst="rect">
            <a:avLst/>
          </a:prstGeom>
          <a:solidFill>
            <a:srgbClr val="F8F8F8">
              <a:alpha val="69804"/>
            </a:srgbClr>
          </a:solidFill>
        </p:spPr>
        <p:txBody>
          <a:bodyPr wrap="square">
            <a:spAutoFit/>
          </a:bodyPr>
          <a:lstStyle/>
          <a:p>
            <a:pPr marL="342900" indent="-342900"/>
            <a:r>
              <a:rPr lang="hu-HU" sz="2800" dirty="0" smtClean="0">
                <a:solidFill>
                  <a:schemeClr val="tx2">
                    <a:lumMod val="75000"/>
                  </a:schemeClr>
                </a:solidFill>
              </a:rPr>
              <a:t>Olaszországi esettanulmány a </a:t>
            </a:r>
            <a:r>
              <a:rPr lang="hu-HU" sz="2800" dirty="0">
                <a:solidFill>
                  <a:schemeClr val="tx2">
                    <a:lumMod val="75000"/>
                  </a:schemeClr>
                </a:solidFill>
              </a:rPr>
              <a:t>dél-nyugat szardíniai </a:t>
            </a:r>
            <a:r>
              <a:rPr lang="en-GB" sz="2800" dirty="0" err="1">
                <a:solidFill>
                  <a:schemeClr val="tx2">
                    <a:lumMod val="75000"/>
                  </a:schemeClr>
                </a:solidFill>
              </a:rPr>
              <a:t>Sulcis</a:t>
            </a:r>
            <a:r>
              <a:rPr lang="en-GB" sz="2800" dirty="0">
                <a:solidFill>
                  <a:schemeClr val="tx2">
                    <a:lumMod val="75000"/>
                  </a:schemeClr>
                </a:solidFill>
              </a:rPr>
              <a:t> </a:t>
            </a:r>
            <a:r>
              <a:rPr lang="hu-HU" sz="2800" dirty="0" smtClean="0">
                <a:solidFill>
                  <a:schemeClr val="tx2">
                    <a:lumMod val="75000"/>
                  </a:schemeClr>
                </a:solidFill>
              </a:rPr>
              <a:t>régióban</a:t>
            </a:r>
            <a:endParaRPr lang="en-GB" sz="2800" dirty="0">
              <a:solidFill>
                <a:schemeClr val="tx2">
                  <a:lumMod val="75000"/>
                </a:schemeClr>
              </a:solidFill>
            </a:endParaRPr>
          </a:p>
          <a:p>
            <a:pPr marL="342900" indent="-342900" eaLnBrk="1" hangingPunct="1">
              <a:lnSpc>
                <a:spcPct val="100000"/>
              </a:lnSpc>
            </a:pPr>
            <a:endParaRPr lang="en-GB" sz="2000" dirty="0">
              <a:solidFill>
                <a:schemeClr val="tx2">
                  <a:lumMod val="75000"/>
                </a:schemeClr>
              </a:solidFill>
            </a:endParaRPr>
          </a:p>
          <a:p>
            <a:pPr marL="342900" indent="-342900" eaLnBrk="1" hangingPunct="1">
              <a:lnSpc>
                <a:spcPct val="100000"/>
              </a:lnSpc>
            </a:pPr>
            <a:r>
              <a:rPr lang="hu-HU" sz="2400" b="1" i="1" dirty="0" smtClean="0">
                <a:solidFill>
                  <a:schemeClr val="tx2">
                    <a:lumMod val="75000"/>
                  </a:schemeClr>
                </a:solidFill>
              </a:rPr>
              <a:t>Energiaültetvény koncepciója ipari eredetű szennyeződésű területen</a:t>
            </a:r>
            <a:endParaRPr lang="en-GB" sz="2400" b="1" i="1" dirty="0">
              <a:solidFill>
                <a:schemeClr val="tx2">
                  <a:lumMod val="75000"/>
                </a:schemeClr>
              </a:solidFill>
            </a:endParaRPr>
          </a:p>
        </p:txBody>
      </p:sp>
    </p:spTree>
    <p:extLst>
      <p:ext uri="{BB962C8B-B14F-4D97-AF65-F5344CB8AC3E}">
        <p14:creationId xmlns:p14="http://schemas.microsoft.com/office/powerpoint/2010/main" val="8313615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457200" y="274638"/>
            <a:ext cx="8229600" cy="1143000"/>
          </a:xfrm>
        </p:spPr>
        <p:txBody>
          <a:bodyPr>
            <a:normAutofit/>
          </a:bodyPr>
          <a:lstStyle/>
          <a:p>
            <a:r>
              <a:rPr lang="hu-HU" sz="2800" dirty="0" smtClean="0"/>
              <a:t>Az esettanulmány területe</a:t>
            </a:r>
            <a:endParaRPr lang="en-US" sz="2800" dirty="0"/>
          </a:p>
        </p:txBody>
      </p:sp>
      <p:pic>
        <p:nvPicPr>
          <p:cNvPr id="7" name="Grafik 4">
            <a:extLst>
              <a:ext uri="{FF2B5EF4-FFF2-40B4-BE49-F238E27FC236}">
                <a16:creationId xmlns:a16="http://schemas.microsoft.com/office/drawing/2014/main" xmlns="" id="{FA18091E-6CC2-490A-B6DF-B5F78C408654}"/>
              </a:ext>
            </a:extLst>
          </p:cNvPr>
          <p:cNvPicPr>
            <a:picLocks noChangeAspect="1"/>
          </p:cNvPicPr>
          <p:nvPr/>
        </p:nvPicPr>
        <p:blipFill>
          <a:blip r:embed="rId2"/>
          <a:stretch>
            <a:fillRect/>
          </a:stretch>
        </p:blipFill>
        <p:spPr>
          <a:xfrm>
            <a:off x="1002432" y="1268760"/>
            <a:ext cx="7139136" cy="5050465"/>
          </a:xfrm>
          <a:prstGeom prst="rect">
            <a:avLst/>
          </a:prstGeom>
        </p:spPr>
      </p:pic>
    </p:spTree>
    <p:extLst>
      <p:ext uri="{BB962C8B-B14F-4D97-AF65-F5344CB8AC3E}">
        <p14:creationId xmlns:p14="http://schemas.microsoft.com/office/powerpoint/2010/main" val="39856844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xmlns="" id="{6E82248B-95FF-4806-8020-51A43F2666A0}"/>
              </a:ext>
            </a:extLst>
          </p:cNvPr>
          <p:cNvPicPr>
            <a:picLocks noChangeAspect="1"/>
          </p:cNvPicPr>
          <p:nvPr/>
        </p:nvPicPr>
        <p:blipFill>
          <a:blip r:embed="rId2"/>
          <a:stretch>
            <a:fillRect/>
          </a:stretch>
        </p:blipFill>
        <p:spPr>
          <a:xfrm>
            <a:off x="1187624" y="1403633"/>
            <a:ext cx="6768752" cy="4728321"/>
          </a:xfrm>
          <a:prstGeom prst="rect">
            <a:avLst/>
          </a:prstGeom>
        </p:spPr>
      </p:pic>
      <p:sp>
        <p:nvSpPr>
          <p:cNvPr id="6" name="Titel 1"/>
          <p:cNvSpPr>
            <a:spLocks noGrp="1"/>
          </p:cNvSpPr>
          <p:nvPr>
            <p:ph type="title"/>
          </p:nvPr>
        </p:nvSpPr>
        <p:spPr>
          <a:xfrm>
            <a:off x="457200" y="274638"/>
            <a:ext cx="8229600" cy="1143000"/>
          </a:xfrm>
        </p:spPr>
        <p:txBody>
          <a:bodyPr>
            <a:normAutofit/>
          </a:bodyPr>
          <a:lstStyle/>
          <a:p>
            <a:r>
              <a:rPr lang="hu-HU" sz="2800" dirty="0" smtClean="0"/>
              <a:t>Az esettanulmány területe</a:t>
            </a:r>
            <a:endParaRPr lang="en-US" sz="2800" dirty="0"/>
          </a:p>
        </p:txBody>
      </p:sp>
    </p:spTree>
    <p:extLst>
      <p:ext uri="{BB962C8B-B14F-4D97-AF65-F5344CB8AC3E}">
        <p14:creationId xmlns:p14="http://schemas.microsoft.com/office/powerpoint/2010/main" val="6336916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endParaRPr lang="de-DE"/>
          </a:p>
        </p:txBody>
      </p:sp>
      <p:pic>
        <p:nvPicPr>
          <p:cNvPr id="4" name="Picture 2" descr="D:\_FIB\Projekte\4_ForBio\Meetings\2016-01-Kickoff\Maps&amp;Charts\riesel_CB.jpg"/>
          <p:cNvPicPr>
            <a:picLocks noChangeAspect="1" noChangeArrowheads="1"/>
          </p:cNvPicPr>
          <p:nvPr/>
        </p:nvPicPr>
        <p:blipFill>
          <a:blip r:embed="rId3" cstate="print">
            <a:lum bright="15000"/>
          </a:blip>
          <a:srcRect l="4571" t="28768" b="1720"/>
          <a:stretch>
            <a:fillRect/>
          </a:stretch>
        </p:blipFill>
        <p:spPr bwMode="auto">
          <a:xfrm>
            <a:off x="467544" y="664648"/>
            <a:ext cx="8540342" cy="5542252"/>
          </a:xfrm>
          <a:prstGeom prst="rect">
            <a:avLst/>
          </a:prstGeom>
          <a:noFill/>
        </p:spPr>
      </p:pic>
      <p:sp>
        <p:nvSpPr>
          <p:cNvPr id="5" name="Rechteck 4"/>
          <p:cNvSpPr/>
          <p:nvPr/>
        </p:nvSpPr>
        <p:spPr>
          <a:xfrm>
            <a:off x="2411760" y="1621674"/>
            <a:ext cx="6589568" cy="1877437"/>
          </a:xfrm>
          <a:prstGeom prst="rect">
            <a:avLst/>
          </a:prstGeom>
          <a:solidFill>
            <a:srgbClr val="F8F8F8">
              <a:alpha val="69804"/>
            </a:srgbClr>
          </a:solidFill>
        </p:spPr>
        <p:txBody>
          <a:bodyPr wrap="square">
            <a:spAutoFit/>
          </a:bodyPr>
          <a:lstStyle/>
          <a:p>
            <a:pPr marL="342900" indent="-342900"/>
            <a:r>
              <a:rPr lang="hu-HU" sz="3200" dirty="0" smtClean="0">
                <a:solidFill>
                  <a:schemeClr val="tx2">
                    <a:lumMod val="75000"/>
                  </a:schemeClr>
                </a:solidFill>
              </a:rPr>
              <a:t>Németországi esettanulmány I.</a:t>
            </a:r>
          </a:p>
          <a:p>
            <a:pPr marL="342900" indent="-342900"/>
            <a:r>
              <a:rPr lang="hu-HU" sz="3200" dirty="0" smtClean="0">
                <a:solidFill>
                  <a:schemeClr val="tx2">
                    <a:lumMod val="75000"/>
                  </a:schemeClr>
                </a:solidFill>
              </a:rPr>
              <a:t>A berlini és brandenburgi régióban</a:t>
            </a:r>
            <a:endParaRPr lang="en-GB" sz="3200" dirty="0">
              <a:solidFill>
                <a:schemeClr val="tx2">
                  <a:lumMod val="75000"/>
                </a:schemeClr>
              </a:solidFill>
            </a:endParaRPr>
          </a:p>
          <a:p>
            <a:pPr marL="342900" indent="-342900"/>
            <a:endParaRPr lang="en-GB" sz="2400" dirty="0">
              <a:solidFill>
                <a:schemeClr val="tx2">
                  <a:lumMod val="75000"/>
                </a:schemeClr>
              </a:solidFill>
            </a:endParaRPr>
          </a:p>
          <a:p>
            <a:pPr marL="342900" indent="-342900"/>
            <a:r>
              <a:rPr lang="hu-HU" sz="2800" b="1" i="1" dirty="0">
                <a:solidFill>
                  <a:schemeClr val="tx2">
                    <a:lumMod val="75000"/>
                  </a:schemeClr>
                </a:solidFill>
              </a:rPr>
              <a:t>Használaton kívüli </a:t>
            </a:r>
            <a:r>
              <a:rPr lang="hu-HU" sz="2800" b="1" i="1" dirty="0" smtClean="0">
                <a:solidFill>
                  <a:schemeClr val="tx2">
                    <a:lumMod val="75000"/>
                  </a:schemeClr>
                </a:solidFill>
              </a:rPr>
              <a:t>szennyvíz ülepítő terület</a:t>
            </a:r>
            <a:endParaRPr lang="en-GB" sz="2400" i="1" dirty="0">
              <a:solidFill>
                <a:schemeClr val="tx2">
                  <a:lumMod val="75000"/>
                </a:schemeClr>
              </a:solidFill>
            </a:endParaRPr>
          </a:p>
        </p:txBody>
      </p:sp>
    </p:spTree>
    <p:extLst>
      <p:ext uri="{BB962C8B-B14F-4D97-AF65-F5344CB8AC3E}">
        <p14:creationId xmlns:p14="http://schemas.microsoft.com/office/powerpoint/2010/main" val="37944421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BD1BF99-6AF9-4874-9E9D-8E141823365C}"/>
              </a:ext>
            </a:extLst>
          </p:cNvPr>
          <p:cNvSpPr>
            <a:spLocks noGrp="1"/>
          </p:cNvSpPr>
          <p:nvPr>
            <p:ph type="title"/>
          </p:nvPr>
        </p:nvSpPr>
        <p:spPr/>
        <p:txBody>
          <a:bodyPr>
            <a:normAutofit/>
          </a:bodyPr>
          <a:lstStyle/>
          <a:p>
            <a:r>
              <a:rPr lang="hu-HU" sz="2800" dirty="0" smtClean="0"/>
              <a:t>Energetikai ültetvényekre alkalmas földterület térinformatikai felmérése</a:t>
            </a:r>
            <a:endParaRPr lang="de-DE" sz="2800" dirty="0"/>
          </a:p>
        </p:txBody>
      </p:sp>
      <p:sp>
        <p:nvSpPr>
          <p:cNvPr id="3" name="Inhaltsplatzhalter 2">
            <a:extLst>
              <a:ext uri="{FF2B5EF4-FFF2-40B4-BE49-F238E27FC236}">
                <a16:creationId xmlns:a16="http://schemas.microsoft.com/office/drawing/2014/main" xmlns="" id="{6F63C3A4-DEB3-4A23-8ED0-F96B91D5F0CC}"/>
              </a:ext>
            </a:extLst>
          </p:cNvPr>
          <p:cNvSpPr>
            <a:spLocks noGrp="1"/>
          </p:cNvSpPr>
          <p:nvPr>
            <p:ph idx="1"/>
          </p:nvPr>
        </p:nvSpPr>
        <p:spPr>
          <a:xfrm>
            <a:off x="457200" y="1417638"/>
            <a:ext cx="8229600" cy="4525963"/>
          </a:xfrm>
        </p:spPr>
        <p:txBody>
          <a:bodyPr>
            <a:normAutofit/>
          </a:bodyPr>
          <a:lstStyle/>
          <a:p>
            <a:pPr marL="342900" indent="-342900">
              <a:buFont typeface="Arial" panose="020B0604020202020204" pitchFamily="34" charset="0"/>
              <a:buChar char="•"/>
            </a:pPr>
            <a:r>
              <a:rPr lang="hu-HU" dirty="0" smtClean="0"/>
              <a:t>A terület</a:t>
            </a:r>
            <a:r>
              <a:rPr lang="hu-HU" dirty="0"/>
              <a:t> </a:t>
            </a:r>
            <a:r>
              <a:rPr lang="hu-HU" dirty="0" smtClean="0"/>
              <a:t>nagysága: </a:t>
            </a:r>
            <a:r>
              <a:rPr lang="hu-HU" b="1" dirty="0" smtClean="0">
                <a:solidFill>
                  <a:schemeClr val="accent3"/>
                </a:solidFill>
              </a:rPr>
              <a:t>22</a:t>
            </a:r>
            <a:r>
              <a:rPr lang="en-US" b="1" dirty="0" smtClean="0">
                <a:solidFill>
                  <a:schemeClr val="accent3"/>
                </a:solidFill>
              </a:rPr>
              <a:t>.000 h</a:t>
            </a:r>
            <a:r>
              <a:rPr lang="hu-HU" b="1" dirty="0" err="1" smtClean="0">
                <a:solidFill>
                  <a:schemeClr val="accent3"/>
                </a:solidFill>
              </a:rPr>
              <a:t>ektár</a:t>
            </a:r>
            <a:r>
              <a:rPr lang="hu-HU" b="1" dirty="0" smtClean="0">
                <a:solidFill>
                  <a:schemeClr val="accent3"/>
                </a:solidFill>
              </a:rPr>
              <a:t>, </a:t>
            </a:r>
            <a:r>
              <a:rPr lang="hu-HU" dirty="0"/>
              <a:t>70 km-es begyűjtési </a:t>
            </a:r>
            <a:r>
              <a:rPr lang="hu-HU" dirty="0" smtClean="0"/>
              <a:t>rádiuszt </a:t>
            </a:r>
            <a:r>
              <a:rPr lang="hu-HU" dirty="0"/>
              <a:t>feltételezve</a:t>
            </a:r>
            <a:r>
              <a:rPr lang="en-US" dirty="0"/>
              <a:t> </a:t>
            </a:r>
            <a:endParaRPr lang="hu-HU" dirty="0" smtClean="0"/>
          </a:p>
          <a:p>
            <a:pPr marL="342900" indent="-342900">
              <a:buFont typeface="Arial" panose="020B0604020202020204" pitchFamily="34" charset="0"/>
              <a:buChar char="•"/>
            </a:pPr>
            <a:r>
              <a:rPr lang="hu-HU" dirty="0" smtClean="0"/>
              <a:t>A legerősebben szennyezett terület nagyjából </a:t>
            </a:r>
            <a:r>
              <a:rPr lang="hu-HU" b="1" dirty="0">
                <a:solidFill>
                  <a:schemeClr val="accent3"/>
                </a:solidFill>
              </a:rPr>
              <a:t>1000 hektár </a:t>
            </a:r>
            <a:r>
              <a:rPr lang="hu-HU" dirty="0"/>
              <a:t>területű, ami rendelkezésre áll energetikai </a:t>
            </a:r>
            <a:r>
              <a:rPr lang="hu-HU" dirty="0" smtClean="0"/>
              <a:t>növények termesztésére. A szennyezés főként zagy és vörös iszap por eredetű.</a:t>
            </a:r>
          </a:p>
          <a:p>
            <a:pPr marL="342900" indent="-342900">
              <a:buFont typeface="Arial" panose="020B0604020202020204" pitchFamily="34" charset="0"/>
              <a:buChar char="•"/>
            </a:pPr>
            <a:r>
              <a:rPr lang="hu-HU" dirty="0" smtClean="0"/>
              <a:t>A területen jelenleg korlátozott mértékben folytatható öntözéshez.</a:t>
            </a:r>
          </a:p>
          <a:p>
            <a:pPr marL="342900" indent="-342900">
              <a:buFont typeface="Arial" panose="020B0604020202020204" pitchFamily="34" charset="0"/>
              <a:buChar char="•"/>
            </a:pPr>
            <a:r>
              <a:rPr lang="hu-HU" dirty="0" smtClean="0"/>
              <a:t>A térinformatikai felmérés alapján jelentős potenciál rejlik a </a:t>
            </a:r>
            <a:r>
              <a:rPr lang="hu-HU" b="1" dirty="0" smtClean="0">
                <a:solidFill>
                  <a:schemeClr val="accent3"/>
                </a:solidFill>
              </a:rPr>
              <a:t>második generációs biomassza </a:t>
            </a:r>
            <a:r>
              <a:rPr lang="hu-HU" dirty="0" smtClean="0"/>
              <a:t>alapú termesztésben anélkül, hogy az élelmiszer termelés volumenét veszélyeztetné.</a:t>
            </a:r>
            <a:endParaRPr lang="en-US" dirty="0" smtClean="0"/>
          </a:p>
          <a:p>
            <a:pPr marL="342900" indent="-342900">
              <a:buFont typeface="Arial" panose="020B0604020202020204" pitchFamily="34" charset="0"/>
              <a:buChar char="•"/>
            </a:pPr>
            <a:endParaRPr lang="de-DE" dirty="0"/>
          </a:p>
        </p:txBody>
      </p:sp>
    </p:spTree>
    <p:extLst>
      <p:ext uri="{BB962C8B-B14F-4D97-AF65-F5344CB8AC3E}">
        <p14:creationId xmlns:p14="http://schemas.microsoft.com/office/powerpoint/2010/main" val="32630849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2800" dirty="0" smtClean="0"/>
              <a:t>Ígéretesnek tűnő energianövények</a:t>
            </a:r>
            <a:endParaRPr lang="hu-HU" sz="2800" dirty="0"/>
          </a:p>
        </p:txBody>
      </p:sp>
      <p:graphicFrame>
        <p:nvGraphicFramePr>
          <p:cNvPr id="4" name="Tartalom helye 3"/>
          <p:cNvGraphicFramePr>
            <a:graphicFrameLocks noGrp="1"/>
          </p:cNvGraphicFramePr>
          <p:nvPr>
            <p:ph idx="1"/>
            <p:extLst/>
          </p:nvPr>
        </p:nvGraphicFramePr>
        <p:xfrm>
          <a:off x="390364" y="1268760"/>
          <a:ext cx="8363272" cy="4724400"/>
        </p:xfrm>
        <a:graphic>
          <a:graphicData uri="http://schemas.openxmlformats.org/drawingml/2006/table">
            <a:tbl>
              <a:tblPr firstRow="1" bandRow="1">
                <a:tableStyleId>{F5AB1C69-6EDB-4FF4-983F-18BD219EF322}</a:tableStyleId>
              </a:tblPr>
              <a:tblGrid>
                <a:gridCol w="1685203">
                  <a:extLst>
                    <a:ext uri="{9D8B030D-6E8A-4147-A177-3AD203B41FA5}">
                      <a16:colId xmlns:a16="http://schemas.microsoft.com/office/drawing/2014/main" xmlns="" val="20000"/>
                    </a:ext>
                  </a:extLst>
                </a:gridCol>
                <a:gridCol w="1842268">
                  <a:extLst>
                    <a:ext uri="{9D8B030D-6E8A-4147-A177-3AD203B41FA5}">
                      <a16:colId xmlns:a16="http://schemas.microsoft.com/office/drawing/2014/main" xmlns="" val="20001"/>
                    </a:ext>
                  </a:extLst>
                </a:gridCol>
                <a:gridCol w="4835801">
                  <a:extLst>
                    <a:ext uri="{9D8B030D-6E8A-4147-A177-3AD203B41FA5}">
                      <a16:colId xmlns:a16="http://schemas.microsoft.com/office/drawing/2014/main" xmlns="" val="20002"/>
                    </a:ext>
                  </a:extLst>
                </a:gridCol>
              </a:tblGrid>
              <a:tr h="370840">
                <a:tc>
                  <a:txBody>
                    <a:bodyPr/>
                    <a:lstStyle/>
                    <a:p>
                      <a:pPr algn="ctr"/>
                      <a:r>
                        <a:rPr lang="hu-HU" dirty="0" smtClean="0"/>
                        <a:t>Fajok</a:t>
                      </a:r>
                      <a:endParaRPr lang="hu-HU" dirty="0"/>
                    </a:p>
                  </a:txBody>
                  <a:tcPr/>
                </a:tc>
                <a:tc>
                  <a:txBody>
                    <a:bodyPr/>
                    <a:lstStyle/>
                    <a:p>
                      <a:pPr algn="ctr"/>
                      <a:r>
                        <a:rPr lang="de-DE" dirty="0" smtClean="0"/>
                        <a:t>Biomass</a:t>
                      </a:r>
                      <a:r>
                        <a:rPr lang="hu-HU" dirty="0" err="1" smtClean="0"/>
                        <a:t>za</a:t>
                      </a:r>
                      <a:r>
                        <a:rPr lang="de-DE" dirty="0" smtClean="0"/>
                        <a:t> </a:t>
                      </a:r>
                      <a:r>
                        <a:rPr lang="hu-HU" dirty="0" smtClean="0"/>
                        <a:t>hozam</a:t>
                      </a:r>
                      <a:r>
                        <a:rPr lang="de-DE" dirty="0"/>
                        <a:t/>
                      </a:r>
                      <a:br>
                        <a:rPr lang="de-DE" dirty="0"/>
                      </a:br>
                      <a:r>
                        <a:rPr lang="de-DE" sz="1400" dirty="0" smtClean="0"/>
                        <a:t>(</a:t>
                      </a:r>
                      <a:r>
                        <a:rPr lang="hu-HU" sz="1400" dirty="0" smtClean="0"/>
                        <a:t>Tonna</a:t>
                      </a:r>
                      <a:r>
                        <a:rPr lang="de-DE" sz="1400" dirty="0" smtClean="0"/>
                        <a:t> </a:t>
                      </a:r>
                      <a:r>
                        <a:rPr lang="hu-HU" sz="1400" dirty="0" smtClean="0"/>
                        <a:t>Szárazanyag / Hektár</a:t>
                      </a:r>
                      <a:r>
                        <a:rPr lang="hu-HU" sz="1400" baseline="0" dirty="0" smtClean="0"/>
                        <a:t> / Év</a:t>
                      </a:r>
                      <a:endParaRPr lang="hu-HU" sz="1400" baseline="0" dirty="0"/>
                    </a:p>
                  </a:txBody>
                  <a:tcPr/>
                </a:tc>
                <a:tc>
                  <a:txBody>
                    <a:bodyPr/>
                    <a:lstStyle/>
                    <a:p>
                      <a:pPr algn="ctr"/>
                      <a:r>
                        <a:rPr lang="hu-HU" dirty="0" smtClean="0"/>
                        <a:t>Megjegyzések</a:t>
                      </a:r>
                      <a:endParaRPr lang="hu-HU" dirty="0"/>
                    </a:p>
                  </a:txBody>
                  <a:tcPr/>
                </a:tc>
                <a:extLst>
                  <a:ext uri="{0D108BD9-81ED-4DB2-BD59-A6C34878D82A}">
                    <a16:rowId xmlns:a16="http://schemas.microsoft.com/office/drawing/2014/main" xmlns=""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err="1"/>
                        <a:t>Arundo</a:t>
                      </a:r>
                      <a:r>
                        <a:rPr lang="de-DE" i="1" dirty="0"/>
                        <a:t> </a:t>
                      </a:r>
                      <a:r>
                        <a:rPr lang="de-DE" i="1" dirty="0" err="1"/>
                        <a:t>donax</a:t>
                      </a:r>
                      <a:endParaRPr lang="de-DE" i="1"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smtClean="0"/>
                        <a:t>(</a:t>
                      </a:r>
                      <a:r>
                        <a:rPr lang="hu-HU" i="1" dirty="0" smtClean="0"/>
                        <a:t>Olasznád</a:t>
                      </a:r>
                      <a:r>
                        <a:rPr lang="de-DE" i="1" dirty="0" smtClean="0"/>
                        <a:t>)</a:t>
                      </a:r>
                      <a:endParaRPr lang="hu-HU" i="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hu-HU" dirty="0" smtClean="0"/>
                        <a:t>&lt; </a:t>
                      </a:r>
                      <a:r>
                        <a:rPr lang="de-DE" dirty="0" smtClean="0"/>
                        <a:t>25</a:t>
                      </a:r>
                      <a:endParaRPr lang="hu-HU" dirty="0"/>
                    </a:p>
                  </a:txBody>
                  <a:tcPr/>
                </a:tc>
                <a:tc>
                  <a:txBody>
                    <a:bodyPr/>
                    <a:lstStyle/>
                    <a:p>
                      <a:r>
                        <a:rPr lang="hu-HU" sz="1800" b="0" i="0" u="none" strike="noStrike" kern="1200" baseline="0" dirty="0" smtClean="0">
                          <a:solidFill>
                            <a:schemeClr val="dk1"/>
                          </a:solidFill>
                          <a:latin typeface="+mn-lt"/>
                          <a:ea typeface="+mn-ea"/>
                          <a:cs typeface="+mn-cs"/>
                        </a:rPr>
                        <a:t>Előnyök: Alacsony tápanyag felhasználás</a:t>
                      </a:r>
                      <a:r>
                        <a:rPr lang="en-US" sz="1800" b="0" i="0" u="none" strike="noStrike" kern="1200" baseline="0" dirty="0" smtClean="0">
                          <a:solidFill>
                            <a:schemeClr val="dk1"/>
                          </a:solidFill>
                          <a:latin typeface="+mn-lt"/>
                          <a:ea typeface="+mn-ea"/>
                          <a:cs typeface="+mn-cs"/>
                        </a:rPr>
                        <a:t>, </a:t>
                      </a:r>
                      <a:r>
                        <a:rPr lang="hu-HU" sz="1800" b="0" i="0" u="none" strike="noStrike" kern="1200" baseline="0" dirty="0" smtClean="0">
                          <a:solidFill>
                            <a:schemeClr val="dk1"/>
                          </a:solidFill>
                          <a:latin typeface="+mn-lt"/>
                          <a:ea typeface="+mn-ea"/>
                          <a:cs typeface="+mn-cs"/>
                        </a:rPr>
                        <a:t>hatékony vízfelhasználás</a:t>
                      </a:r>
                      <a:r>
                        <a:rPr lang="en-US" sz="1800" b="0" i="0" u="none" strike="noStrike" kern="1200" baseline="0" dirty="0" smtClean="0">
                          <a:solidFill>
                            <a:schemeClr val="dk1"/>
                          </a:solidFill>
                          <a:latin typeface="+mn-lt"/>
                          <a:ea typeface="+mn-ea"/>
                          <a:cs typeface="+mn-cs"/>
                        </a:rPr>
                        <a:t>, </a:t>
                      </a:r>
                      <a:r>
                        <a:rPr lang="hu-HU" sz="1800" b="0" i="0" u="none" strike="noStrike" kern="1200" baseline="0" dirty="0" smtClean="0">
                          <a:solidFill>
                            <a:schemeClr val="dk1"/>
                          </a:solidFill>
                          <a:latin typeface="+mn-lt"/>
                          <a:ea typeface="+mn-ea"/>
                          <a:cs typeface="+mn-cs"/>
                        </a:rPr>
                        <a:t>szénmegtartó képesség</a:t>
                      </a:r>
                      <a:endParaRPr lang="en-US" sz="1800" b="0" i="0" u="none" strike="noStrike" kern="1200" baseline="0" dirty="0">
                        <a:solidFill>
                          <a:schemeClr val="dk1"/>
                        </a:solidFill>
                        <a:latin typeface="+mn-lt"/>
                        <a:ea typeface="+mn-ea"/>
                        <a:cs typeface="+mn-cs"/>
                      </a:endParaRPr>
                    </a:p>
                    <a:p>
                      <a:r>
                        <a:rPr lang="hu-HU" sz="1800" b="0" i="0" u="none" strike="noStrike" kern="1200" baseline="0" dirty="0" smtClean="0">
                          <a:solidFill>
                            <a:schemeClr val="dk1"/>
                          </a:solidFill>
                          <a:latin typeface="+mn-lt"/>
                          <a:ea typeface="+mn-ea"/>
                          <a:cs typeface="+mn-cs"/>
                        </a:rPr>
                        <a:t>Hátrányok: Potenciális kitettség </a:t>
                      </a:r>
                      <a:r>
                        <a:rPr lang="hu-HU" sz="1800" b="0" i="0" u="none" strike="noStrike" kern="1200" baseline="0" dirty="0" err="1" smtClean="0">
                          <a:solidFill>
                            <a:schemeClr val="dk1"/>
                          </a:solidFill>
                          <a:latin typeface="+mn-lt"/>
                          <a:ea typeface="+mn-ea"/>
                          <a:cs typeface="+mn-cs"/>
                        </a:rPr>
                        <a:t>invázív</a:t>
                      </a:r>
                      <a:r>
                        <a:rPr lang="hu-HU" sz="1800" b="0" i="0" u="none" strike="noStrike" kern="1200" baseline="0" dirty="0" smtClean="0">
                          <a:solidFill>
                            <a:schemeClr val="dk1"/>
                          </a:solidFill>
                          <a:latin typeface="+mn-lt"/>
                          <a:ea typeface="+mn-ea"/>
                          <a:cs typeface="+mn-cs"/>
                        </a:rPr>
                        <a:t> fajok ellen</a:t>
                      </a:r>
                      <a:r>
                        <a:rPr lang="en-US" sz="1800" b="0" i="0" u="none" strike="noStrike" kern="1200" baseline="0" dirty="0" smtClean="0">
                          <a:solidFill>
                            <a:schemeClr val="dk1"/>
                          </a:solidFill>
                          <a:latin typeface="+mn-lt"/>
                          <a:ea typeface="+mn-ea"/>
                          <a:cs typeface="+mn-cs"/>
                        </a:rPr>
                        <a:t> </a:t>
                      </a:r>
                      <a:endParaRPr lang="en-US" sz="1800" b="0" i="0" u="none" strike="noStrike" kern="1200" baseline="0" dirty="0">
                        <a:solidFill>
                          <a:schemeClr val="dk1"/>
                        </a:solidFill>
                        <a:latin typeface="+mn-lt"/>
                        <a:ea typeface="+mn-ea"/>
                        <a:cs typeface="+mn-cs"/>
                      </a:endParaRPr>
                    </a:p>
                  </a:txBody>
                  <a:tcPr/>
                </a:tc>
                <a:extLst>
                  <a:ext uri="{0D108BD9-81ED-4DB2-BD59-A6C34878D82A}">
                    <a16:rowId xmlns:a16="http://schemas.microsoft.com/office/drawing/2014/main" xmlns="" val="10001"/>
                  </a:ext>
                </a:extLst>
              </a:tr>
              <a:tr h="370840">
                <a:tc>
                  <a:txBody>
                    <a:bodyPr/>
                    <a:lstStyle/>
                    <a:p>
                      <a:r>
                        <a:rPr lang="de-DE" sz="1800" b="0" i="1" u="none" strike="noStrike" kern="1200" baseline="0" dirty="0" err="1">
                          <a:solidFill>
                            <a:schemeClr val="dk1"/>
                          </a:solidFill>
                          <a:latin typeface="+mn-lt"/>
                          <a:ea typeface="+mn-ea"/>
                          <a:cs typeface="+mn-cs"/>
                        </a:rPr>
                        <a:t>Piptatherummiliaceum</a:t>
                      </a:r>
                      <a:r>
                        <a:rPr lang="de-DE" sz="1800" b="0" i="1" u="none" strike="noStrike" kern="1200" baseline="0" dirty="0">
                          <a:solidFill>
                            <a:schemeClr val="dk1"/>
                          </a:solidFill>
                          <a:latin typeface="+mn-lt"/>
                          <a:ea typeface="+mn-ea"/>
                          <a:cs typeface="+mn-cs"/>
                        </a:rPr>
                        <a:t> </a:t>
                      </a:r>
                      <a:r>
                        <a:rPr lang="de-DE" sz="1800" b="0" i="0" u="none" strike="noStrike" kern="1200" baseline="0" dirty="0">
                          <a:solidFill>
                            <a:schemeClr val="dk1"/>
                          </a:solidFill>
                          <a:latin typeface="+mn-lt"/>
                          <a:ea typeface="+mn-ea"/>
                          <a:cs typeface="+mn-cs"/>
                        </a:rPr>
                        <a:t>L. </a:t>
                      </a:r>
                    </a:p>
                    <a:p>
                      <a:r>
                        <a:rPr lang="de-DE" sz="1800" b="0" i="1" u="none" strike="noStrike" kern="1200" baseline="0" dirty="0">
                          <a:solidFill>
                            <a:schemeClr val="dk1"/>
                          </a:solidFill>
                          <a:latin typeface="+mn-lt"/>
                          <a:ea typeface="+mn-ea"/>
                          <a:cs typeface="+mn-cs"/>
                        </a:rPr>
                        <a:t>(Smilo </a:t>
                      </a:r>
                      <a:r>
                        <a:rPr lang="hu-HU" sz="1800" b="0" i="1" u="none" strike="noStrike" kern="1200" baseline="0" dirty="0" smtClean="0">
                          <a:solidFill>
                            <a:schemeClr val="dk1"/>
                          </a:solidFill>
                          <a:latin typeface="+mn-lt"/>
                          <a:ea typeface="+mn-ea"/>
                          <a:cs typeface="+mn-cs"/>
                        </a:rPr>
                        <a:t>fű</a:t>
                      </a:r>
                      <a:r>
                        <a:rPr lang="de-DE" sz="1800" b="0" i="1" u="none" strike="noStrike" kern="1200" baseline="0" dirty="0" smtClean="0">
                          <a:solidFill>
                            <a:schemeClr val="dk1"/>
                          </a:solidFill>
                          <a:latin typeface="+mn-lt"/>
                          <a:ea typeface="+mn-ea"/>
                          <a:cs typeface="+mn-cs"/>
                        </a:rPr>
                        <a:t>)</a:t>
                      </a:r>
                      <a:endParaRPr lang="de-DE" sz="1800" b="0" i="1" u="none" strike="noStrike" kern="1200" baseline="0" dirty="0">
                        <a:solidFill>
                          <a:schemeClr val="dk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26-45</a:t>
                      </a:r>
                      <a:endParaRPr lang="hu-HU" dirty="0"/>
                    </a:p>
                    <a:p>
                      <a:pPr algn="ctr"/>
                      <a:endParaRPr lang="hu-H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800" b="0" i="0" u="none" strike="noStrike" kern="1200" baseline="0" dirty="0" smtClean="0">
                          <a:solidFill>
                            <a:schemeClr val="dk1"/>
                          </a:solidFill>
                          <a:latin typeface="+mn-lt"/>
                          <a:ea typeface="+mn-ea"/>
                          <a:cs typeface="+mn-cs"/>
                        </a:rPr>
                        <a:t>Alacsony tápanyag felhasználás</a:t>
                      </a:r>
                      <a:r>
                        <a:rPr lang="en-US" sz="1800" b="0" i="0" u="none" strike="noStrike" kern="1200" baseline="0" dirty="0" smtClean="0">
                          <a:solidFill>
                            <a:schemeClr val="dk1"/>
                          </a:solidFill>
                          <a:latin typeface="+mn-lt"/>
                          <a:ea typeface="+mn-ea"/>
                          <a:cs typeface="+mn-cs"/>
                        </a:rPr>
                        <a:t>, </a:t>
                      </a:r>
                      <a:r>
                        <a:rPr lang="hu-HU" sz="1800" b="0" i="0" u="none" strike="noStrike" kern="1200" baseline="0" dirty="0" smtClean="0">
                          <a:solidFill>
                            <a:schemeClr val="dk1"/>
                          </a:solidFill>
                          <a:latin typeface="+mn-lt"/>
                          <a:ea typeface="+mn-ea"/>
                          <a:cs typeface="+mn-cs"/>
                        </a:rPr>
                        <a:t>azonban további vizsgálatot igényel</a:t>
                      </a:r>
                      <a:endParaRPr lang="hu-HU" dirty="0"/>
                    </a:p>
                  </a:txBody>
                  <a:tcPr/>
                </a:tc>
                <a:extLst>
                  <a:ext uri="{0D108BD9-81ED-4DB2-BD59-A6C34878D82A}">
                    <a16:rowId xmlns:a16="http://schemas.microsoft.com/office/drawing/2014/main" xmlns="" val="10002"/>
                  </a:ext>
                </a:extLst>
              </a:tr>
              <a:tr h="370840">
                <a:tc>
                  <a:txBody>
                    <a:bodyPr/>
                    <a:lstStyle/>
                    <a:p>
                      <a:r>
                        <a:rPr lang="de-DE" sz="1800" b="0" i="1" u="none" strike="noStrike" kern="1200" baseline="0" dirty="0" err="1">
                          <a:solidFill>
                            <a:schemeClr val="dk1"/>
                          </a:solidFill>
                          <a:latin typeface="+mn-lt"/>
                          <a:ea typeface="+mn-ea"/>
                          <a:cs typeface="+mn-cs"/>
                        </a:rPr>
                        <a:t>Dactylis</a:t>
                      </a:r>
                      <a:r>
                        <a:rPr lang="de-DE" sz="1800" b="0" i="1" u="none" strike="noStrike" kern="1200" baseline="0" dirty="0">
                          <a:solidFill>
                            <a:schemeClr val="dk1"/>
                          </a:solidFill>
                          <a:latin typeface="+mn-lt"/>
                          <a:ea typeface="+mn-ea"/>
                          <a:cs typeface="+mn-cs"/>
                        </a:rPr>
                        <a:t> </a:t>
                      </a:r>
                      <a:r>
                        <a:rPr lang="de-DE" sz="1800" b="0" i="1" u="none" strike="noStrike" kern="1200" baseline="0" dirty="0" err="1">
                          <a:solidFill>
                            <a:schemeClr val="dk1"/>
                          </a:solidFill>
                          <a:latin typeface="+mn-lt"/>
                          <a:ea typeface="+mn-ea"/>
                          <a:cs typeface="+mn-cs"/>
                        </a:rPr>
                        <a:t>glomerata</a:t>
                      </a:r>
                      <a:r>
                        <a:rPr lang="de-DE" sz="1800" b="0" i="1" u="none" strike="noStrike" kern="1200" baseline="0" dirty="0">
                          <a:solidFill>
                            <a:schemeClr val="dk1"/>
                          </a:solidFill>
                          <a:latin typeface="+mn-lt"/>
                          <a:ea typeface="+mn-ea"/>
                          <a:cs typeface="+mn-cs"/>
                        </a:rPr>
                        <a:t> </a:t>
                      </a:r>
                      <a:r>
                        <a:rPr lang="de-DE" sz="1800" b="0" i="0" u="none" strike="noStrike" kern="1200" baseline="0" dirty="0">
                          <a:solidFill>
                            <a:schemeClr val="dk1"/>
                          </a:solidFill>
                          <a:latin typeface="+mn-lt"/>
                          <a:ea typeface="+mn-ea"/>
                          <a:cs typeface="+mn-cs"/>
                        </a:rPr>
                        <a:t>L. </a:t>
                      </a:r>
                    </a:p>
                    <a:p>
                      <a:r>
                        <a:rPr lang="de-DE" sz="1800" b="0" i="1" u="none" strike="noStrike" kern="1200" baseline="0" dirty="0">
                          <a:solidFill>
                            <a:schemeClr val="dk1"/>
                          </a:solidFill>
                          <a:latin typeface="+mn-lt"/>
                          <a:ea typeface="+mn-ea"/>
                          <a:cs typeface="+mn-cs"/>
                        </a:rPr>
                        <a:t>(</a:t>
                      </a:r>
                      <a:r>
                        <a:rPr lang="de-DE" sz="1800" b="0" i="1" u="none" strike="noStrike" kern="1200" baseline="0" dirty="0" smtClean="0">
                          <a:solidFill>
                            <a:schemeClr val="dk1"/>
                          </a:solidFill>
                          <a:latin typeface="+mn-lt"/>
                          <a:ea typeface="+mn-ea"/>
                          <a:cs typeface="+mn-cs"/>
                        </a:rPr>
                        <a:t>C</a:t>
                      </a:r>
                      <a:r>
                        <a:rPr lang="hu-HU" sz="1800" b="0" i="1" u="none" strike="noStrike" kern="1200" baseline="0" dirty="0" err="1" smtClean="0">
                          <a:solidFill>
                            <a:schemeClr val="dk1"/>
                          </a:solidFill>
                          <a:latin typeface="+mn-lt"/>
                          <a:ea typeface="+mn-ea"/>
                          <a:cs typeface="+mn-cs"/>
                        </a:rPr>
                        <a:t>somós</a:t>
                      </a:r>
                      <a:r>
                        <a:rPr lang="hu-HU" sz="1800" b="0" i="1" u="none" strike="noStrike" kern="1200" baseline="0" dirty="0" smtClean="0">
                          <a:solidFill>
                            <a:schemeClr val="dk1"/>
                          </a:solidFill>
                          <a:latin typeface="+mn-lt"/>
                          <a:ea typeface="+mn-ea"/>
                          <a:cs typeface="+mn-cs"/>
                        </a:rPr>
                        <a:t> </a:t>
                      </a:r>
                      <a:r>
                        <a:rPr lang="hu-HU" sz="1800" b="0" i="1" u="none" strike="noStrike" kern="1200" baseline="0" dirty="0" err="1" smtClean="0">
                          <a:solidFill>
                            <a:schemeClr val="dk1"/>
                          </a:solidFill>
                          <a:latin typeface="+mn-lt"/>
                          <a:ea typeface="+mn-ea"/>
                          <a:cs typeface="+mn-cs"/>
                        </a:rPr>
                        <a:t>ebír</a:t>
                      </a:r>
                      <a:r>
                        <a:rPr lang="de-DE" sz="1800" b="0" i="1" u="none" strike="noStrike" kern="1200" baseline="0" dirty="0" smtClean="0">
                          <a:solidFill>
                            <a:schemeClr val="dk1"/>
                          </a:solidFill>
                          <a:latin typeface="+mn-lt"/>
                          <a:ea typeface="+mn-ea"/>
                          <a:cs typeface="+mn-cs"/>
                        </a:rPr>
                        <a:t>)</a:t>
                      </a:r>
                      <a:endParaRPr lang="de-DE" sz="1800" b="0" i="1" u="none" strike="noStrike" kern="1200" baseline="0" dirty="0">
                        <a:solidFill>
                          <a:schemeClr val="dk1"/>
                        </a:solidFill>
                        <a:latin typeface="+mn-lt"/>
                        <a:ea typeface="+mn-ea"/>
                        <a:cs typeface="+mn-cs"/>
                      </a:endParaRPr>
                    </a:p>
                  </a:txBody>
                  <a:tcPr/>
                </a:tc>
                <a:tc>
                  <a:txBody>
                    <a:bodyPr/>
                    <a:lstStyle/>
                    <a:p>
                      <a:pPr algn="ctr"/>
                      <a:r>
                        <a:rPr lang="de-DE" dirty="0"/>
                        <a:t>16-20</a:t>
                      </a:r>
                      <a:endParaRPr lang="hu-H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1800" b="0" i="0" u="none" strike="noStrike" kern="1200" baseline="0" dirty="0" smtClean="0">
                          <a:solidFill>
                            <a:schemeClr val="dk1"/>
                          </a:solidFill>
                          <a:latin typeface="+mn-lt"/>
                          <a:ea typeface="+mn-ea"/>
                          <a:cs typeface="+mn-cs"/>
                        </a:rPr>
                        <a:t>Alacsony tápanyag felhasználás</a:t>
                      </a:r>
                      <a:r>
                        <a:rPr lang="en-US" sz="1800" b="0" i="0" u="none" strike="noStrike" kern="1200" baseline="0" dirty="0" smtClean="0">
                          <a:solidFill>
                            <a:schemeClr val="dk1"/>
                          </a:solidFill>
                          <a:latin typeface="+mn-lt"/>
                          <a:ea typeface="+mn-ea"/>
                          <a:cs typeface="+mn-cs"/>
                        </a:rPr>
                        <a:t>, </a:t>
                      </a:r>
                      <a:r>
                        <a:rPr lang="hu-HU" sz="1800" b="0" i="0" u="none" strike="noStrike" kern="1200" baseline="0" dirty="0" smtClean="0">
                          <a:solidFill>
                            <a:schemeClr val="dk1"/>
                          </a:solidFill>
                          <a:latin typeface="+mn-lt"/>
                          <a:ea typeface="+mn-ea"/>
                          <a:cs typeface="+mn-cs"/>
                        </a:rPr>
                        <a:t>azonban további vizsgálatot igényel</a:t>
                      </a:r>
                      <a:endParaRPr lang="hu-HU" dirty="0"/>
                    </a:p>
                  </a:txBody>
                  <a:tcPr/>
                </a:tc>
                <a:extLst>
                  <a:ext uri="{0D108BD9-81ED-4DB2-BD59-A6C34878D82A}">
                    <a16:rowId xmlns:a16="http://schemas.microsoft.com/office/drawing/2014/main" xmlns="" val="10003"/>
                  </a:ext>
                </a:extLst>
              </a:tr>
              <a:tr h="370840">
                <a:tc>
                  <a:txBody>
                    <a:bodyPr/>
                    <a:lstStyle/>
                    <a:p>
                      <a:r>
                        <a:rPr lang="de-DE" sz="1800" b="0" i="1" u="none" strike="noStrike" kern="1200" baseline="0" dirty="0" err="1">
                          <a:solidFill>
                            <a:schemeClr val="dk1"/>
                          </a:solidFill>
                          <a:latin typeface="+mn-lt"/>
                          <a:ea typeface="+mn-ea"/>
                          <a:cs typeface="+mn-cs"/>
                        </a:rPr>
                        <a:t>Silybummarianum</a:t>
                      </a:r>
                      <a:r>
                        <a:rPr lang="de-DE" sz="1800" b="0" i="1" u="none" strike="noStrike" kern="1200" baseline="0" dirty="0">
                          <a:solidFill>
                            <a:schemeClr val="dk1"/>
                          </a:solidFill>
                          <a:latin typeface="+mn-lt"/>
                          <a:ea typeface="+mn-ea"/>
                          <a:cs typeface="+mn-cs"/>
                        </a:rPr>
                        <a:t> L. </a:t>
                      </a:r>
                      <a:r>
                        <a:rPr lang="de-DE" sz="1800" b="0" i="1" u="none" strike="noStrike" kern="1200" baseline="0" dirty="0" err="1">
                          <a:solidFill>
                            <a:schemeClr val="dk1"/>
                          </a:solidFill>
                          <a:latin typeface="+mn-lt"/>
                          <a:ea typeface="+mn-ea"/>
                          <a:cs typeface="+mn-cs"/>
                        </a:rPr>
                        <a:t>Gaertn</a:t>
                      </a:r>
                      <a:r>
                        <a:rPr lang="de-DE" sz="1800" b="0" i="1" u="none" strike="noStrike" kern="1200" baseline="0" dirty="0">
                          <a:solidFill>
                            <a:schemeClr val="dk1"/>
                          </a:solidFill>
                          <a:latin typeface="+mn-lt"/>
                          <a:ea typeface="+mn-ea"/>
                          <a:cs typeface="+mn-cs"/>
                        </a:rPr>
                        <a:t>.</a:t>
                      </a:r>
                    </a:p>
                    <a:p>
                      <a:r>
                        <a:rPr lang="de-DE" sz="1800" b="0" i="1" u="none" strike="noStrike" kern="1200" baseline="0" dirty="0" smtClean="0">
                          <a:solidFill>
                            <a:schemeClr val="dk1"/>
                          </a:solidFill>
                          <a:latin typeface="+mn-lt"/>
                          <a:ea typeface="+mn-ea"/>
                          <a:cs typeface="+mn-cs"/>
                        </a:rPr>
                        <a:t>(</a:t>
                      </a:r>
                      <a:r>
                        <a:rPr lang="hu-HU" sz="1800" b="0" i="1" u="none" strike="noStrike" kern="1200" baseline="0" dirty="0" smtClean="0">
                          <a:solidFill>
                            <a:schemeClr val="dk1"/>
                          </a:solidFill>
                          <a:latin typeface="+mn-lt"/>
                          <a:ea typeface="+mn-ea"/>
                          <a:cs typeface="+mn-cs"/>
                        </a:rPr>
                        <a:t>Máriatövis</a:t>
                      </a:r>
                      <a:r>
                        <a:rPr lang="de-DE" sz="1800" b="0" i="1" u="none" strike="noStrike" kern="1200" baseline="0" dirty="0" smtClean="0">
                          <a:solidFill>
                            <a:schemeClr val="dk1"/>
                          </a:solidFill>
                          <a:latin typeface="+mn-lt"/>
                          <a:ea typeface="+mn-ea"/>
                          <a:cs typeface="+mn-cs"/>
                        </a:rPr>
                        <a:t>) </a:t>
                      </a:r>
                      <a:endParaRPr lang="de-DE" sz="1800" b="0" i="0" u="none" strike="noStrike" kern="1200" baseline="0" dirty="0">
                        <a:solidFill>
                          <a:schemeClr val="dk1"/>
                        </a:solidFill>
                        <a:latin typeface="+mn-lt"/>
                        <a:ea typeface="+mn-ea"/>
                        <a:cs typeface="+mn-cs"/>
                      </a:endParaRPr>
                    </a:p>
                  </a:txBody>
                  <a:tcPr/>
                </a:tc>
                <a:tc>
                  <a:txBody>
                    <a:bodyPr/>
                    <a:lstStyle/>
                    <a:p>
                      <a:pPr algn="ctr"/>
                      <a:r>
                        <a:rPr lang="de-DE" dirty="0"/>
                        <a:t>9-20</a:t>
                      </a:r>
                      <a:endParaRPr lang="hu-HU" dirty="0"/>
                    </a:p>
                  </a:txBody>
                  <a:tcPr/>
                </a:tc>
                <a:tc>
                  <a:txBody>
                    <a:bodyPr/>
                    <a:lstStyle/>
                    <a:p>
                      <a:r>
                        <a:rPr lang="hu-HU" dirty="0" smtClean="0"/>
                        <a:t>Jó adaptációs képességet mutat mediterrán környezetben, elégséges hozammal rendelkezik öntözés nélküli és akár magas</a:t>
                      </a:r>
                      <a:r>
                        <a:rPr lang="hu-HU" baseline="0" dirty="0" smtClean="0"/>
                        <a:t> </a:t>
                      </a:r>
                      <a:r>
                        <a:rPr lang="hu-HU" baseline="0" dirty="0" err="1" smtClean="0"/>
                        <a:t>pH-jú</a:t>
                      </a:r>
                      <a:r>
                        <a:rPr lang="hu-HU" baseline="0" dirty="0" smtClean="0"/>
                        <a:t> területeken is</a:t>
                      </a:r>
                      <a:endParaRPr lang="hu-HU" dirty="0"/>
                    </a:p>
                  </a:txBody>
                  <a:tcPr/>
                </a:tc>
                <a:extLst>
                  <a:ext uri="{0D108BD9-81ED-4DB2-BD59-A6C34878D82A}">
                    <a16:rowId xmlns:a16="http://schemas.microsoft.com/office/drawing/2014/main" xmlns="" val="10004"/>
                  </a:ext>
                </a:extLst>
              </a:tr>
            </a:tbl>
          </a:graphicData>
        </a:graphic>
      </p:graphicFrame>
      <p:sp>
        <p:nvSpPr>
          <p:cNvPr id="5" name="Rechteck: abgerundete Ecken 4">
            <a:extLst>
              <a:ext uri="{FF2B5EF4-FFF2-40B4-BE49-F238E27FC236}">
                <a16:creationId xmlns="" xmlns:a16="http://schemas.microsoft.com/office/drawing/2014/main" id="{67C8A40A-58F5-43C3-AAF9-D2478942C218}"/>
              </a:ext>
            </a:extLst>
          </p:cNvPr>
          <p:cNvSpPr/>
          <p:nvPr/>
        </p:nvSpPr>
        <p:spPr>
          <a:xfrm>
            <a:off x="179512" y="2276872"/>
            <a:ext cx="8712968" cy="93610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0695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1078" y="764704"/>
            <a:ext cx="8656712" cy="782960"/>
          </a:xfrm>
        </p:spPr>
        <p:txBody>
          <a:bodyPr>
            <a:noAutofit/>
          </a:bodyPr>
          <a:lstStyle/>
          <a:p>
            <a:r>
              <a:rPr lang="hu-HU" sz="3200" dirty="0"/>
              <a:t>Javasolt értéklánc</a:t>
            </a:r>
            <a:r>
              <a:rPr lang="de-DE" sz="3200" dirty="0"/>
              <a:t>: </a:t>
            </a:r>
            <a:r>
              <a:rPr lang="hu-HU" sz="3200" dirty="0"/>
              <a:t>Olasznád termesztése és feldolgozása </a:t>
            </a:r>
            <a:r>
              <a:rPr lang="hu-HU" sz="3200" dirty="0" err="1"/>
              <a:t>bioetanol</a:t>
            </a:r>
            <a:r>
              <a:rPr lang="hu-HU" sz="3200" dirty="0"/>
              <a:t> termelésre </a:t>
            </a:r>
            <a:r>
              <a:rPr lang="de-DE" sz="3200" dirty="0"/>
              <a:t>(10 </a:t>
            </a:r>
            <a:r>
              <a:rPr lang="hu-HU" sz="3200" dirty="0"/>
              <a:t>éves távlatban</a:t>
            </a:r>
            <a:r>
              <a:rPr lang="de-DE" sz="3200" dirty="0"/>
              <a:t>)</a:t>
            </a:r>
            <a:endParaRPr lang="en-GB" sz="3200" dirty="0"/>
          </a:p>
        </p:txBody>
      </p:sp>
      <p:graphicFrame>
        <p:nvGraphicFramePr>
          <p:cNvPr id="6" name="Tartalom helye 3"/>
          <p:cNvGraphicFramePr>
            <a:graphicFrameLocks/>
          </p:cNvGraphicFramePr>
          <p:nvPr>
            <p:extLst/>
          </p:nvPr>
        </p:nvGraphicFramePr>
        <p:xfrm>
          <a:off x="281078" y="2564904"/>
          <a:ext cx="8528448" cy="2136240"/>
        </p:xfrm>
        <a:graphic>
          <a:graphicData uri="http://schemas.openxmlformats.org/drawingml/2006/table">
            <a:tbl>
              <a:tblPr firstRow="1" bandRow="1">
                <a:tableStyleId>{F5AB1C69-6EDB-4FF4-983F-18BD219EF322}</a:tableStyleId>
              </a:tblPr>
              <a:tblGrid>
                <a:gridCol w="3544144">
                  <a:extLst>
                    <a:ext uri="{9D8B030D-6E8A-4147-A177-3AD203B41FA5}">
                      <a16:colId xmlns:a16="http://schemas.microsoft.com/office/drawing/2014/main" xmlns="" val="398754219"/>
                    </a:ext>
                  </a:extLst>
                </a:gridCol>
                <a:gridCol w="4984304">
                  <a:extLst>
                    <a:ext uri="{9D8B030D-6E8A-4147-A177-3AD203B41FA5}">
                      <a16:colId xmlns:a16="http://schemas.microsoft.com/office/drawing/2014/main" xmlns="" val="20000"/>
                    </a:ext>
                  </a:extLst>
                </a:gridCol>
              </a:tblGrid>
              <a:tr h="339955">
                <a:tc>
                  <a:txBody>
                    <a:bodyPr/>
                    <a:lstStyle/>
                    <a:p>
                      <a:pPr algn="ctr"/>
                      <a:r>
                        <a:rPr lang="en-GB" dirty="0"/>
                        <a:t>Input data</a:t>
                      </a:r>
                      <a:endParaRPr lang="hu-HU" dirty="0"/>
                    </a:p>
                  </a:txBody>
                  <a:tcPr/>
                </a:tc>
                <a:tc>
                  <a:txBody>
                    <a:bodyPr/>
                    <a:lstStyle/>
                    <a:p>
                      <a:pPr algn="ctr"/>
                      <a:endParaRPr lang="hu-HU" sz="1800" dirty="0"/>
                    </a:p>
                  </a:txBody>
                  <a:tcPr anchor="ctr"/>
                </a:tc>
                <a:extLst>
                  <a:ext uri="{0D108BD9-81ED-4DB2-BD59-A6C34878D82A}">
                    <a16:rowId xmlns:a16="http://schemas.microsoft.com/office/drawing/2014/main" xmlns="" val="10000"/>
                  </a:ext>
                </a:extLst>
              </a:tr>
              <a:tr h="311626">
                <a:tc>
                  <a:txBody>
                    <a:bodyPr/>
                    <a:lstStyle/>
                    <a:p>
                      <a:pPr algn="just">
                        <a:spcAft>
                          <a:spcPts val="0"/>
                        </a:spcAft>
                      </a:pPr>
                      <a:r>
                        <a:rPr lang="hu-HU" sz="1600" b="1" dirty="0" smtClean="0">
                          <a:effectLst/>
                          <a:latin typeface="+mn-lt"/>
                        </a:rPr>
                        <a:t>Feldolgozóüzem</a:t>
                      </a:r>
                      <a:r>
                        <a:rPr lang="hu-HU" sz="1600" b="1" baseline="0" dirty="0" smtClean="0">
                          <a:effectLst/>
                          <a:latin typeface="+mn-lt"/>
                        </a:rPr>
                        <a:t> kapacitása</a:t>
                      </a:r>
                      <a:endParaRPr lang="uk-UA" sz="1600" b="1" dirty="0">
                        <a:solidFill>
                          <a:srgbClr val="38480C"/>
                        </a:solidFill>
                        <a:effectLst/>
                        <a:latin typeface="+mn-lt"/>
                        <a:ea typeface="Times New Roman" panose="02020603050405020304" pitchFamily="18" charset="0"/>
                        <a:cs typeface="Calibri" panose="020F0502020204030204" pitchFamily="34" charset="0"/>
                      </a:endParaRPr>
                    </a:p>
                  </a:txBody>
                  <a:tcPr anchor="ctr"/>
                </a:tc>
                <a:tc>
                  <a:txBody>
                    <a:bodyPr/>
                    <a:lstStyle/>
                    <a:p>
                      <a:pPr algn="ctr">
                        <a:spcAft>
                          <a:spcPts val="0"/>
                        </a:spcAft>
                      </a:pPr>
                      <a:r>
                        <a:rPr lang="en-US" sz="1600" b="0" dirty="0">
                          <a:effectLst/>
                          <a:latin typeface="+mn-lt"/>
                        </a:rPr>
                        <a:t>40,000 </a:t>
                      </a:r>
                      <a:r>
                        <a:rPr lang="en-US" sz="1600" b="0" dirty="0" smtClean="0">
                          <a:effectLst/>
                          <a:latin typeface="+mn-lt"/>
                        </a:rPr>
                        <a:t>t</a:t>
                      </a:r>
                      <a:r>
                        <a:rPr lang="hu-HU" sz="1600" b="0" dirty="0" err="1" smtClean="0">
                          <a:effectLst/>
                          <a:latin typeface="+mn-lt"/>
                        </a:rPr>
                        <a:t>onna</a:t>
                      </a:r>
                      <a:r>
                        <a:rPr lang="hu-HU" sz="1600" b="0" baseline="0" dirty="0" smtClean="0">
                          <a:effectLst/>
                          <a:latin typeface="+mn-lt"/>
                        </a:rPr>
                        <a:t> </a:t>
                      </a:r>
                      <a:r>
                        <a:rPr lang="en-US" sz="1600" b="0" dirty="0" smtClean="0">
                          <a:effectLst/>
                          <a:latin typeface="+mn-lt"/>
                        </a:rPr>
                        <a:t>/</a:t>
                      </a:r>
                      <a:r>
                        <a:rPr lang="hu-HU" sz="1600" b="0" dirty="0" smtClean="0">
                          <a:effectLst/>
                          <a:latin typeface="+mn-lt"/>
                        </a:rPr>
                        <a:t> év</a:t>
                      </a:r>
                      <a:endParaRPr lang="uk-UA" sz="1600" b="0" dirty="0">
                        <a:solidFill>
                          <a:srgbClr val="38480C"/>
                        </a:solidFill>
                        <a:effectLst/>
                        <a:latin typeface="+mn-lt"/>
                        <a:ea typeface="Times New Roman" panose="02020603050405020304" pitchFamily="18" charset="0"/>
                        <a:cs typeface="Calibri" panose="020F0502020204030204" pitchFamily="34" charset="0"/>
                      </a:endParaRPr>
                    </a:p>
                  </a:txBody>
                  <a:tcPr anchor="ctr"/>
                </a:tc>
                <a:extLst>
                  <a:ext uri="{0D108BD9-81ED-4DB2-BD59-A6C34878D82A}">
                    <a16:rowId xmlns:a16="http://schemas.microsoft.com/office/drawing/2014/main" xmlns="" val="10001"/>
                  </a:ext>
                </a:extLst>
              </a:tr>
              <a:tr h="293557">
                <a:tc>
                  <a:txBody>
                    <a:bodyPr/>
                    <a:lstStyle/>
                    <a:p>
                      <a:pPr algn="just">
                        <a:spcAft>
                          <a:spcPts val="0"/>
                        </a:spcAft>
                      </a:pPr>
                      <a:r>
                        <a:rPr lang="hu-HU" sz="1600" b="1" dirty="0" smtClean="0">
                          <a:effectLst/>
                          <a:latin typeface="+mn-lt"/>
                        </a:rPr>
                        <a:t>Átlagos</a:t>
                      </a:r>
                      <a:r>
                        <a:rPr lang="hu-HU" sz="1600" b="1" baseline="0" dirty="0" smtClean="0">
                          <a:effectLst/>
                          <a:latin typeface="+mn-lt"/>
                        </a:rPr>
                        <a:t> olasznád biomassza produktivitás a földterületen</a:t>
                      </a:r>
                      <a:endParaRPr lang="uk-UA" sz="1600" b="1" dirty="0">
                        <a:solidFill>
                          <a:srgbClr val="38480C"/>
                        </a:solidFill>
                        <a:effectLst/>
                        <a:latin typeface="+mn-lt"/>
                        <a:ea typeface="Times New Roman" panose="02020603050405020304" pitchFamily="18" charset="0"/>
                        <a:cs typeface="Calibri" panose="020F0502020204030204" pitchFamily="34" charset="0"/>
                      </a:endParaRPr>
                    </a:p>
                  </a:txBody>
                  <a:tcPr marL="68580" marR="68580" marT="36000" marB="36000" anchor="b"/>
                </a:tc>
                <a:tc>
                  <a:txBody>
                    <a:bodyPr/>
                    <a:lstStyle/>
                    <a:p>
                      <a:pPr algn="ctr">
                        <a:spcAft>
                          <a:spcPts val="0"/>
                        </a:spcAft>
                      </a:pPr>
                      <a:r>
                        <a:rPr lang="en-US" sz="1600" b="0" dirty="0">
                          <a:effectLst/>
                          <a:latin typeface="+mn-lt"/>
                        </a:rPr>
                        <a:t>25 </a:t>
                      </a:r>
                      <a:r>
                        <a:rPr lang="hu-HU" sz="1600" b="0" dirty="0" smtClean="0">
                          <a:effectLst/>
                          <a:latin typeface="+mn-lt"/>
                        </a:rPr>
                        <a:t>tonna szárazanyag / hektár</a:t>
                      </a:r>
                      <a:r>
                        <a:rPr lang="hu-HU" sz="1600" b="0" baseline="0" dirty="0" smtClean="0">
                          <a:effectLst/>
                          <a:latin typeface="+mn-lt"/>
                        </a:rPr>
                        <a:t> / év</a:t>
                      </a:r>
                      <a:endParaRPr lang="en-US" sz="1600" b="0" baseline="30000" dirty="0">
                        <a:effectLst/>
                        <a:latin typeface="+mn-lt"/>
                      </a:endParaRPr>
                    </a:p>
                  </a:txBody>
                  <a:tcPr marL="68580" marR="68580" marT="36000" marB="36000" anchor="ctr"/>
                </a:tc>
                <a:extLst>
                  <a:ext uri="{0D108BD9-81ED-4DB2-BD59-A6C34878D82A}">
                    <a16:rowId xmlns:a16="http://schemas.microsoft.com/office/drawing/2014/main" xmlns="" val="4183037310"/>
                  </a:ext>
                </a:extLst>
              </a:tr>
              <a:tr h="293557">
                <a:tc>
                  <a:txBody>
                    <a:bodyPr/>
                    <a:lstStyle/>
                    <a:p>
                      <a:pPr algn="just">
                        <a:spcAft>
                          <a:spcPts val="0"/>
                        </a:spcAft>
                      </a:pPr>
                      <a:r>
                        <a:rPr lang="hu-HU" sz="1600" b="1" dirty="0" smtClean="0">
                          <a:effectLst/>
                          <a:latin typeface="+mn-lt"/>
                        </a:rPr>
                        <a:t>Szükséges földterület az olasznád biomassza termesztéshez</a:t>
                      </a:r>
                      <a:endParaRPr lang="uk-UA" sz="1600" b="1" dirty="0">
                        <a:solidFill>
                          <a:srgbClr val="38480C"/>
                        </a:solidFill>
                        <a:effectLst/>
                        <a:latin typeface="+mn-lt"/>
                        <a:ea typeface="Times New Roman" panose="02020603050405020304" pitchFamily="18" charset="0"/>
                        <a:cs typeface="Calibri" panose="020F0502020204030204" pitchFamily="34" charset="0"/>
                      </a:endParaRPr>
                    </a:p>
                  </a:txBody>
                  <a:tcPr marL="68580" marR="68580" marT="36000" marB="36000" anchor="b"/>
                </a:tc>
                <a:tc>
                  <a:txBody>
                    <a:bodyPr/>
                    <a:lstStyle/>
                    <a:p>
                      <a:pPr algn="ctr">
                        <a:spcAft>
                          <a:spcPts val="0"/>
                        </a:spcAft>
                      </a:pPr>
                      <a:r>
                        <a:rPr lang="en-US" sz="1600" b="0" dirty="0">
                          <a:effectLst/>
                          <a:latin typeface="+mn-lt"/>
                        </a:rPr>
                        <a:t>8,000 </a:t>
                      </a:r>
                      <a:r>
                        <a:rPr lang="en-GB" sz="1600" b="0" dirty="0" smtClean="0">
                          <a:effectLst/>
                          <a:latin typeface="+mn-lt"/>
                        </a:rPr>
                        <a:t>h</a:t>
                      </a:r>
                      <a:r>
                        <a:rPr lang="hu-HU" sz="1600" b="0" dirty="0" err="1" smtClean="0">
                          <a:effectLst/>
                          <a:latin typeface="+mn-lt"/>
                        </a:rPr>
                        <a:t>ektár</a:t>
                      </a:r>
                      <a:endParaRPr lang="uk-UA" sz="1600" b="0" dirty="0">
                        <a:solidFill>
                          <a:srgbClr val="38480C"/>
                        </a:solidFill>
                        <a:effectLst/>
                        <a:latin typeface="+mn-lt"/>
                        <a:ea typeface="Times New Roman" panose="02020603050405020304" pitchFamily="18" charset="0"/>
                        <a:cs typeface="Calibri" panose="020F0502020204030204" pitchFamily="34" charset="0"/>
                      </a:endParaRPr>
                    </a:p>
                  </a:txBody>
                  <a:tcPr marL="68580" marR="68580" marT="36000" marB="36000" anchor="ctr"/>
                </a:tc>
                <a:extLst>
                  <a:ext uri="{0D108BD9-81ED-4DB2-BD59-A6C34878D82A}">
                    <a16:rowId xmlns:a16="http://schemas.microsoft.com/office/drawing/2014/main" xmlns="" val="3024412670"/>
                  </a:ext>
                </a:extLst>
              </a:tr>
              <a:tr h="293557">
                <a:tc>
                  <a:txBody>
                    <a:bodyPr/>
                    <a:lstStyle/>
                    <a:p>
                      <a:pPr algn="just">
                        <a:spcAft>
                          <a:spcPts val="0"/>
                        </a:spcAft>
                      </a:pPr>
                      <a:r>
                        <a:rPr lang="hu-HU" sz="1600" b="1" dirty="0" smtClean="0">
                          <a:effectLst/>
                          <a:latin typeface="+mn-lt"/>
                        </a:rPr>
                        <a:t>Begyűjtési rádiusz</a:t>
                      </a:r>
                      <a:endParaRPr lang="en-US" sz="1600" b="1" dirty="0">
                        <a:effectLst/>
                        <a:latin typeface="+mn-lt"/>
                      </a:endParaRPr>
                    </a:p>
                  </a:txBody>
                  <a:tcPr marL="68580" marR="68580" marT="36000" marB="36000" anchor="b"/>
                </a:tc>
                <a:tc>
                  <a:txBody>
                    <a:bodyPr/>
                    <a:lstStyle/>
                    <a:p>
                      <a:pPr algn="ctr">
                        <a:spcAft>
                          <a:spcPts val="0"/>
                        </a:spcAft>
                      </a:pPr>
                      <a:r>
                        <a:rPr lang="en-US" sz="1600" b="0" dirty="0">
                          <a:effectLst/>
                          <a:latin typeface="+mn-lt"/>
                        </a:rPr>
                        <a:t>40 km</a:t>
                      </a:r>
                      <a:endParaRPr lang="uk-UA" sz="1600" b="0" dirty="0">
                        <a:solidFill>
                          <a:srgbClr val="38480C"/>
                        </a:solidFill>
                        <a:effectLst/>
                        <a:latin typeface="+mn-lt"/>
                        <a:ea typeface="Times New Roman" panose="02020603050405020304" pitchFamily="18" charset="0"/>
                        <a:cs typeface="Calibri" panose="020F0502020204030204" pitchFamily="34" charset="0"/>
                      </a:endParaRPr>
                    </a:p>
                  </a:txBody>
                  <a:tcPr marL="68580" marR="68580" marT="36000" marB="36000" anchor="ctr"/>
                </a:tc>
                <a:extLst>
                  <a:ext uri="{0D108BD9-81ED-4DB2-BD59-A6C34878D82A}">
                    <a16:rowId xmlns:a16="http://schemas.microsoft.com/office/drawing/2014/main" xmlns="" val="2491839984"/>
                  </a:ext>
                </a:extLst>
              </a:tr>
            </a:tbl>
          </a:graphicData>
        </a:graphic>
      </p:graphicFrame>
    </p:spTree>
    <p:extLst>
      <p:ext uri="{BB962C8B-B14F-4D97-AF65-F5344CB8AC3E}">
        <p14:creationId xmlns:p14="http://schemas.microsoft.com/office/powerpoint/2010/main" val="9951854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1078" y="764704"/>
            <a:ext cx="8656712" cy="782960"/>
          </a:xfrm>
        </p:spPr>
        <p:txBody>
          <a:bodyPr>
            <a:noAutofit/>
          </a:bodyPr>
          <a:lstStyle/>
          <a:p>
            <a:r>
              <a:rPr lang="hu-HU" sz="3200" dirty="0" smtClean="0"/>
              <a:t>Javasolt értéklánc</a:t>
            </a:r>
            <a:r>
              <a:rPr lang="de-DE" sz="3200" dirty="0" smtClean="0"/>
              <a:t>: </a:t>
            </a:r>
            <a:r>
              <a:rPr lang="hu-HU" sz="3200" dirty="0" smtClean="0"/>
              <a:t>Olasznád termesztése és feldolgozása </a:t>
            </a:r>
            <a:r>
              <a:rPr lang="hu-HU" sz="3200" dirty="0" err="1" smtClean="0"/>
              <a:t>bioetanol</a:t>
            </a:r>
            <a:r>
              <a:rPr lang="hu-HU" sz="3200" dirty="0" smtClean="0"/>
              <a:t> termelésre </a:t>
            </a:r>
            <a:r>
              <a:rPr lang="de-DE" sz="3200" dirty="0" smtClean="0"/>
              <a:t>(10 </a:t>
            </a:r>
            <a:r>
              <a:rPr lang="hu-HU" sz="3200" dirty="0" smtClean="0"/>
              <a:t>éves távlatban</a:t>
            </a:r>
            <a:r>
              <a:rPr lang="de-DE" sz="3200" dirty="0" smtClean="0"/>
              <a:t>)</a:t>
            </a:r>
            <a:endParaRPr lang="en-GB" sz="3200" dirty="0"/>
          </a:p>
        </p:txBody>
      </p:sp>
      <p:graphicFrame>
        <p:nvGraphicFramePr>
          <p:cNvPr id="4" name="Tartalom helye 3"/>
          <p:cNvGraphicFramePr>
            <a:graphicFrameLocks/>
          </p:cNvGraphicFramePr>
          <p:nvPr>
            <p:extLst/>
          </p:nvPr>
        </p:nvGraphicFramePr>
        <p:xfrm>
          <a:off x="683568" y="1844824"/>
          <a:ext cx="7776864" cy="4079584"/>
        </p:xfrm>
        <a:graphic>
          <a:graphicData uri="http://schemas.openxmlformats.org/drawingml/2006/table">
            <a:tbl>
              <a:tblPr firstRow="1" bandRow="1">
                <a:tableStyleId>{F5AB1C69-6EDB-4FF4-983F-18BD219EF322}</a:tableStyleId>
              </a:tblPr>
              <a:tblGrid>
                <a:gridCol w="4966548">
                  <a:extLst>
                    <a:ext uri="{9D8B030D-6E8A-4147-A177-3AD203B41FA5}">
                      <a16:colId xmlns:a16="http://schemas.microsoft.com/office/drawing/2014/main" xmlns="" val="398754219"/>
                    </a:ext>
                  </a:extLst>
                </a:gridCol>
                <a:gridCol w="2810316">
                  <a:extLst>
                    <a:ext uri="{9D8B030D-6E8A-4147-A177-3AD203B41FA5}">
                      <a16:colId xmlns:a16="http://schemas.microsoft.com/office/drawing/2014/main" xmlns="" val="578286532"/>
                    </a:ext>
                  </a:extLst>
                </a:gridCol>
              </a:tblGrid>
              <a:tr h="0">
                <a:tc>
                  <a:txBody>
                    <a:bodyPr/>
                    <a:lstStyle/>
                    <a:p>
                      <a:pPr algn="ctr"/>
                      <a:r>
                        <a:rPr lang="hu-HU" dirty="0" smtClean="0"/>
                        <a:t>Felmerülő költség típusok</a:t>
                      </a:r>
                      <a:endParaRPr lang="hu-HU" dirty="0"/>
                    </a:p>
                  </a:txBody>
                  <a:tcPr/>
                </a:tc>
                <a:tc>
                  <a:txBody>
                    <a:bodyPr/>
                    <a:lstStyle/>
                    <a:p>
                      <a:pPr algn="ctr"/>
                      <a:r>
                        <a:rPr lang="hu-HU" sz="1800" dirty="0" smtClean="0">
                          <a:solidFill>
                            <a:schemeClr val="bg1"/>
                          </a:solidFill>
                          <a:effectLst/>
                          <a:latin typeface="+mn-lt"/>
                          <a:ea typeface="Times New Roman" panose="02020603050405020304" pitchFamily="18" charset="0"/>
                          <a:cs typeface="Calibri" panose="020F0502020204030204" pitchFamily="34" charset="0"/>
                        </a:rPr>
                        <a:t>EUR</a:t>
                      </a:r>
                      <a:r>
                        <a:rPr lang="hu-HU" sz="1800" baseline="0" dirty="0" smtClean="0">
                          <a:solidFill>
                            <a:schemeClr val="bg1"/>
                          </a:solidFill>
                          <a:effectLst/>
                          <a:latin typeface="+mn-lt"/>
                          <a:ea typeface="Times New Roman" panose="02020603050405020304" pitchFamily="18" charset="0"/>
                          <a:cs typeface="Calibri" panose="020F0502020204030204" pitchFamily="34" charset="0"/>
                        </a:rPr>
                        <a:t> </a:t>
                      </a:r>
                      <a:r>
                        <a:rPr lang="uk-UA" sz="1800" dirty="0" smtClean="0">
                          <a:solidFill>
                            <a:schemeClr val="bg1"/>
                          </a:solidFill>
                          <a:effectLst/>
                          <a:latin typeface="+mn-lt"/>
                          <a:ea typeface="Times New Roman" panose="02020603050405020304" pitchFamily="18" charset="0"/>
                          <a:cs typeface="Calibri" panose="020F0502020204030204" pitchFamily="34" charset="0"/>
                        </a:rPr>
                        <a:t>/</a:t>
                      </a:r>
                      <a:r>
                        <a:rPr lang="hu-HU" sz="1800" baseline="0" dirty="0" smtClean="0">
                          <a:solidFill>
                            <a:schemeClr val="bg1"/>
                          </a:solidFill>
                          <a:effectLst/>
                          <a:latin typeface="+mn-lt"/>
                          <a:ea typeface="Times New Roman" panose="02020603050405020304" pitchFamily="18" charset="0"/>
                          <a:cs typeface="Calibri" panose="020F0502020204030204" pitchFamily="34" charset="0"/>
                        </a:rPr>
                        <a:t> hektár / év</a:t>
                      </a:r>
                      <a:endParaRPr lang="hu-HU" dirty="0">
                        <a:solidFill>
                          <a:schemeClr val="bg1"/>
                        </a:solidFill>
                      </a:endParaRPr>
                    </a:p>
                  </a:txBody>
                  <a:tcPr/>
                </a:tc>
                <a:extLst>
                  <a:ext uri="{0D108BD9-81ED-4DB2-BD59-A6C34878D82A}">
                    <a16:rowId xmlns:a16="http://schemas.microsoft.com/office/drawing/2014/main" xmlns="" val="10000"/>
                  </a:ext>
                </a:extLst>
              </a:tr>
              <a:tr h="124597">
                <a:tc>
                  <a:txBody>
                    <a:bodyPr/>
                    <a:lstStyle/>
                    <a:p>
                      <a:r>
                        <a:rPr lang="hu-HU" sz="1600" b="1" i="0" dirty="0" smtClean="0"/>
                        <a:t>Földterület</a:t>
                      </a:r>
                      <a:r>
                        <a:rPr lang="hu-HU" sz="1600" b="1" i="0" baseline="0" dirty="0" smtClean="0"/>
                        <a:t> bérleti díja</a:t>
                      </a:r>
                      <a:endParaRPr lang="hu-HU" sz="1600" b="1" i="0" dirty="0"/>
                    </a:p>
                  </a:txBody>
                  <a:tcPr anchor="ctr"/>
                </a:tc>
                <a:tc>
                  <a:txBody>
                    <a:bodyPr/>
                    <a:lstStyle/>
                    <a:p>
                      <a:pPr algn="ctr"/>
                      <a:r>
                        <a:rPr lang="de-DE" sz="1400" dirty="0"/>
                        <a:t>600</a:t>
                      </a:r>
                    </a:p>
                  </a:txBody>
                  <a:tcPr anchor="ctr"/>
                </a:tc>
                <a:extLst>
                  <a:ext uri="{0D108BD9-81ED-4DB2-BD59-A6C34878D82A}">
                    <a16:rowId xmlns:a16="http://schemas.microsoft.com/office/drawing/2014/main" xmlns="" val="10001"/>
                  </a:ext>
                </a:extLst>
              </a:tr>
              <a:tr h="190885">
                <a:tc>
                  <a:txBody>
                    <a:bodyPr/>
                    <a:lstStyle/>
                    <a:p>
                      <a:r>
                        <a:rPr lang="hu-HU" sz="1600" b="1" i="0" dirty="0" smtClean="0"/>
                        <a:t>Öntözés</a:t>
                      </a:r>
                      <a:r>
                        <a:rPr lang="hu-HU" sz="1600" b="1" i="0" baseline="0" dirty="0" smtClean="0"/>
                        <a:t> költségei</a:t>
                      </a:r>
                      <a:endParaRPr lang="hu-HU" sz="1600" b="1" i="0" dirty="0"/>
                    </a:p>
                  </a:txBody>
                  <a:tcPr anchor="ctr"/>
                </a:tc>
                <a:tc>
                  <a:txBody>
                    <a:bodyPr/>
                    <a:lstStyle/>
                    <a:p>
                      <a:pPr algn="ctr"/>
                      <a:r>
                        <a:rPr lang="de-DE" sz="1400" dirty="0"/>
                        <a:t>210</a:t>
                      </a:r>
                    </a:p>
                  </a:txBody>
                  <a:tcPr anchor="ctr"/>
                </a:tc>
                <a:extLst>
                  <a:ext uri="{0D108BD9-81ED-4DB2-BD59-A6C34878D82A}">
                    <a16:rowId xmlns:a16="http://schemas.microsoft.com/office/drawing/2014/main" xmlns="" val="4183037310"/>
                  </a:ext>
                </a:extLst>
              </a:tr>
              <a:tr h="326405">
                <a:tc>
                  <a:txBody>
                    <a:bodyPr/>
                    <a:lstStyle/>
                    <a:p>
                      <a:r>
                        <a:rPr lang="hu-HU" sz="1600" b="1" i="0" dirty="0" smtClean="0"/>
                        <a:t>Műtrágyázás</a:t>
                      </a:r>
                      <a:r>
                        <a:rPr lang="hu-HU" sz="1600" b="1" i="0" baseline="0" dirty="0" smtClean="0"/>
                        <a:t> költségei</a:t>
                      </a:r>
                      <a:endParaRPr lang="hu-HU" sz="1600" b="1" i="0" dirty="0"/>
                    </a:p>
                  </a:txBody>
                  <a:tcPr anchor="ctr"/>
                </a:tc>
                <a:tc>
                  <a:txBody>
                    <a:bodyPr/>
                    <a:lstStyle/>
                    <a:p>
                      <a:pPr algn="ctr"/>
                      <a:r>
                        <a:rPr lang="de-DE" sz="1400" dirty="0"/>
                        <a:t>100</a:t>
                      </a:r>
                    </a:p>
                  </a:txBody>
                  <a:tcPr anchor="ctr"/>
                </a:tc>
                <a:extLst>
                  <a:ext uri="{0D108BD9-81ED-4DB2-BD59-A6C34878D82A}">
                    <a16:rowId xmlns:a16="http://schemas.microsoft.com/office/drawing/2014/main" xmlns="" val="3024412670"/>
                  </a:ext>
                </a:extLst>
              </a:tr>
              <a:tr h="326405">
                <a:tc>
                  <a:txBody>
                    <a:bodyPr/>
                    <a:lstStyle/>
                    <a:p>
                      <a:r>
                        <a:rPr lang="hu-HU" sz="1600" b="1" i="0" dirty="0" smtClean="0"/>
                        <a:t>Éves</a:t>
                      </a:r>
                      <a:r>
                        <a:rPr lang="hu-HU" sz="1600" b="1" i="0" baseline="0" dirty="0" smtClean="0"/>
                        <a:t> karbantartás költsége</a:t>
                      </a:r>
                      <a:endParaRPr lang="hu-HU" sz="1600" b="1" i="0" dirty="0"/>
                    </a:p>
                  </a:txBody>
                  <a:tcPr anchor="ctr"/>
                </a:tc>
                <a:tc>
                  <a:txBody>
                    <a:bodyPr/>
                    <a:lstStyle/>
                    <a:p>
                      <a:pPr algn="ctr"/>
                      <a:r>
                        <a:rPr lang="de-DE" sz="1400" dirty="0"/>
                        <a:t>80</a:t>
                      </a:r>
                    </a:p>
                  </a:txBody>
                  <a:tcPr anchor="ctr"/>
                </a:tc>
                <a:extLst>
                  <a:ext uri="{0D108BD9-81ED-4DB2-BD59-A6C34878D82A}">
                    <a16:rowId xmlns:a16="http://schemas.microsoft.com/office/drawing/2014/main" xmlns="" val="2491839984"/>
                  </a:ext>
                </a:extLst>
              </a:tr>
              <a:tr h="326405">
                <a:tc>
                  <a:txBody>
                    <a:bodyPr/>
                    <a:lstStyle/>
                    <a:p>
                      <a:r>
                        <a:rPr lang="hu-HU" sz="1600" b="1" i="0" dirty="0" smtClean="0"/>
                        <a:t>Aratás</a:t>
                      </a:r>
                      <a:endParaRPr lang="hu-HU" sz="1600" b="1" i="0" dirty="0"/>
                    </a:p>
                  </a:txBody>
                  <a:tcPr anchor="ctr"/>
                </a:tc>
                <a:tc>
                  <a:txBody>
                    <a:bodyPr/>
                    <a:lstStyle/>
                    <a:p>
                      <a:pPr algn="ctr"/>
                      <a:r>
                        <a:rPr lang="de-DE" sz="1400" dirty="0"/>
                        <a:t>332.5</a:t>
                      </a:r>
                    </a:p>
                  </a:txBody>
                  <a:tcPr anchor="ctr"/>
                </a:tc>
                <a:extLst>
                  <a:ext uri="{0D108BD9-81ED-4DB2-BD59-A6C34878D82A}">
                    <a16:rowId xmlns:a16="http://schemas.microsoft.com/office/drawing/2014/main" xmlns="" val="2026201472"/>
                  </a:ext>
                </a:extLst>
              </a:tr>
              <a:tr h="326405">
                <a:tc>
                  <a:txBody>
                    <a:bodyPr/>
                    <a:lstStyle/>
                    <a:p>
                      <a:r>
                        <a:rPr lang="hu-HU" sz="1600" b="1" i="0" dirty="0" smtClean="0"/>
                        <a:t>Gyomlálás és permetezés</a:t>
                      </a:r>
                      <a:r>
                        <a:rPr lang="hu-HU" sz="1600" b="1" i="0" baseline="0" dirty="0" smtClean="0"/>
                        <a:t> éves költségei</a:t>
                      </a:r>
                      <a:endParaRPr lang="hu-HU" sz="1600" b="1" i="0" dirty="0"/>
                    </a:p>
                  </a:txBody>
                  <a:tcPr anchor="ctr"/>
                </a:tc>
                <a:tc>
                  <a:txBody>
                    <a:bodyPr/>
                    <a:lstStyle/>
                    <a:p>
                      <a:pPr algn="ctr"/>
                      <a:r>
                        <a:rPr lang="de-DE" sz="1400" dirty="0"/>
                        <a:t>15</a:t>
                      </a:r>
                    </a:p>
                  </a:txBody>
                  <a:tcPr anchor="ctr"/>
                </a:tc>
                <a:extLst>
                  <a:ext uri="{0D108BD9-81ED-4DB2-BD59-A6C34878D82A}">
                    <a16:rowId xmlns:a16="http://schemas.microsoft.com/office/drawing/2014/main" xmlns="" val="589387745"/>
                  </a:ext>
                </a:extLst>
              </a:tr>
              <a:tr h="326405">
                <a:tc>
                  <a:txBody>
                    <a:bodyPr/>
                    <a:lstStyle/>
                    <a:p>
                      <a:r>
                        <a:rPr lang="hu-HU" sz="1600" b="1" i="0" dirty="0" smtClean="0"/>
                        <a:t>A csepp-öntözés</a:t>
                      </a:r>
                      <a:r>
                        <a:rPr lang="hu-HU" sz="1600" b="1" i="0" baseline="0" dirty="0" smtClean="0"/>
                        <a:t> éves befektetési költségei</a:t>
                      </a:r>
                      <a:endParaRPr lang="hu-HU" sz="1600" b="1" i="0" dirty="0"/>
                    </a:p>
                  </a:txBody>
                  <a:tcPr anchor="ctr"/>
                </a:tc>
                <a:tc>
                  <a:txBody>
                    <a:bodyPr/>
                    <a:lstStyle/>
                    <a:p>
                      <a:pPr algn="ctr"/>
                      <a:r>
                        <a:rPr lang="de-DE" sz="1400" dirty="0"/>
                        <a:t>132.5</a:t>
                      </a:r>
                    </a:p>
                  </a:txBody>
                  <a:tcPr anchor="ctr"/>
                </a:tc>
                <a:extLst>
                  <a:ext uri="{0D108BD9-81ED-4DB2-BD59-A6C34878D82A}">
                    <a16:rowId xmlns:a16="http://schemas.microsoft.com/office/drawing/2014/main" xmlns="" val="2093307130"/>
                  </a:ext>
                </a:extLst>
              </a:tr>
              <a:tr h="326405">
                <a:tc>
                  <a:txBody>
                    <a:bodyPr/>
                    <a:lstStyle/>
                    <a:p>
                      <a:r>
                        <a:rPr lang="hu-HU" sz="1600" b="1" i="0" dirty="0" smtClean="0"/>
                        <a:t>Sajáttőke-ellentételezés</a:t>
                      </a:r>
                      <a:r>
                        <a:rPr lang="hu-HU" sz="1600" b="1" i="0" baseline="0" dirty="0" smtClean="0"/>
                        <a:t> </a:t>
                      </a:r>
                      <a:r>
                        <a:rPr lang="de-DE" sz="1600" b="1" i="0" dirty="0" smtClean="0"/>
                        <a:t>(2.5</a:t>
                      </a:r>
                      <a:r>
                        <a:rPr lang="de-DE" sz="1600" b="1" i="0" dirty="0"/>
                        <a:t>%)</a:t>
                      </a:r>
                      <a:endParaRPr lang="hu-HU" sz="1600" b="1" i="0" dirty="0"/>
                    </a:p>
                  </a:txBody>
                  <a:tcPr anchor="ctr"/>
                </a:tc>
                <a:tc>
                  <a:txBody>
                    <a:bodyPr/>
                    <a:lstStyle/>
                    <a:p>
                      <a:pPr algn="ctr"/>
                      <a:r>
                        <a:rPr lang="de-DE" sz="1400" dirty="0"/>
                        <a:t>2.5</a:t>
                      </a:r>
                    </a:p>
                  </a:txBody>
                  <a:tcPr anchor="ctr"/>
                </a:tc>
                <a:extLst>
                  <a:ext uri="{0D108BD9-81ED-4DB2-BD59-A6C34878D82A}">
                    <a16:rowId xmlns:a16="http://schemas.microsoft.com/office/drawing/2014/main" xmlns="" val="3935667267"/>
                  </a:ext>
                </a:extLst>
              </a:tr>
              <a:tr h="326405">
                <a:tc>
                  <a:txBody>
                    <a:bodyPr/>
                    <a:lstStyle/>
                    <a:p>
                      <a:r>
                        <a:rPr lang="hu-HU" sz="1600" b="1" i="0" dirty="0" smtClean="0"/>
                        <a:t>Ellátási lánc fenntartásának</a:t>
                      </a:r>
                      <a:r>
                        <a:rPr lang="hu-HU" sz="1600" b="1" i="0" baseline="0" dirty="0" smtClean="0"/>
                        <a:t> költségei</a:t>
                      </a:r>
                      <a:endParaRPr lang="hu-HU" sz="1600" b="1" i="0" dirty="0"/>
                    </a:p>
                  </a:txBody>
                  <a:tcPr anchor="ctr"/>
                </a:tc>
                <a:tc>
                  <a:txBody>
                    <a:bodyPr/>
                    <a:lstStyle/>
                    <a:p>
                      <a:pPr algn="ctr"/>
                      <a:r>
                        <a:rPr lang="de-DE" sz="1400" dirty="0"/>
                        <a:t>50</a:t>
                      </a:r>
                    </a:p>
                  </a:txBody>
                  <a:tcPr anchor="ctr"/>
                </a:tc>
                <a:extLst>
                  <a:ext uri="{0D108BD9-81ED-4DB2-BD59-A6C34878D82A}">
                    <a16:rowId xmlns:a16="http://schemas.microsoft.com/office/drawing/2014/main" xmlns="" val="1832420144"/>
                  </a:ext>
                </a:extLst>
              </a:tr>
              <a:tr h="326405">
                <a:tc>
                  <a:txBody>
                    <a:bodyPr/>
                    <a:lstStyle/>
                    <a:p>
                      <a:r>
                        <a:rPr lang="hu-HU" sz="1600" b="1" i="0" dirty="0" smtClean="0"/>
                        <a:t>Szállítási költségek </a:t>
                      </a:r>
                      <a:r>
                        <a:rPr lang="de-DE" sz="1600" b="1" i="0" dirty="0" smtClean="0"/>
                        <a:t>(40 km)</a:t>
                      </a:r>
                      <a:endParaRPr lang="hu-HU" sz="1600" b="1" i="0" dirty="0"/>
                    </a:p>
                  </a:txBody>
                  <a:tcPr anchor="ctr"/>
                </a:tc>
                <a:tc>
                  <a:txBody>
                    <a:bodyPr/>
                    <a:lstStyle/>
                    <a:p>
                      <a:pPr algn="ctr"/>
                      <a:r>
                        <a:rPr lang="de-DE" sz="1400" dirty="0"/>
                        <a:t>250</a:t>
                      </a:r>
                    </a:p>
                  </a:txBody>
                  <a:tcPr anchor="ctr"/>
                </a:tc>
                <a:extLst>
                  <a:ext uri="{0D108BD9-81ED-4DB2-BD59-A6C34878D82A}">
                    <a16:rowId xmlns:a16="http://schemas.microsoft.com/office/drawing/2014/main" xmlns="" val="2793971189"/>
                  </a:ext>
                </a:extLst>
              </a:tr>
              <a:tr h="361024">
                <a:tc>
                  <a:txBody>
                    <a:bodyPr/>
                    <a:lstStyle/>
                    <a:p>
                      <a:r>
                        <a:rPr lang="hu-HU" sz="1600" b="1" i="0" dirty="0" smtClean="0"/>
                        <a:t>ÖSSZES</a:t>
                      </a:r>
                      <a:r>
                        <a:rPr lang="hu-HU" sz="1600" b="1" i="0" baseline="0" dirty="0" smtClean="0"/>
                        <a:t> KÖLTSÉG</a:t>
                      </a:r>
                      <a:endParaRPr lang="hu-HU" sz="1600" b="1" i="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400" b="1" kern="1200" dirty="0" smtClean="0">
                          <a:solidFill>
                            <a:srgbClr val="4D4D4D"/>
                          </a:solidFill>
                          <a:latin typeface="+mn-lt"/>
                          <a:ea typeface="+mn-ea"/>
                          <a:cs typeface="Arial" pitchFamily="34" charset="0"/>
                        </a:rPr>
                        <a:t>1772.5</a:t>
                      </a:r>
                      <a:endParaRPr lang="de-DE" sz="1400" b="1" kern="1200" dirty="0">
                        <a:solidFill>
                          <a:srgbClr val="4D4D4D"/>
                        </a:solidFill>
                        <a:latin typeface="+mn-lt"/>
                        <a:ea typeface="+mn-ea"/>
                        <a:cs typeface="Arial" pitchFamily="34" charset="0"/>
                      </a:endParaRPr>
                    </a:p>
                  </a:txBody>
                  <a:tcPr anchor="ctr"/>
                </a:tc>
                <a:extLst>
                  <a:ext uri="{0D108BD9-81ED-4DB2-BD59-A6C34878D82A}">
                    <a16:rowId xmlns:a16="http://schemas.microsoft.com/office/drawing/2014/main" xmlns="" val="176007072"/>
                  </a:ext>
                </a:extLst>
              </a:tr>
            </a:tbl>
          </a:graphicData>
        </a:graphic>
      </p:graphicFrame>
    </p:spTree>
    <p:extLst>
      <p:ext uri="{BB962C8B-B14F-4D97-AF65-F5344CB8AC3E}">
        <p14:creationId xmlns:p14="http://schemas.microsoft.com/office/powerpoint/2010/main" val="2511506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3752"/>
            <a:ext cx="8229600" cy="1143000"/>
          </a:xfrm>
        </p:spPr>
        <p:txBody>
          <a:bodyPr>
            <a:normAutofit/>
          </a:bodyPr>
          <a:lstStyle/>
          <a:p>
            <a:r>
              <a:rPr lang="hu-HU" sz="2800" dirty="0" smtClean="0"/>
              <a:t>Szardíniai esettanulmány konklúziója</a:t>
            </a:r>
            <a:endParaRPr lang="de-DE" sz="2800" dirty="0"/>
          </a:p>
        </p:txBody>
      </p:sp>
      <p:sp>
        <p:nvSpPr>
          <p:cNvPr id="6" name="Inhaltsplatzhalter 2">
            <a:extLst>
              <a:ext uri="{FF2B5EF4-FFF2-40B4-BE49-F238E27FC236}">
                <a16:creationId xmlns:a16="http://schemas.microsoft.com/office/drawing/2014/main" xmlns="" id="{6F63C3A4-DEB3-4A23-8ED0-F96B91D5F0CC}"/>
              </a:ext>
            </a:extLst>
          </p:cNvPr>
          <p:cNvSpPr>
            <a:spLocks noGrp="1"/>
          </p:cNvSpPr>
          <p:nvPr>
            <p:ph idx="1"/>
          </p:nvPr>
        </p:nvSpPr>
        <p:spPr>
          <a:xfrm>
            <a:off x="457200" y="1417638"/>
            <a:ext cx="8229600" cy="4525963"/>
          </a:xfrm>
        </p:spPr>
        <p:txBody>
          <a:bodyPr>
            <a:normAutofit/>
          </a:bodyPr>
          <a:lstStyle/>
          <a:p>
            <a:pPr marL="0" indent="0" algn="just"/>
            <a:r>
              <a:rPr lang="hu-HU" dirty="0" smtClean="0"/>
              <a:t>A vizsgált energianövények közül az olasznád mutatja a legkedvezőbb feltételeket a hasznosításra. Éves szinten hektáronként 8 és 25 tonna közötti szárazanyag hozamot produkálhat akár már a második évben.</a:t>
            </a:r>
          </a:p>
          <a:p>
            <a:pPr marL="0" indent="0" algn="just"/>
            <a:r>
              <a:rPr lang="hu-HU" dirty="0" smtClean="0"/>
              <a:t>A nagy eltérés a két szélsőérték között az öntözési feltételek nem állandó jellegű biztosításával magyarázható.</a:t>
            </a:r>
          </a:p>
          <a:p>
            <a:pPr marL="0" indent="0" algn="just"/>
            <a:r>
              <a:rPr lang="hu-HU" dirty="0" smtClean="0"/>
              <a:t>Helyi öntöző konzorciumok állami utasítás alapján szolgáltatnak vizet szántóföldi illetve energetikai ültetvények öntözésére.</a:t>
            </a:r>
            <a:endParaRPr lang="hu-HU" dirty="0"/>
          </a:p>
          <a:p>
            <a:pPr marL="0" indent="0"/>
            <a:r>
              <a:rPr lang="en-US" dirty="0" smtClean="0"/>
              <a:t> </a:t>
            </a:r>
            <a:endParaRPr lang="de-DE" dirty="0"/>
          </a:p>
        </p:txBody>
      </p:sp>
    </p:spTree>
    <p:extLst>
      <p:ext uri="{BB962C8B-B14F-4D97-AF65-F5344CB8AC3E}">
        <p14:creationId xmlns:p14="http://schemas.microsoft.com/office/powerpoint/2010/main" val="285489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2">
            <a:extLst>
              <a:ext uri="{FF2B5EF4-FFF2-40B4-BE49-F238E27FC236}">
                <a16:creationId xmlns="" xmlns:a16="http://schemas.microsoft.com/office/drawing/2014/main" id="{562B5167-8A8F-4EAC-B2F7-633B25207F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836713"/>
            <a:ext cx="8352928" cy="5328592"/>
          </a:xfrm>
          <a:prstGeom prst="rect">
            <a:avLst/>
          </a:prstGeom>
        </p:spPr>
      </p:pic>
      <p:sp>
        <p:nvSpPr>
          <p:cNvPr id="5" name="Rechteck 4"/>
          <p:cNvSpPr/>
          <p:nvPr/>
        </p:nvSpPr>
        <p:spPr>
          <a:xfrm>
            <a:off x="2590944" y="836713"/>
            <a:ext cx="6157520" cy="2000548"/>
          </a:xfrm>
          <a:prstGeom prst="rect">
            <a:avLst/>
          </a:prstGeom>
          <a:solidFill>
            <a:srgbClr val="F8F8F8">
              <a:alpha val="69804"/>
            </a:srgbClr>
          </a:solidFill>
        </p:spPr>
        <p:txBody>
          <a:bodyPr wrap="square">
            <a:spAutoFit/>
          </a:bodyPr>
          <a:lstStyle/>
          <a:p>
            <a:pPr marL="342900" indent="-342900"/>
            <a:r>
              <a:rPr lang="hu-HU" sz="2800" dirty="0" smtClean="0">
                <a:solidFill>
                  <a:schemeClr val="tx2">
                    <a:lumMod val="75000"/>
                  </a:schemeClr>
                </a:solidFill>
              </a:rPr>
              <a:t>Ukrajnai </a:t>
            </a:r>
            <a:r>
              <a:rPr lang="hu-HU" sz="2800" dirty="0">
                <a:solidFill>
                  <a:schemeClr val="tx2">
                    <a:lumMod val="75000"/>
                  </a:schemeClr>
                </a:solidFill>
              </a:rPr>
              <a:t>esettanulmány a </a:t>
            </a:r>
            <a:r>
              <a:rPr lang="en-GB" sz="2800" i="1" dirty="0">
                <a:solidFill>
                  <a:schemeClr val="tx2">
                    <a:lumMod val="75000"/>
                  </a:schemeClr>
                </a:solidFill>
              </a:rPr>
              <a:t>Kyiv oblast </a:t>
            </a:r>
            <a:r>
              <a:rPr lang="en-GB" sz="2800" i="1" dirty="0" err="1">
                <a:solidFill>
                  <a:schemeClr val="tx2">
                    <a:lumMod val="75000"/>
                  </a:schemeClr>
                </a:solidFill>
              </a:rPr>
              <a:t>Ivankiv</a:t>
            </a:r>
            <a:r>
              <a:rPr lang="en-GB" sz="2800" dirty="0">
                <a:solidFill>
                  <a:schemeClr val="tx2">
                    <a:lumMod val="75000"/>
                  </a:schemeClr>
                </a:solidFill>
              </a:rPr>
              <a:t> </a:t>
            </a:r>
            <a:r>
              <a:rPr lang="hu-HU" sz="2800" dirty="0">
                <a:solidFill>
                  <a:schemeClr val="tx2">
                    <a:lumMod val="75000"/>
                  </a:schemeClr>
                </a:solidFill>
              </a:rPr>
              <a:t>régióban</a:t>
            </a:r>
            <a:endParaRPr lang="en-GB" sz="2800" dirty="0">
              <a:solidFill>
                <a:schemeClr val="tx2">
                  <a:lumMod val="75000"/>
                </a:schemeClr>
              </a:solidFill>
            </a:endParaRPr>
          </a:p>
          <a:p>
            <a:pPr marL="342900" indent="-342900"/>
            <a:endParaRPr lang="en-GB" sz="2000" dirty="0">
              <a:solidFill>
                <a:schemeClr val="tx2">
                  <a:lumMod val="75000"/>
                </a:schemeClr>
              </a:solidFill>
            </a:endParaRPr>
          </a:p>
          <a:p>
            <a:pPr marL="342900" indent="-342900"/>
            <a:r>
              <a:rPr lang="hu-HU" sz="2400" b="1" i="1" dirty="0" smtClean="0">
                <a:solidFill>
                  <a:schemeClr val="tx2">
                    <a:lumMod val="75000"/>
                  </a:schemeClr>
                </a:solidFill>
              </a:rPr>
              <a:t>Használaton kívüli földterület energianövény ültetvény fejlesztési koncepciója</a:t>
            </a:r>
            <a:endParaRPr lang="en-GB" sz="2000" i="1" dirty="0">
              <a:solidFill>
                <a:schemeClr val="tx2">
                  <a:lumMod val="75000"/>
                </a:schemeClr>
              </a:solidFill>
            </a:endParaRPr>
          </a:p>
        </p:txBody>
      </p:sp>
    </p:spTree>
    <p:extLst>
      <p:ext uri="{BB962C8B-B14F-4D97-AF65-F5344CB8AC3E}">
        <p14:creationId xmlns:p14="http://schemas.microsoft.com/office/powerpoint/2010/main" val="2910044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8">
            <a:extLst>
              <a:ext uri="{FF2B5EF4-FFF2-40B4-BE49-F238E27FC236}">
                <a16:creationId xmlns="" xmlns:a16="http://schemas.microsoft.com/office/drawing/2014/main" id="{4C72F9B1-6235-4433-AA79-67FE86BAFB8A}"/>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1" y="1196753"/>
            <a:ext cx="8291264" cy="4987218"/>
          </a:xfrm>
          <a:prstGeom prst="rect">
            <a:avLst/>
          </a:prstGeom>
          <a:noFill/>
          <a:ln>
            <a:noFill/>
          </a:ln>
        </p:spPr>
      </p:pic>
      <p:sp>
        <p:nvSpPr>
          <p:cNvPr id="6" name="Titel 1"/>
          <p:cNvSpPr>
            <a:spLocks noGrp="1"/>
          </p:cNvSpPr>
          <p:nvPr>
            <p:ph type="title"/>
          </p:nvPr>
        </p:nvSpPr>
        <p:spPr>
          <a:xfrm>
            <a:off x="457200" y="274638"/>
            <a:ext cx="8229600" cy="1143000"/>
          </a:xfrm>
        </p:spPr>
        <p:txBody>
          <a:bodyPr>
            <a:normAutofit/>
          </a:bodyPr>
          <a:lstStyle/>
          <a:p>
            <a:r>
              <a:rPr lang="hu-HU" sz="2800" dirty="0" smtClean="0"/>
              <a:t>Az esettanulmány területe</a:t>
            </a:r>
            <a:endParaRPr lang="en-US" sz="2800" dirty="0"/>
          </a:p>
        </p:txBody>
      </p:sp>
    </p:spTree>
    <p:extLst>
      <p:ext uri="{BB962C8B-B14F-4D97-AF65-F5344CB8AC3E}">
        <p14:creationId xmlns:p14="http://schemas.microsoft.com/office/powerpoint/2010/main" val="38493602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457200" y="274638"/>
            <a:ext cx="8229600" cy="1143000"/>
          </a:xfrm>
        </p:spPr>
        <p:txBody>
          <a:bodyPr>
            <a:normAutofit/>
          </a:bodyPr>
          <a:lstStyle/>
          <a:p>
            <a:r>
              <a:rPr lang="hu-HU" sz="2800" dirty="0" smtClean="0"/>
              <a:t>Az esettanulmány területe</a:t>
            </a:r>
            <a:endParaRPr lang="en-US" sz="2800" dirty="0"/>
          </a:p>
        </p:txBody>
      </p:sp>
      <p:pic>
        <p:nvPicPr>
          <p:cNvPr id="4" name="Рисунок 14">
            <a:extLst>
              <a:ext uri="{FF2B5EF4-FFF2-40B4-BE49-F238E27FC236}">
                <a16:creationId xmlns="" xmlns:a16="http://schemas.microsoft.com/office/drawing/2014/main" id="{65E3A9DA-65C8-4D26-BE00-B4E74A55680B}"/>
              </a:ext>
            </a:extLst>
          </p:cNvPr>
          <p:cNvPicPr/>
          <p:nvPr/>
        </p:nvPicPr>
        <p:blipFill rotWithShape="1">
          <a:blip r:embed="rId3" cstate="email">
            <a:extLst>
              <a:ext uri="{28A0092B-C50C-407E-A947-70E740481C1C}">
                <a14:useLocalDpi xmlns:a14="http://schemas.microsoft.com/office/drawing/2010/main"/>
              </a:ext>
            </a:extLst>
          </a:blip>
          <a:srcRect r="15938" b="32023"/>
          <a:stretch/>
        </p:blipFill>
        <p:spPr>
          <a:xfrm>
            <a:off x="1979712" y="1124744"/>
            <a:ext cx="5184576" cy="4968552"/>
          </a:xfrm>
          <a:prstGeom prst="rect">
            <a:avLst/>
          </a:prstGeom>
          <a:ln>
            <a:solidFill>
              <a:schemeClr val="accent1">
                <a:lumMod val="75000"/>
              </a:schemeClr>
            </a:solidFill>
          </a:ln>
        </p:spPr>
      </p:pic>
    </p:spTree>
    <p:extLst>
      <p:ext uri="{BB962C8B-B14F-4D97-AF65-F5344CB8AC3E}">
        <p14:creationId xmlns:p14="http://schemas.microsoft.com/office/powerpoint/2010/main" val="41281895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457200" y="274638"/>
            <a:ext cx="8229600" cy="1143000"/>
          </a:xfrm>
        </p:spPr>
        <p:txBody>
          <a:bodyPr>
            <a:normAutofit/>
          </a:bodyPr>
          <a:lstStyle/>
          <a:p>
            <a:r>
              <a:rPr lang="hu-HU" sz="2800" dirty="0" smtClean="0"/>
              <a:t>Az esettanulmány területe</a:t>
            </a:r>
            <a:endParaRPr lang="en-US" sz="2800" dirty="0"/>
          </a:p>
        </p:txBody>
      </p:sp>
      <p:pic>
        <p:nvPicPr>
          <p:cNvPr id="5" name="Рисунок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1052736"/>
            <a:ext cx="6768752" cy="5076564"/>
          </a:xfrm>
          <a:prstGeom prst="rect">
            <a:avLst/>
          </a:prstGeom>
        </p:spPr>
      </p:pic>
    </p:spTree>
    <p:extLst>
      <p:ext uri="{BB962C8B-B14F-4D97-AF65-F5344CB8AC3E}">
        <p14:creationId xmlns:p14="http://schemas.microsoft.com/office/powerpoint/2010/main" val="7543083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363866" y="188640"/>
            <a:ext cx="8229600" cy="490066"/>
          </a:xfrm>
        </p:spPr>
        <p:txBody>
          <a:bodyPr>
            <a:noAutofit/>
          </a:bodyPr>
          <a:lstStyle/>
          <a:p>
            <a:r>
              <a:rPr lang="hu-HU" sz="3600" dirty="0"/>
              <a:t>Ígéretesnek tűnő energianövények</a:t>
            </a:r>
          </a:p>
        </p:txBody>
      </p:sp>
      <p:graphicFrame>
        <p:nvGraphicFramePr>
          <p:cNvPr id="6" name="Таблица 5"/>
          <p:cNvGraphicFramePr>
            <a:graphicFrameLocks noGrp="1"/>
          </p:cNvGraphicFramePr>
          <p:nvPr>
            <p:extLst/>
          </p:nvPr>
        </p:nvGraphicFramePr>
        <p:xfrm>
          <a:off x="827584" y="980728"/>
          <a:ext cx="8028383" cy="4927230"/>
        </p:xfrm>
        <a:graphic>
          <a:graphicData uri="http://schemas.openxmlformats.org/drawingml/2006/table">
            <a:tbl>
              <a:tblPr firstRow="1" bandRow="1">
                <a:tableStyleId>{F5AB1C69-6EDB-4FF4-983F-18BD219EF322}</a:tableStyleId>
              </a:tblPr>
              <a:tblGrid>
                <a:gridCol w="1376294">
                  <a:extLst>
                    <a:ext uri="{9D8B030D-6E8A-4147-A177-3AD203B41FA5}">
                      <a16:colId xmlns="" xmlns:a16="http://schemas.microsoft.com/office/drawing/2014/main" val="20000"/>
                    </a:ext>
                  </a:extLst>
                </a:gridCol>
                <a:gridCol w="1146912">
                  <a:extLst>
                    <a:ext uri="{9D8B030D-6E8A-4147-A177-3AD203B41FA5}">
                      <a16:colId xmlns="" xmlns:a16="http://schemas.microsoft.com/office/drawing/2014/main" val="20001"/>
                    </a:ext>
                  </a:extLst>
                </a:gridCol>
                <a:gridCol w="933178">
                  <a:extLst>
                    <a:ext uri="{9D8B030D-6E8A-4147-A177-3AD203B41FA5}">
                      <a16:colId xmlns="" xmlns:a16="http://schemas.microsoft.com/office/drawing/2014/main" val="20002"/>
                    </a:ext>
                  </a:extLst>
                </a:gridCol>
                <a:gridCol w="1131263">
                  <a:extLst>
                    <a:ext uri="{9D8B030D-6E8A-4147-A177-3AD203B41FA5}">
                      <a16:colId xmlns="" xmlns:a16="http://schemas.microsoft.com/office/drawing/2014/main" val="20003"/>
                    </a:ext>
                  </a:extLst>
                </a:gridCol>
                <a:gridCol w="1003548">
                  <a:extLst>
                    <a:ext uri="{9D8B030D-6E8A-4147-A177-3AD203B41FA5}">
                      <a16:colId xmlns="" xmlns:a16="http://schemas.microsoft.com/office/drawing/2014/main" val="20004"/>
                    </a:ext>
                  </a:extLst>
                </a:gridCol>
                <a:gridCol w="1218594">
                  <a:extLst>
                    <a:ext uri="{9D8B030D-6E8A-4147-A177-3AD203B41FA5}">
                      <a16:colId xmlns="" xmlns:a16="http://schemas.microsoft.com/office/drawing/2014/main" val="20005"/>
                    </a:ext>
                  </a:extLst>
                </a:gridCol>
                <a:gridCol w="1218594">
                  <a:extLst>
                    <a:ext uri="{9D8B030D-6E8A-4147-A177-3AD203B41FA5}">
                      <a16:colId xmlns="" xmlns:a16="http://schemas.microsoft.com/office/drawing/2014/main" val="20006"/>
                    </a:ext>
                  </a:extLst>
                </a:gridCol>
              </a:tblGrid>
              <a:tr h="507126">
                <a:tc>
                  <a:txBody>
                    <a:bodyPr/>
                    <a:lstStyle/>
                    <a:p>
                      <a:r>
                        <a:rPr lang="hu-HU" sz="1400" dirty="0" smtClean="0"/>
                        <a:t>Fajok</a:t>
                      </a:r>
                      <a:endParaRPr lang="uk-UA" sz="1400" dirty="0"/>
                    </a:p>
                  </a:txBody>
                  <a:tcPr anchor="ctr"/>
                </a:tc>
                <a:tc>
                  <a:txBody>
                    <a:bodyPr/>
                    <a:lstStyle/>
                    <a:p>
                      <a:r>
                        <a:rPr lang="en-GB" sz="1400" baseline="0" dirty="0" smtClean="0"/>
                        <a:t>pH</a:t>
                      </a:r>
                      <a:endParaRPr lang="uk-UA" sz="1400" dirty="0"/>
                    </a:p>
                  </a:txBody>
                  <a:tcPr anchor="ctr"/>
                </a:tc>
                <a:tc>
                  <a:txBody>
                    <a:bodyPr/>
                    <a:lstStyle/>
                    <a:p>
                      <a:r>
                        <a:rPr lang="hu-HU" sz="1400" dirty="0" smtClean="0"/>
                        <a:t>Éves</a:t>
                      </a:r>
                      <a:r>
                        <a:rPr lang="hu-HU" sz="1400" baseline="0" dirty="0" smtClean="0"/>
                        <a:t> csapadék igény</a:t>
                      </a:r>
                      <a:r>
                        <a:rPr lang="uk-UA" sz="1400" baseline="0" dirty="0" smtClean="0"/>
                        <a:t>, </a:t>
                      </a:r>
                      <a:r>
                        <a:rPr lang="en-GB" sz="1400" baseline="0" dirty="0"/>
                        <a:t>mm</a:t>
                      </a:r>
                      <a:endParaRPr lang="uk-UA" sz="1400" dirty="0"/>
                    </a:p>
                  </a:txBody>
                  <a:tcPr anchor="ctr"/>
                </a:tc>
                <a:tc>
                  <a:txBody>
                    <a:bodyPr/>
                    <a:lstStyle/>
                    <a:p>
                      <a:r>
                        <a:rPr lang="hu-HU" sz="1400" dirty="0" smtClean="0"/>
                        <a:t>Hőmérséklet</a:t>
                      </a:r>
                      <a:r>
                        <a:rPr lang="uk-UA" sz="1400" dirty="0" smtClean="0"/>
                        <a:t> </a:t>
                      </a:r>
                      <a:r>
                        <a:rPr lang="uk-UA" sz="1400" dirty="0">
                          <a:sym typeface="Symbol" panose="05050102010706020507" pitchFamily="18" charset="2"/>
                        </a:rPr>
                        <a:t>С</a:t>
                      </a:r>
                      <a:endParaRPr lang="uk-UA" sz="1400" dirty="0"/>
                    </a:p>
                  </a:txBody>
                  <a:tcPr anchor="ctr"/>
                </a:tc>
                <a:tc>
                  <a:txBody>
                    <a:bodyPr/>
                    <a:lstStyle/>
                    <a:p>
                      <a:r>
                        <a:rPr lang="hu-HU" sz="1400" dirty="0" smtClean="0"/>
                        <a:t>Életciklus</a:t>
                      </a:r>
                      <a:r>
                        <a:rPr lang="uk-UA" sz="1400" dirty="0" smtClean="0"/>
                        <a:t> </a:t>
                      </a:r>
                      <a:r>
                        <a:rPr lang="hu-HU" sz="1400" dirty="0" smtClean="0"/>
                        <a:t>év</a:t>
                      </a:r>
                      <a:endParaRPr lang="uk-UA" sz="1400" dirty="0"/>
                    </a:p>
                  </a:txBody>
                  <a:tcPr anchor="ctr"/>
                </a:tc>
                <a:tc>
                  <a:txBody>
                    <a:bodyPr/>
                    <a:lstStyle/>
                    <a:p>
                      <a:r>
                        <a:rPr lang="hu-HU" sz="1400" dirty="0" smtClean="0"/>
                        <a:t>Begyűjtés gyakorisága</a:t>
                      </a:r>
                      <a:endParaRPr lang="uk-UA" sz="1400" dirty="0"/>
                    </a:p>
                  </a:txBody>
                  <a:tcPr anchor="ctr"/>
                </a:tc>
                <a:tc>
                  <a:txBody>
                    <a:bodyPr/>
                    <a:lstStyle/>
                    <a:p>
                      <a:pPr algn="ctr"/>
                      <a:r>
                        <a:rPr lang="hu-HU" sz="1400" dirty="0" smtClean="0"/>
                        <a:t>Hozam</a:t>
                      </a:r>
                      <a:endParaRPr lang="de-DE" sz="1400" dirty="0"/>
                    </a:p>
                    <a:p>
                      <a:pPr algn="ctr"/>
                      <a:r>
                        <a:rPr lang="de-DE" sz="1400" b="0" dirty="0" smtClean="0"/>
                        <a:t>(</a:t>
                      </a:r>
                      <a:r>
                        <a:rPr lang="hu-HU" sz="1400" b="0" dirty="0" smtClean="0"/>
                        <a:t>Tonna</a:t>
                      </a:r>
                      <a:r>
                        <a:rPr lang="hu-HU" sz="1400" b="0" baseline="0" dirty="0" smtClean="0"/>
                        <a:t> szárazanyag / hektár / év)</a:t>
                      </a:r>
                      <a:endParaRPr lang="hu-HU" sz="1400" b="0" baseline="0" dirty="0"/>
                    </a:p>
                  </a:txBody>
                  <a:tcPr anchor="ctr"/>
                </a:tc>
                <a:extLst>
                  <a:ext uri="{0D108BD9-81ED-4DB2-BD59-A6C34878D82A}">
                    <a16:rowId xmlns="" xmlns:a16="http://schemas.microsoft.com/office/drawing/2014/main" val="10000"/>
                  </a:ext>
                </a:extLst>
              </a:tr>
              <a:tr h="538110">
                <a:tc>
                  <a:txBody>
                    <a:bodyPr/>
                    <a:lstStyle/>
                    <a:p>
                      <a:r>
                        <a:rPr lang="en-GB" sz="1400" dirty="0"/>
                        <a:t>Salix </a:t>
                      </a:r>
                      <a:r>
                        <a:rPr lang="en-GB" sz="1400" dirty="0" err="1"/>
                        <a:t>Viminalis</a:t>
                      </a:r>
                      <a:r>
                        <a:rPr lang="en-GB" sz="1400" dirty="0"/>
                        <a:t> L</a:t>
                      </a:r>
                      <a:r>
                        <a:rPr lang="en-GB" sz="1400" dirty="0" smtClean="0"/>
                        <a:t>.</a:t>
                      </a:r>
                      <a:r>
                        <a:rPr lang="hu-HU" sz="1400" dirty="0" smtClean="0"/>
                        <a:t> (Kosárkötő fűz)</a:t>
                      </a:r>
                      <a:endParaRPr lang="uk-UA" sz="1400" dirty="0"/>
                    </a:p>
                  </a:txBody>
                  <a:tcPr anchor="ctr"/>
                </a:tc>
                <a:tc>
                  <a:txBody>
                    <a:bodyPr/>
                    <a:lstStyle/>
                    <a:p>
                      <a:pPr algn="ctr"/>
                      <a:r>
                        <a:rPr lang="en-GB" sz="1400" dirty="0"/>
                        <a:t>5-7</a:t>
                      </a:r>
                      <a:endParaRPr lang="uk-UA" sz="1400" dirty="0"/>
                    </a:p>
                  </a:txBody>
                  <a:tcPr anchor="ctr"/>
                </a:tc>
                <a:tc>
                  <a:txBody>
                    <a:bodyPr/>
                    <a:lstStyle/>
                    <a:p>
                      <a:pPr algn="ctr"/>
                      <a:r>
                        <a:rPr lang="uk-UA" sz="1400" dirty="0"/>
                        <a:t>6</a:t>
                      </a:r>
                      <a:r>
                        <a:rPr lang="en-GB" sz="1400" dirty="0"/>
                        <a:t>5</a:t>
                      </a:r>
                      <a:r>
                        <a:rPr lang="uk-UA" sz="1400" dirty="0"/>
                        <a:t>0 </a:t>
                      </a:r>
                      <a:r>
                        <a:rPr lang="en-GB" sz="1400" dirty="0"/>
                        <a:t>-700</a:t>
                      </a:r>
                      <a:endParaRPr lang="uk-UA" sz="1400" dirty="0"/>
                    </a:p>
                  </a:txBody>
                  <a:tcPr anchor="ctr"/>
                </a:tc>
                <a:tc>
                  <a:txBody>
                    <a:bodyPr/>
                    <a:lstStyle/>
                    <a:p>
                      <a:pPr algn="ctr"/>
                      <a:r>
                        <a:rPr lang="en-GB" sz="1400" dirty="0"/>
                        <a:t>15-26</a:t>
                      </a:r>
                      <a:endParaRPr lang="uk-UA" sz="1400" dirty="0"/>
                    </a:p>
                  </a:txBody>
                  <a:tcPr anchor="ctr"/>
                </a:tc>
                <a:tc>
                  <a:txBody>
                    <a:bodyPr/>
                    <a:lstStyle/>
                    <a:p>
                      <a:pPr algn="ctr"/>
                      <a:r>
                        <a:rPr lang="uk-UA" sz="1400" dirty="0"/>
                        <a:t>20-25</a:t>
                      </a:r>
                    </a:p>
                  </a:txBody>
                  <a:tcPr anchor="ctr"/>
                </a:tc>
                <a:tc>
                  <a:txBody>
                    <a:bodyPr/>
                    <a:lstStyle/>
                    <a:p>
                      <a:pPr algn="ctr"/>
                      <a:r>
                        <a:rPr lang="uk-UA" sz="1400" dirty="0"/>
                        <a:t>1 </a:t>
                      </a:r>
                      <a:r>
                        <a:rPr lang="hu-HU" sz="1400" dirty="0" smtClean="0"/>
                        <a:t>-</a:t>
                      </a:r>
                      <a:r>
                        <a:rPr lang="en-GB" sz="1400" baseline="0" dirty="0" smtClean="0"/>
                        <a:t> </a:t>
                      </a:r>
                      <a:r>
                        <a:rPr lang="uk-UA" sz="1400" dirty="0"/>
                        <a:t>3 </a:t>
                      </a:r>
                      <a:r>
                        <a:rPr lang="hu-HU" sz="1400" dirty="0" smtClean="0"/>
                        <a:t>év</a:t>
                      </a:r>
                      <a:endParaRPr lang="uk-UA" sz="1400" dirty="0"/>
                    </a:p>
                  </a:txBody>
                  <a:tcPr anchor="ctr"/>
                </a:tc>
                <a:tc>
                  <a:txBody>
                    <a:bodyPr/>
                    <a:lstStyle/>
                    <a:p>
                      <a:pPr algn="ctr"/>
                      <a:r>
                        <a:rPr lang="en-GB" sz="1400" dirty="0"/>
                        <a:t>6.2</a:t>
                      </a:r>
                      <a:r>
                        <a:rPr lang="uk-UA" sz="1400" dirty="0"/>
                        <a:t>-</a:t>
                      </a:r>
                      <a:r>
                        <a:rPr lang="en-GB" sz="1400" dirty="0"/>
                        <a:t>11.3</a:t>
                      </a:r>
                      <a:r>
                        <a:rPr lang="uk-UA" sz="1400" dirty="0"/>
                        <a:t> </a:t>
                      </a:r>
                    </a:p>
                  </a:txBody>
                  <a:tcPr anchor="ctr"/>
                </a:tc>
                <a:extLst>
                  <a:ext uri="{0D108BD9-81ED-4DB2-BD59-A6C34878D82A}">
                    <a16:rowId xmlns="" xmlns:a16="http://schemas.microsoft.com/office/drawing/2014/main" val="10001"/>
                  </a:ext>
                </a:extLst>
              </a:tr>
              <a:tr h="538110">
                <a:tc>
                  <a:txBody>
                    <a:bodyPr/>
                    <a:lstStyle/>
                    <a:p>
                      <a:r>
                        <a:rPr lang="en-GB" sz="1400" dirty="0" err="1"/>
                        <a:t>Miscanthus</a:t>
                      </a:r>
                      <a:r>
                        <a:rPr lang="en-GB" sz="1400" dirty="0"/>
                        <a:t> x </a:t>
                      </a:r>
                      <a:r>
                        <a:rPr lang="en-GB" sz="1400" dirty="0" err="1" smtClean="0"/>
                        <a:t>giganteus</a:t>
                      </a:r>
                      <a:r>
                        <a:rPr lang="hu-HU" sz="1400" dirty="0" smtClean="0"/>
                        <a:t> (Óriás </a:t>
                      </a:r>
                      <a:r>
                        <a:rPr lang="hu-HU" sz="1400" dirty="0" err="1" smtClean="0"/>
                        <a:t>virágosnád</a:t>
                      </a:r>
                      <a:r>
                        <a:rPr lang="hu-HU" sz="1400" dirty="0" smtClean="0"/>
                        <a:t>)</a:t>
                      </a:r>
                      <a:endParaRPr lang="en-GB" sz="1400" dirty="0"/>
                    </a:p>
                  </a:txBody>
                  <a:tcPr anchor="ctr"/>
                </a:tc>
                <a:tc>
                  <a:txBody>
                    <a:bodyPr/>
                    <a:lstStyle/>
                    <a:p>
                      <a:pPr algn="ctr"/>
                      <a:r>
                        <a:rPr lang="uk-UA" sz="1400" dirty="0"/>
                        <a:t>5</a:t>
                      </a:r>
                      <a:r>
                        <a:rPr lang="en-GB" sz="1400" dirty="0"/>
                        <a:t>.</a:t>
                      </a:r>
                      <a:r>
                        <a:rPr lang="uk-UA" sz="1400" dirty="0"/>
                        <a:t>5 – 7.5</a:t>
                      </a:r>
                    </a:p>
                  </a:txBody>
                  <a:tcPr anchor="ctr"/>
                </a:tc>
                <a:tc>
                  <a:txBody>
                    <a:bodyPr/>
                    <a:lstStyle/>
                    <a:p>
                      <a:pPr algn="ctr"/>
                      <a:r>
                        <a:rPr lang="en-GB" sz="1400" dirty="0"/>
                        <a:t>500-700</a:t>
                      </a:r>
                      <a:endParaRPr lang="uk-UA" sz="1400" dirty="0"/>
                    </a:p>
                  </a:txBody>
                  <a:tcPr anchor="ctr"/>
                </a:tc>
                <a:tc>
                  <a:txBody>
                    <a:bodyPr/>
                    <a:lstStyle/>
                    <a:p>
                      <a:pPr algn="ctr"/>
                      <a:r>
                        <a:rPr lang="uk-UA" sz="1400" dirty="0"/>
                        <a:t>25-32, </a:t>
                      </a:r>
                    </a:p>
                    <a:p>
                      <a:pPr algn="ctr"/>
                      <a:r>
                        <a:rPr lang="hu-HU" sz="1400" dirty="0" smtClean="0"/>
                        <a:t>fagynak ellenálló</a:t>
                      </a:r>
                      <a:endParaRPr lang="uk-UA" sz="1400" dirty="0"/>
                    </a:p>
                  </a:txBody>
                  <a:tcPr anchor="ctr"/>
                </a:tc>
                <a:tc>
                  <a:txBody>
                    <a:bodyPr/>
                    <a:lstStyle/>
                    <a:p>
                      <a:pPr algn="ctr"/>
                      <a:r>
                        <a:rPr lang="uk-UA" sz="1400" baseline="0" dirty="0"/>
                        <a:t>20</a:t>
                      </a:r>
                      <a:endParaRPr lang="uk-UA" sz="1400" dirty="0"/>
                    </a:p>
                  </a:txBody>
                  <a:tcPr anchor="ctr"/>
                </a:tc>
                <a:tc>
                  <a:txBody>
                    <a:bodyPr/>
                    <a:lstStyle/>
                    <a:p>
                      <a:pPr algn="ctr"/>
                      <a:r>
                        <a:rPr lang="hu-HU" sz="1400" dirty="0" smtClean="0"/>
                        <a:t>évente</a:t>
                      </a:r>
                      <a:endParaRPr lang="uk-UA" sz="1400" dirty="0"/>
                    </a:p>
                  </a:txBody>
                  <a:tcPr anchor="ctr"/>
                </a:tc>
                <a:tc>
                  <a:txBody>
                    <a:bodyPr/>
                    <a:lstStyle/>
                    <a:p>
                      <a:pPr algn="ctr"/>
                      <a:r>
                        <a:rPr lang="uk-UA" sz="1400" dirty="0"/>
                        <a:t>15-20 </a:t>
                      </a:r>
                    </a:p>
                    <a:p>
                      <a:pPr algn="ctr"/>
                      <a:r>
                        <a:rPr lang="uk-UA" sz="1400" dirty="0" smtClean="0"/>
                        <a:t>(</a:t>
                      </a:r>
                      <a:r>
                        <a:rPr lang="hu-HU" sz="1400" dirty="0" smtClean="0"/>
                        <a:t>2. év után</a:t>
                      </a:r>
                      <a:r>
                        <a:rPr lang="en-GB" sz="1400" dirty="0" smtClean="0"/>
                        <a:t>)</a:t>
                      </a:r>
                      <a:endParaRPr lang="uk-UA" sz="1400" dirty="0"/>
                    </a:p>
                  </a:txBody>
                  <a:tcPr anchor="ctr"/>
                </a:tc>
                <a:extLst>
                  <a:ext uri="{0D108BD9-81ED-4DB2-BD59-A6C34878D82A}">
                    <a16:rowId xmlns="" xmlns:a16="http://schemas.microsoft.com/office/drawing/2014/main" val="10002"/>
                  </a:ext>
                </a:extLst>
              </a:tr>
              <a:tr h="538110">
                <a:tc>
                  <a:txBody>
                    <a:bodyPr/>
                    <a:lstStyle/>
                    <a:p>
                      <a:r>
                        <a:rPr lang="en-GB" sz="1400" dirty="0" err="1"/>
                        <a:t>Panicum</a:t>
                      </a:r>
                      <a:r>
                        <a:rPr lang="en-GB" sz="1400" dirty="0"/>
                        <a:t> </a:t>
                      </a:r>
                      <a:r>
                        <a:rPr lang="en-GB" sz="1400" dirty="0" err="1"/>
                        <a:t>virgatum</a:t>
                      </a:r>
                      <a:r>
                        <a:rPr lang="en-GB" sz="1400" dirty="0"/>
                        <a:t> L</a:t>
                      </a:r>
                      <a:r>
                        <a:rPr lang="en-GB" sz="1400" dirty="0" smtClean="0"/>
                        <a:t>.</a:t>
                      </a:r>
                      <a:r>
                        <a:rPr lang="hu-HU" sz="1400" dirty="0" smtClean="0"/>
                        <a:t> (Vesszős köles)</a:t>
                      </a:r>
                      <a:endParaRPr lang="uk-UA" sz="1400" dirty="0"/>
                    </a:p>
                  </a:txBody>
                  <a:tcPr anchor="ctr"/>
                </a:tc>
                <a:tc>
                  <a:txBody>
                    <a:bodyPr/>
                    <a:lstStyle/>
                    <a:p>
                      <a:pPr algn="ctr"/>
                      <a:r>
                        <a:rPr lang="ru-RU" sz="1400" dirty="0"/>
                        <a:t>5.5-7</a:t>
                      </a:r>
                      <a:endParaRPr lang="uk-UA" sz="1400" dirty="0"/>
                    </a:p>
                  </a:txBody>
                  <a:tcPr anchor="ctr"/>
                </a:tc>
                <a:tc>
                  <a:txBody>
                    <a:bodyPr/>
                    <a:lstStyle/>
                    <a:p>
                      <a:pPr algn="ctr"/>
                      <a:r>
                        <a:rPr lang="en-GB" sz="1400" dirty="0"/>
                        <a:t>380-760</a:t>
                      </a:r>
                      <a:endParaRPr lang="uk-UA" sz="1400" dirty="0"/>
                    </a:p>
                  </a:txBody>
                  <a:tcPr anchor="ctr"/>
                </a:tc>
                <a:tc>
                  <a:txBody>
                    <a:bodyPr/>
                    <a:lstStyle/>
                    <a:p>
                      <a:pPr algn="ctr"/>
                      <a:r>
                        <a:rPr lang="hu-HU" sz="1400" dirty="0" smtClean="0"/>
                        <a:t>szárazságtűrő</a:t>
                      </a:r>
                      <a:endParaRPr lang="uk-UA" sz="1400" dirty="0"/>
                    </a:p>
                  </a:txBody>
                  <a:tcPr anchor="ctr"/>
                </a:tc>
                <a:tc>
                  <a:txBody>
                    <a:bodyPr/>
                    <a:lstStyle/>
                    <a:p>
                      <a:pPr algn="ctr"/>
                      <a:r>
                        <a:rPr lang="en-GB" sz="1400" dirty="0"/>
                        <a:t>10-15</a:t>
                      </a:r>
                      <a:endParaRPr lang="uk-UA" sz="1400" dirty="0"/>
                    </a:p>
                  </a:txBody>
                  <a:tcPr anchor="ctr"/>
                </a:tc>
                <a:tc>
                  <a:txBody>
                    <a:bodyPr/>
                    <a:lstStyle/>
                    <a:p>
                      <a:pPr algn="ctr"/>
                      <a:r>
                        <a:rPr lang="hu-HU" sz="1400" dirty="0" smtClean="0"/>
                        <a:t>évente</a:t>
                      </a:r>
                      <a:endParaRPr lang="uk-UA" sz="1400" dirty="0"/>
                    </a:p>
                  </a:txBody>
                  <a:tcPr anchor="ctr"/>
                </a:tc>
                <a:tc>
                  <a:txBody>
                    <a:bodyPr/>
                    <a:lstStyle/>
                    <a:p>
                      <a:pPr algn="ctr"/>
                      <a:r>
                        <a:rPr lang="en-GB" sz="1400" dirty="0"/>
                        <a:t>7-14</a:t>
                      </a:r>
                      <a:endParaRPr lang="uk-UA" sz="1400" dirty="0"/>
                    </a:p>
                  </a:txBody>
                  <a:tcPr anchor="ctr"/>
                </a:tc>
                <a:extLst>
                  <a:ext uri="{0D108BD9-81ED-4DB2-BD59-A6C34878D82A}">
                    <a16:rowId xmlns="" xmlns:a16="http://schemas.microsoft.com/office/drawing/2014/main" val="10003"/>
                  </a:ext>
                </a:extLst>
              </a:tr>
              <a:tr h="538110">
                <a:tc>
                  <a:txBody>
                    <a:bodyPr/>
                    <a:lstStyle/>
                    <a:p>
                      <a:r>
                        <a:rPr lang="en-GB" sz="1400" dirty="0" err="1" smtClean="0"/>
                        <a:t>Achnatherum</a:t>
                      </a:r>
                      <a:r>
                        <a:rPr lang="en-GB" sz="1400" dirty="0" smtClean="0"/>
                        <a:t> </a:t>
                      </a:r>
                      <a:r>
                        <a:rPr lang="en-GB" sz="1400" dirty="0" err="1" smtClean="0"/>
                        <a:t>nelsonii</a:t>
                      </a:r>
                      <a:r>
                        <a:rPr lang="hu-HU" sz="1400" dirty="0" smtClean="0"/>
                        <a:t> (Kolumbiai</a:t>
                      </a:r>
                      <a:r>
                        <a:rPr lang="hu-HU" sz="1400" baseline="0" dirty="0" smtClean="0"/>
                        <a:t> fű)</a:t>
                      </a:r>
                      <a:endParaRPr lang="uk-UA" sz="1400" dirty="0"/>
                    </a:p>
                  </a:txBody>
                  <a:tcPr anchor="ctr"/>
                </a:tc>
                <a:tc>
                  <a:txBody>
                    <a:bodyPr/>
                    <a:lstStyle/>
                    <a:p>
                      <a:pPr algn="ctr"/>
                      <a:r>
                        <a:rPr lang="ru-RU" sz="1400" dirty="0"/>
                        <a:t>5-8.5</a:t>
                      </a:r>
                      <a:endParaRPr lang="uk-UA" sz="1400" dirty="0"/>
                    </a:p>
                  </a:txBody>
                  <a:tcPr anchor="ctr"/>
                </a:tc>
                <a:tc>
                  <a:txBody>
                    <a:bodyPr/>
                    <a:lstStyle/>
                    <a:p>
                      <a:pPr algn="ctr"/>
                      <a:r>
                        <a:rPr lang="uk-UA" sz="1400" dirty="0"/>
                        <a:t>460-760</a:t>
                      </a:r>
                    </a:p>
                  </a:txBody>
                  <a:tcPr anchor="ctr"/>
                </a:tc>
                <a:tc>
                  <a:txBody>
                    <a:bodyPr/>
                    <a:lstStyle/>
                    <a:p>
                      <a:pPr algn="ctr"/>
                      <a:r>
                        <a:rPr lang="hu-HU" sz="1400" dirty="0" smtClean="0"/>
                        <a:t>szárazságtűrő</a:t>
                      </a:r>
                      <a:endParaRPr lang="uk-UA" sz="1400" dirty="0"/>
                    </a:p>
                  </a:txBody>
                  <a:tcPr anchor="ctr"/>
                </a:tc>
                <a:tc>
                  <a:txBody>
                    <a:bodyPr/>
                    <a:lstStyle/>
                    <a:p>
                      <a:pPr algn="ctr"/>
                      <a:r>
                        <a:rPr lang="uk-UA" sz="1400" dirty="0"/>
                        <a:t>8-10</a:t>
                      </a:r>
                    </a:p>
                  </a:txBody>
                  <a:tcPr anchor="ctr"/>
                </a:tc>
                <a:tc>
                  <a:txBody>
                    <a:bodyPr/>
                    <a:lstStyle/>
                    <a:p>
                      <a:pPr algn="ctr"/>
                      <a:r>
                        <a:rPr lang="hu-HU" sz="1400" dirty="0" smtClean="0"/>
                        <a:t>évente</a:t>
                      </a:r>
                      <a:endParaRPr lang="uk-UA" sz="1400" dirty="0"/>
                    </a:p>
                  </a:txBody>
                  <a:tcPr anchor="ctr"/>
                </a:tc>
                <a:tc>
                  <a:txBody>
                    <a:bodyPr/>
                    <a:lstStyle/>
                    <a:p>
                      <a:pPr algn="ctr"/>
                      <a:r>
                        <a:rPr lang="uk-UA" sz="1400" dirty="0"/>
                        <a:t>10-17 </a:t>
                      </a:r>
                    </a:p>
                  </a:txBody>
                  <a:tcPr anchor="ctr"/>
                </a:tc>
                <a:extLst>
                  <a:ext uri="{0D108BD9-81ED-4DB2-BD59-A6C34878D82A}">
                    <a16:rowId xmlns="" xmlns:a16="http://schemas.microsoft.com/office/drawing/2014/main" val="10004"/>
                  </a:ext>
                </a:extLst>
              </a:tr>
              <a:tr h="473284">
                <a:tc>
                  <a:txBody>
                    <a:bodyPr/>
                    <a:lstStyle/>
                    <a:p>
                      <a:r>
                        <a:rPr lang="en-GB" sz="1400" dirty="0" err="1"/>
                        <a:t>Silphium</a:t>
                      </a:r>
                      <a:r>
                        <a:rPr lang="en-GB" sz="1400" dirty="0"/>
                        <a:t> </a:t>
                      </a:r>
                      <a:r>
                        <a:rPr lang="en-GB" sz="1400" dirty="0" err="1" smtClean="0"/>
                        <a:t>perfoliatum</a:t>
                      </a:r>
                      <a:r>
                        <a:rPr lang="hu-HU" sz="1400" dirty="0" smtClean="0"/>
                        <a:t> (Csészekóró)</a:t>
                      </a:r>
                      <a:endParaRPr lang="uk-UA" sz="1400" dirty="0"/>
                    </a:p>
                  </a:txBody>
                  <a:tcPr anchor="ctr"/>
                </a:tc>
                <a:tc>
                  <a:txBody>
                    <a:bodyPr/>
                    <a:lstStyle/>
                    <a:p>
                      <a:pPr algn="ctr"/>
                      <a:r>
                        <a:rPr lang="ru-RU" sz="1400" dirty="0"/>
                        <a:t>5.5-7.5</a:t>
                      </a:r>
                      <a:endParaRPr lang="uk-UA" sz="1400" dirty="0"/>
                    </a:p>
                  </a:txBody>
                  <a:tcPr anchor="ctr"/>
                </a:tc>
                <a:tc>
                  <a:txBody>
                    <a:bodyPr/>
                    <a:lstStyle/>
                    <a:p>
                      <a:pPr algn="ctr"/>
                      <a:r>
                        <a:rPr lang="hu-HU" sz="1400" dirty="0" smtClean="0"/>
                        <a:t>Ellenáll az elöntésnek</a:t>
                      </a:r>
                      <a:endParaRPr lang="uk-UA" sz="1400" dirty="0"/>
                    </a:p>
                  </a:txBody>
                  <a:tcPr anchor="ctr"/>
                </a:tc>
                <a:tc>
                  <a:txBody>
                    <a:bodyPr/>
                    <a:lstStyle/>
                    <a:p>
                      <a:pPr algn="ctr"/>
                      <a:r>
                        <a:rPr lang="uk-UA" sz="1400" dirty="0"/>
                        <a:t>5-40,</a:t>
                      </a:r>
                    </a:p>
                    <a:p>
                      <a:pPr algn="ctr"/>
                      <a:r>
                        <a:rPr lang="hu-HU" sz="1400" dirty="0" smtClean="0"/>
                        <a:t>fagynak ellenálló</a:t>
                      </a:r>
                      <a:endParaRPr lang="uk-UA" sz="1400" dirty="0"/>
                    </a:p>
                  </a:txBody>
                  <a:tcPr anchor="ctr"/>
                </a:tc>
                <a:tc>
                  <a:txBody>
                    <a:bodyPr/>
                    <a:lstStyle/>
                    <a:p>
                      <a:pPr algn="ctr"/>
                      <a:r>
                        <a:rPr lang="uk-UA" sz="1400" dirty="0"/>
                        <a:t>15-20</a:t>
                      </a:r>
                    </a:p>
                  </a:txBody>
                  <a:tcPr anchor="ctr"/>
                </a:tc>
                <a:tc>
                  <a:txBody>
                    <a:bodyPr/>
                    <a:lstStyle/>
                    <a:p>
                      <a:pPr algn="ctr"/>
                      <a:r>
                        <a:rPr lang="hu-HU" sz="1400" dirty="0" smtClean="0"/>
                        <a:t>évente</a:t>
                      </a:r>
                      <a:endParaRPr lang="uk-UA" sz="1400" dirty="0"/>
                    </a:p>
                  </a:txBody>
                  <a:tcPr anchor="ctr"/>
                </a:tc>
                <a:tc>
                  <a:txBody>
                    <a:bodyPr/>
                    <a:lstStyle/>
                    <a:p>
                      <a:pPr algn="ctr"/>
                      <a:r>
                        <a:rPr lang="uk-UA" sz="1400" dirty="0"/>
                        <a:t>15-20</a:t>
                      </a:r>
                    </a:p>
                  </a:txBody>
                  <a:tcPr anchor="ctr"/>
                </a:tc>
                <a:extLst>
                  <a:ext uri="{0D108BD9-81ED-4DB2-BD59-A6C34878D82A}">
                    <a16:rowId xmlns="" xmlns:a16="http://schemas.microsoft.com/office/drawing/2014/main" val="10005"/>
                  </a:ext>
                </a:extLst>
              </a:tr>
              <a:tr h="415113">
                <a:tc>
                  <a:txBody>
                    <a:bodyPr/>
                    <a:lstStyle/>
                    <a:p>
                      <a:r>
                        <a:rPr lang="en-GB" sz="1400" dirty="0" err="1"/>
                        <a:t>Populus</a:t>
                      </a:r>
                      <a:r>
                        <a:rPr lang="en-GB" sz="1400" dirty="0"/>
                        <a:t> sp. L</a:t>
                      </a:r>
                      <a:r>
                        <a:rPr lang="en-GB" sz="1400" dirty="0" smtClean="0"/>
                        <a:t>.</a:t>
                      </a:r>
                      <a:r>
                        <a:rPr lang="hu-HU" sz="1400" dirty="0" smtClean="0"/>
                        <a:t> (Nyárfa)</a:t>
                      </a:r>
                      <a:endParaRPr lang="uk-UA" sz="1400" dirty="0"/>
                    </a:p>
                  </a:txBody>
                  <a:tcPr anchor="ctr"/>
                </a:tc>
                <a:tc>
                  <a:txBody>
                    <a:bodyPr/>
                    <a:lstStyle/>
                    <a:p>
                      <a:pPr algn="ctr"/>
                      <a:r>
                        <a:rPr lang="ru-RU" sz="1400" dirty="0"/>
                        <a:t>6-7</a:t>
                      </a:r>
                      <a:endParaRPr lang="uk-UA" sz="1400" dirty="0"/>
                    </a:p>
                  </a:txBody>
                  <a:tcPr anchor="ctr"/>
                </a:tc>
                <a:tc>
                  <a:txBody>
                    <a:bodyPr/>
                    <a:lstStyle/>
                    <a:p>
                      <a:pPr algn="ctr"/>
                      <a:r>
                        <a:rPr lang="en-GB" sz="1400" baseline="0" dirty="0">
                          <a:sym typeface="Symbol" panose="05050102010706020507" pitchFamily="18" charset="2"/>
                        </a:rPr>
                        <a:t></a:t>
                      </a:r>
                      <a:r>
                        <a:rPr lang="en-GB" sz="1400" baseline="0" dirty="0"/>
                        <a:t>600</a:t>
                      </a:r>
                      <a:endParaRPr lang="uk-UA" sz="1400" dirty="0"/>
                    </a:p>
                  </a:txBody>
                  <a:tcPr anchor="ctr"/>
                </a:tc>
                <a:tc>
                  <a:txBody>
                    <a:bodyPr/>
                    <a:lstStyle/>
                    <a:p>
                      <a:pPr algn="ctr"/>
                      <a:r>
                        <a:rPr lang="uk-UA" sz="1400" dirty="0"/>
                        <a:t>15-25</a:t>
                      </a:r>
                    </a:p>
                  </a:txBody>
                  <a:tcPr anchor="ctr"/>
                </a:tc>
                <a:tc>
                  <a:txBody>
                    <a:bodyPr/>
                    <a:lstStyle/>
                    <a:p>
                      <a:pPr algn="ctr"/>
                      <a:r>
                        <a:rPr lang="uk-UA" sz="1400" dirty="0"/>
                        <a:t>20-25</a:t>
                      </a:r>
                    </a:p>
                  </a:txBody>
                  <a:tcPr anchor="ctr"/>
                </a:tc>
                <a:tc>
                  <a:txBody>
                    <a:bodyPr/>
                    <a:lstStyle/>
                    <a:p>
                      <a:pPr algn="ctr"/>
                      <a:r>
                        <a:rPr lang="uk-UA" sz="1400" dirty="0" smtClean="0"/>
                        <a:t>2-3 </a:t>
                      </a:r>
                      <a:r>
                        <a:rPr lang="hu-HU" sz="1400" dirty="0" smtClean="0"/>
                        <a:t>évente egyszer</a:t>
                      </a:r>
                      <a:endParaRPr lang="uk-UA" sz="1400" dirty="0"/>
                    </a:p>
                  </a:txBody>
                  <a:tcPr anchor="ctr"/>
                </a:tc>
                <a:tc>
                  <a:txBody>
                    <a:bodyPr/>
                    <a:lstStyle/>
                    <a:p>
                      <a:pPr algn="ctr"/>
                      <a:r>
                        <a:rPr lang="uk-UA" sz="1400" dirty="0"/>
                        <a:t>10-20 </a:t>
                      </a:r>
                    </a:p>
                    <a:p>
                      <a:pPr algn="ctr"/>
                      <a:r>
                        <a:rPr lang="en-US" sz="1400" dirty="0" smtClean="0"/>
                        <a:t>(3</a:t>
                      </a:r>
                      <a:r>
                        <a:rPr lang="hu-HU" sz="1400" dirty="0" smtClean="0"/>
                        <a:t>.</a:t>
                      </a:r>
                      <a:r>
                        <a:rPr lang="en-US" sz="1400" dirty="0" smtClean="0"/>
                        <a:t>-4</a:t>
                      </a:r>
                      <a:r>
                        <a:rPr lang="hu-HU" sz="1400" dirty="0" smtClean="0"/>
                        <a:t>. év után</a:t>
                      </a:r>
                      <a:r>
                        <a:rPr lang="en-US" sz="1400" dirty="0" smtClean="0"/>
                        <a:t>)</a:t>
                      </a:r>
                      <a:endParaRPr lang="uk-UA" sz="1400" dirty="0"/>
                    </a:p>
                  </a:txBody>
                  <a:tcPr anchor="ctr"/>
                </a:tc>
                <a:extLst>
                  <a:ext uri="{0D108BD9-81ED-4DB2-BD59-A6C34878D82A}">
                    <a16:rowId xmlns="" xmlns:a16="http://schemas.microsoft.com/office/drawing/2014/main" val="10006"/>
                  </a:ext>
                </a:extLst>
              </a:tr>
            </a:tbl>
          </a:graphicData>
        </a:graphic>
      </p:graphicFrame>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t="9943" b="23492"/>
          <a:stretch/>
        </p:blipFill>
        <p:spPr>
          <a:xfrm>
            <a:off x="107505" y="1772816"/>
            <a:ext cx="657479" cy="660866"/>
          </a:xfrm>
          <a:prstGeom prst="ellipse">
            <a:avLst/>
          </a:prstGeom>
        </p:spPr>
      </p:pic>
      <p:pic>
        <p:nvPicPr>
          <p:cNvPr id="8" name="Рисунок 7"/>
          <p:cNvPicPr>
            <a:picLocks noChangeAspect="1"/>
          </p:cNvPicPr>
          <p:nvPr/>
        </p:nvPicPr>
        <p:blipFill rotWithShape="1">
          <a:blip r:embed="rId4" cstate="print">
            <a:extLst>
              <a:ext uri="{28A0092B-C50C-407E-A947-70E740481C1C}">
                <a14:useLocalDpi xmlns:a14="http://schemas.microsoft.com/office/drawing/2010/main" val="0"/>
              </a:ext>
            </a:extLst>
          </a:blip>
          <a:srcRect t="8060" b="20720"/>
          <a:stretch/>
        </p:blipFill>
        <p:spPr>
          <a:xfrm>
            <a:off x="118659" y="2538430"/>
            <a:ext cx="657479" cy="652141"/>
          </a:xfrm>
          <a:prstGeom prst="ellipse">
            <a:avLst/>
          </a:prstGeom>
        </p:spPr>
      </p:pic>
      <p:pic>
        <p:nvPicPr>
          <p:cNvPr id="9" name="Рисунок 8"/>
          <p:cNvPicPr>
            <a:picLocks noChangeAspect="1"/>
          </p:cNvPicPr>
          <p:nvPr/>
        </p:nvPicPr>
        <p:blipFill rotWithShape="1">
          <a:blip r:embed="rId5" cstate="print">
            <a:extLst>
              <a:ext uri="{28A0092B-C50C-407E-A947-70E740481C1C}">
                <a14:useLocalDpi xmlns:a14="http://schemas.microsoft.com/office/drawing/2010/main" val="0"/>
              </a:ext>
            </a:extLst>
          </a:blip>
          <a:srcRect l="14721" r="14721"/>
          <a:stretch/>
        </p:blipFill>
        <p:spPr>
          <a:xfrm>
            <a:off x="107504" y="3295317"/>
            <a:ext cx="657479" cy="621210"/>
          </a:xfrm>
          <a:prstGeom prst="ellipse">
            <a:avLst/>
          </a:prstGeom>
        </p:spPr>
      </p:pic>
      <p:pic>
        <p:nvPicPr>
          <p:cNvPr id="10" name="Рисунок 9"/>
          <p:cNvPicPr>
            <a:picLocks noChangeAspect="1"/>
          </p:cNvPicPr>
          <p:nvPr/>
        </p:nvPicPr>
        <p:blipFill rotWithShape="1">
          <a:blip r:embed="rId6" cstate="print">
            <a:extLst>
              <a:ext uri="{28A0092B-C50C-407E-A947-70E740481C1C}">
                <a14:useLocalDpi xmlns:a14="http://schemas.microsoft.com/office/drawing/2010/main" val="0"/>
              </a:ext>
            </a:extLst>
          </a:blip>
          <a:srcRect t="18753" b="9363"/>
          <a:stretch/>
        </p:blipFill>
        <p:spPr>
          <a:xfrm>
            <a:off x="118658" y="5488062"/>
            <a:ext cx="661813" cy="672363"/>
          </a:xfrm>
          <a:prstGeom prst="ellipse">
            <a:avLst/>
          </a:prstGeom>
        </p:spPr>
      </p:pic>
      <p:pic>
        <p:nvPicPr>
          <p:cNvPr id="11" name="Рисунок 10"/>
          <p:cNvPicPr>
            <a:picLocks noChangeAspect="1"/>
          </p:cNvPicPr>
          <p:nvPr/>
        </p:nvPicPr>
        <p:blipFill rotWithShape="1">
          <a:blip r:embed="rId7" cstate="print">
            <a:extLst>
              <a:ext uri="{28A0092B-C50C-407E-A947-70E740481C1C}">
                <a14:useLocalDpi xmlns:a14="http://schemas.microsoft.com/office/drawing/2010/main" val="0"/>
              </a:ext>
            </a:extLst>
          </a:blip>
          <a:srcRect l="17668" r="17668"/>
          <a:stretch/>
        </p:blipFill>
        <p:spPr>
          <a:xfrm>
            <a:off x="118658" y="3988576"/>
            <a:ext cx="659282" cy="659282"/>
          </a:xfrm>
          <a:prstGeom prst="ellipse">
            <a:avLst/>
          </a:prstGeom>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8659" y="4732524"/>
            <a:ext cx="657479" cy="670873"/>
          </a:xfrm>
          <a:prstGeom prst="ellipse">
            <a:avLst/>
          </a:prstGeom>
        </p:spPr>
      </p:pic>
      <p:sp>
        <p:nvSpPr>
          <p:cNvPr id="13" name="Rechteck: abgerundete Ecken 4">
            <a:extLst>
              <a:ext uri="{FF2B5EF4-FFF2-40B4-BE49-F238E27FC236}">
                <a16:creationId xmlns="" xmlns:a16="http://schemas.microsoft.com/office/drawing/2014/main" id="{67C8A40A-58F5-43C3-AAF9-D2478942C218}"/>
              </a:ext>
            </a:extLst>
          </p:cNvPr>
          <p:cNvSpPr/>
          <p:nvPr/>
        </p:nvSpPr>
        <p:spPr>
          <a:xfrm>
            <a:off x="-32742" y="5403397"/>
            <a:ext cx="9165830" cy="806583"/>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083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uppieren 6">
            <a:extLst>
              <a:ext uri="{FF2B5EF4-FFF2-40B4-BE49-F238E27FC236}">
                <a16:creationId xmlns="" xmlns:a16="http://schemas.microsoft.com/office/drawing/2014/main" id="{46D418B4-8157-4B54-99C8-D0C7C7B65009}"/>
              </a:ext>
            </a:extLst>
          </p:cNvPr>
          <p:cNvGrpSpPr/>
          <p:nvPr/>
        </p:nvGrpSpPr>
        <p:grpSpPr>
          <a:xfrm>
            <a:off x="1264804" y="1417638"/>
            <a:ext cx="6614392" cy="4675658"/>
            <a:chOff x="2880474" y="1844824"/>
            <a:chExt cx="5939998" cy="4194433"/>
          </a:xfrm>
        </p:grpSpPr>
        <p:pic>
          <p:nvPicPr>
            <p:cNvPr id="8" name="Grafik 7" descr="overview_sewagefields_BB_1.jpg">
              <a:extLst>
                <a:ext uri="{FF2B5EF4-FFF2-40B4-BE49-F238E27FC236}">
                  <a16:creationId xmlns="" xmlns:a16="http://schemas.microsoft.com/office/drawing/2014/main" id="{8F88AE58-8C28-4D4D-8FB4-D8F61B046B01}"/>
                </a:ext>
              </a:extLst>
            </p:cNvPr>
            <p:cNvPicPr>
              <a:picLocks noChangeAspect="1"/>
            </p:cNvPicPr>
            <p:nvPr/>
          </p:nvPicPr>
          <p:blipFill>
            <a:blip r:embed="rId3" cstate="print"/>
            <a:stretch>
              <a:fillRect/>
            </a:stretch>
          </p:blipFill>
          <p:spPr>
            <a:xfrm>
              <a:off x="2880474" y="1844824"/>
              <a:ext cx="5939998" cy="4194433"/>
            </a:xfrm>
            <a:prstGeom prst="rect">
              <a:avLst/>
            </a:prstGeom>
            <a:ln>
              <a:noFill/>
            </a:ln>
          </p:spPr>
        </p:pic>
        <p:sp>
          <p:nvSpPr>
            <p:cNvPr id="9" name="Ellipse 8">
              <a:extLst>
                <a:ext uri="{FF2B5EF4-FFF2-40B4-BE49-F238E27FC236}">
                  <a16:creationId xmlns="" xmlns:a16="http://schemas.microsoft.com/office/drawing/2014/main" id="{962DE65B-BFC7-4C26-8B72-D2ABC100B110}"/>
                </a:ext>
              </a:extLst>
            </p:cNvPr>
            <p:cNvSpPr/>
            <p:nvPr/>
          </p:nvSpPr>
          <p:spPr bwMode="auto">
            <a:xfrm>
              <a:off x="4901304" y="3367528"/>
              <a:ext cx="1224136" cy="1080120"/>
            </a:xfrm>
            <a:prstGeom prst="ellipse">
              <a:avLst/>
            </a:prstGeom>
            <a:noFill/>
            <a:ln w="57150" cap="flat" cmpd="sng" algn="ctr">
              <a:solidFill>
                <a:srgbClr val="5F5F5F">
                  <a:alpha val="69804"/>
                </a:srgb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50000"/>
                </a:lnSpc>
                <a:spcBef>
                  <a:spcPct val="0"/>
                </a:spcBef>
                <a:spcAft>
                  <a:spcPct val="0"/>
                </a:spcAft>
                <a:buClrTx/>
                <a:buSzTx/>
                <a:buFontTx/>
                <a:buNone/>
                <a:tabLst/>
              </a:pPr>
              <a:endParaRPr kumimoji="0" lang="de-DE" sz="1600" b="1" i="0" u="none" strike="noStrike" cap="none" normalizeH="0" baseline="0" dirty="0">
                <a:ln>
                  <a:noFill/>
                </a:ln>
                <a:solidFill>
                  <a:schemeClr val="tx1"/>
                </a:solidFill>
                <a:effectLst/>
                <a:latin typeface="Arial" charset="0"/>
              </a:endParaRPr>
            </a:p>
          </p:txBody>
        </p:sp>
        <p:sp>
          <p:nvSpPr>
            <p:cNvPr id="10" name="Textfeld 9">
              <a:extLst>
                <a:ext uri="{FF2B5EF4-FFF2-40B4-BE49-F238E27FC236}">
                  <a16:creationId xmlns="" xmlns:a16="http://schemas.microsoft.com/office/drawing/2014/main" id="{2367FFF0-87A8-4C22-A0E6-1C9B69866BE6}"/>
                </a:ext>
              </a:extLst>
            </p:cNvPr>
            <p:cNvSpPr txBox="1"/>
            <p:nvPr/>
          </p:nvSpPr>
          <p:spPr>
            <a:xfrm>
              <a:off x="5148064" y="3356992"/>
              <a:ext cx="1587294" cy="375552"/>
            </a:xfrm>
            <a:prstGeom prst="rect">
              <a:avLst/>
            </a:prstGeom>
            <a:noFill/>
          </p:spPr>
          <p:txBody>
            <a:bodyPr wrap="none" rtlCol="0">
              <a:spAutoFit/>
            </a:bodyPr>
            <a:lstStyle/>
            <a:p>
              <a:r>
                <a:rPr lang="de-DE" sz="1400" b="0" dirty="0">
                  <a:solidFill>
                    <a:schemeClr val="bg1">
                      <a:lumMod val="75000"/>
                    </a:schemeClr>
                  </a:solidFill>
                </a:rPr>
                <a:t>„Berliner Umland“</a:t>
              </a:r>
            </a:p>
          </p:txBody>
        </p:sp>
      </p:grpSp>
      <p:sp>
        <p:nvSpPr>
          <p:cNvPr id="11" name="Titel 1"/>
          <p:cNvSpPr>
            <a:spLocks noGrp="1"/>
          </p:cNvSpPr>
          <p:nvPr>
            <p:ph type="title"/>
          </p:nvPr>
        </p:nvSpPr>
        <p:spPr>
          <a:xfrm>
            <a:off x="457200" y="274638"/>
            <a:ext cx="8229600" cy="1143000"/>
          </a:xfrm>
        </p:spPr>
        <p:txBody>
          <a:bodyPr>
            <a:normAutofit/>
          </a:bodyPr>
          <a:lstStyle/>
          <a:p>
            <a:r>
              <a:rPr lang="hu-HU" sz="2800" dirty="0" smtClean="0"/>
              <a:t>Az esettanulmány területe</a:t>
            </a:r>
            <a:endParaRPr lang="en-US" sz="2800" dirty="0"/>
          </a:p>
        </p:txBody>
      </p:sp>
    </p:spTree>
    <p:extLst>
      <p:ext uri="{BB962C8B-B14F-4D97-AF65-F5344CB8AC3E}">
        <p14:creationId xmlns:p14="http://schemas.microsoft.com/office/powerpoint/2010/main" val="34432123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6946" y="1124744"/>
            <a:ext cx="8656712" cy="782960"/>
          </a:xfrm>
        </p:spPr>
        <p:txBody>
          <a:bodyPr>
            <a:noAutofit/>
          </a:bodyPr>
          <a:lstStyle/>
          <a:p>
            <a:r>
              <a:rPr lang="hu-HU" sz="3200" dirty="0"/>
              <a:t>Javasolt forgatókönyv:</a:t>
            </a:r>
            <a:r>
              <a:rPr lang="de-DE" sz="3200" dirty="0"/>
              <a:t> </a:t>
            </a:r>
            <a:r>
              <a:rPr lang="hu-HU" sz="3200" dirty="0"/>
              <a:t>Nyárfa termesztése és feldolgozása második generációs </a:t>
            </a:r>
            <a:r>
              <a:rPr lang="hu-HU" sz="3200" dirty="0" err="1"/>
              <a:t>lignocellulóz</a:t>
            </a:r>
            <a:r>
              <a:rPr lang="hu-HU" sz="3200" dirty="0"/>
              <a:t> </a:t>
            </a:r>
            <a:r>
              <a:rPr lang="hu-HU" sz="3200" dirty="0" err="1"/>
              <a:t>bioetanol</a:t>
            </a:r>
            <a:r>
              <a:rPr lang="hu-HU" sz="3200" dirty="0"/>
              <a:t> termelésre </a:t>
            </a:r>
            <a:r>
              <a:rPr lang="de-DE" sz="3200" dirty="0"/>
              <a:t>(10 </a:t>
            </a:r>
            <a:r>
              <a:rPr lang="hu-HU" sz="3200" dirty="0"/>
              <a:t>éves távlatban</a:t>
            </a:r>
            <a:r>
              <a:rPr lang="de-DE" sz="3200" dirty="0"/>
              <a:t>)</a:t>
            </a:r>
            <a:endParaRPr lang="en-GB" sz="3200" dirty="0"/>
          </a:p>
        </p:txBody>
      </p:sp>
      <p:graphicFrame>
        <p:nvGraphicFramePr>
          <p:cNvPr id="6" name="Tartalom helye 3"/>
          <p:cNvGraphicFramePr>
            <a:graphicFrameLocks/>
          </p:cNvGraphicFramePr>
          <p:nvPr>
            <p:extLst/>
          </p:nvPr>
        </p:nvGraphicFramePr>
        <p:xfrm>
          <a:off x="281078" y="2564904"/>
          <a:ext cx="8528448" cy="2380080"/>
        </p:xfrm>
        <a:graphic>
          <a:graphicData uri="http://schemas.openxmlformats.org/drawingml/2006/table">
            <a:tbl>
              <a:tblPr firstRow="1" bandRow="1">
                <a:tableStyleId>{F5AB1C69-6EDB-4FF4-983F-18BD219EF322}</a:tableStyleId>
              </a:tblPr>
              <a:tblGrid>
                <a:gridCol w="3544144">
                  <a:extLst>
                    <a:ext uri="{9D8B030D-6E8A-4147-A177-3AD203B41FA5}">
                      <a16:colId xmlns:a16="http://schemas.microsoft.com/office/drawing/2014/main" xmlns="" val="398754219"/>
                    </a:ext>
                  </a:extLst>
                </a:gridCol>
                <a:gridCol w="4984304">
                  <a:extLst>
                    <a:ext uri="{9D8B030D-6E8A-4147-A177-3AD203B41FA5}">
                      <a16:colId xmlns:a16="http://schemas.microsoft.com/office/drawing/2014/main" xmlns="" val="20000"/>
                    </a:ext>
                  </a:extLst>
                </a:gridCol>
              </a:tblGrid>
              <a:tr h="339955">
                <a:tc>
                  <a:txBody>
                    <a:bodyPr/>
                    <a:lstStyle/>
                    <a:p>
                      <a:pPr algn="ctr"/>
                      <a:r>
                        <a:rPr lang="hu-HU" dirty="0" smtClean="0"/>
                        <a:t>Értéklánc adat</a:t>
                      </a:r>
                      <a:endParaRPr lang="hu-HU" dirty="0"/>
                    </a:p>
                  </a:txBody>
                  <a:tcPr/>
                </a:tc>
                <a:tc>
                  <a:txBody>
                    <a:bodyPr/>
                    <a:lstStyle/>
                    <a:p>
                      <a:pPr algn="ctr"/>
                      <a:r>
                        <a:rPr lang="hu-HU" sz="1800" dirty="0" smtClean="0"/>
                        <a:t>Mennyiség</a:t>
                      </a:r>
                      <a:endParaRPr lang="hu-HU" sz="1800" dirty="0"/>
                    </a:p>
                  </a:txBody>
                  <a:tcPr anchor="ctr"/>
                </a:tc>
                <a:extLst>
                  <a:ext uri="{0D108BD9-81ED-4DB2-BD59-A6C34878D82A}">
                    <a16:rowId xmlns:a16="http://schemas.microsoft.com/office/drawing/2014/main" xmlns="" val="10000"/>
                  </a:ext>
                </a:extLst>
              </a:tr>
              <a:tr h="311626">
                <a:tc>
                  <a:txBody>
                    <a:bodyPr/>
                    <a:lstStyle/>
                    <a:p>
                      <a:pPr algn="just">
                        <a:spcAft>
                          <a:spcPts val="0"/>
                        </a:spcAft>
                      </a:pPr>
                      <a:r>
                        <a:rPr lang="hu-HU" sz="1600" b="1" dirty="0" err="1" smtClean="0">
                          <a:effectLst/>
                          <a:latin typeface="+mn-lt"/>
                        </a:rPr>
                        <a:t>Faapríték</a:t>
                      </a:r>
                      <a:r>
                        <a:rPr lang="hu-HU" sz="1600" b="1" dirty="0" smtClean="0">
                          <a:effectLst/>
                          <a:latin typeface="+mn-lt"/>
                        </a:rPr>
                        <a:t> </a:t>
                      </a:r>
                      <a:r>
                        <a:rPr lang="hu-HU" sz="1600" b="1" dirty="0" err="1" smtClean="0">
                          <a:effectLst/>
                          <a:latin typeface="+mn-lt"/>
                        </a:rPr>
                        <a:t>lignocellulóz</a:t>
                      </a:r>
                      <a:r>
                        <a:rPr lang="hu-HU" sz="1600" b="1" baseline="0" dirty="0" smtClean="0">
                          <a:effectLst/>
                          <a:latin typeface="+mn-lt"/>
                        </a:rPr>
                        <a:t> </a:t>
                      </a:r>
                      <a:r>
                        <a:rPr lang="hu-HU" sz="1600" b="1" dirty="0" smtClean="0">
                          <a:effectLst/>
                          <a:latin typeface="+mn-lt"/>
                        </a:rPr>
                        <a:t>feldolgozóüzem</a:t>
                      </a:r>
                      <a:r>
                        <a:rPr lang="hu-HU" sz="1600" b="1" baseline="0" dirty="0" smtClean="0">
                          <a:effectLst/>
                          <a:latin typeface="+mn-lt"/>
                        </a:rPr>
                        <a:t> kapacitása</a:t>
                      </a:r>
                      <a:endParaRPr lang="uk-UA" sz="1600" b="1" dirty="0">
                        <a:solidFill>
                          <a:srgbClr val="38480C"/>
                        </a:solidFill>
                        <a:effectLst/>
                        <a:latin typeface="+mn-lt"/>
                        <a:ea typeface="Times New Roman" panose="02020603050405020304" pitchFamily="18" charset="0"/>
                        <a:cs typeface="Calibri" panose="020F0502020204030204" pitchFamily="34" charset="0"/>
                      </a:endParaRPr>
                    </a:p>
                  </a:txBody>
                  <a:tcPr anchor="ctr"/>
                </a:tc>
                <a:tc>
                  <a:txBody>
                    <a:bodyPr/>
                    <a:lstStyle/>
                    <a:p>
                      <a:pPr algn="ctr">
                        <a:spcAft>
                          <a:spcPts val="0"/>
                        </a:spcAft>
                      </a:pPr>
                      <a:r>
                        <a:rPr lang="en-US" sz="1600" b="0" dirty="0">
                          <a:effectLst/>
                          <a:latin typeface="+mn-lt"/>
                        </a:rPr>
                        <a:t>40,000 </a:t>
                      </a:r>
                      <a:r>
                        <a:rPr lang="en-US" sz="1600" b="0" dirty="0" smtClean="0">
                          <a:effectLst/>
                          <a:latin typeface="+mn-lt"/>
                        </a:rPr>
                        <a:t>t</a:t>
                      </a:r>
                      <a:r>
                        <a:rPr lang="hu-HU" sz="1600" b="0" dirty="0" err="1" smtClean="0">
                          <a:effectLst/>
                          <a:latin typeface="+mn-lt"/>
                        </a:rPr>
                        <a:t>onna</a:t>
                      </a:r>
                      <a:r>
                        <a:rPr lang="hu-HU" sz="1600" b="0" baseline="0" dirty="0" smtClean="0">
                          <a:effectLst/>
                          <a:latin typeface="+mn-lt"/>
                        </a:rPr>
                        <a:t> </a:t>
                      </a:r>
                      <a:r>
                        <a:rPr lang="en-US" sz="1600" b="0" dirty="0" smtClean="0">
                          <a:effectLst/>
                          <a:latin typeface="+mn-lt"/>
                        </a:rPr>
                        <a:t>/</a:t>
                      </a:r>
                      <a:r>
                        <a:rPr lang="hu-HU" sz="1600" b="0" dirty="0" smtClean="0">
                          <a:effectLst/>
                          <a:latin typeface="+mn-lt"/>
                        </a:rPr>
                        <a:t> év</a:t>
                      </a:r>
                      <a:endParaRPr lang="uk-UA" sz="1600" b="0" dirty="0">
                        <a:solidFill>
                          <a:srgbClr val="38480C"/>
                        </a:solidFill>
                        <a:effectLst/>
                        <a:latin typeface="+mn-lt"/>
                        <a:ea typeface="Times New Roman" panose="02020603050405020304" pitchFamily="18" charset="0"/>
                        <a:cs typeface="Calibri" panose="020F0502020204030204" pitchFamily="34" charset="0"/>
                      </a:endParaRPr>
                    </a:p>
                  </a:txBody>
                  <a:tcPr anchor="ctr"/>
                </a:tc>
                <a:extLst>
                  <a:ext uri="{0D108BD9-81ED-4DB2-BD59-A6C34878D82A}">
                    <a16:rowId xmlns:a16="http://schemas.microsoft.com/office/drawing/2014/main" xmlns="" val="10001"/>
                  </a:ext>
                </a:extLst>
              </a:tr>
              <a:tr h="293557">
                <a:tc>
                  <a:txBody>
                    <a:bodyPr/>
                    <a:lstStyle/>
                    <a:p>
                      <a:pPr algn="just">
                        <a:spcAft>
                          <a:spcPts val="0"/>
                        </a:spcAft>
                      </a:pPr>
                      <a:r>
                        <a:rPr lang="hu-HU" sz="1600" b="1" dirty="0" smtClean="0">
                          <a:effectLst/>
                          <a:latin typeface="+mn-lt"/>
                        </a:rPr>
                        <a:t>Átlagos</a:t>
                      </a:r>
                      <a:r>
                        <a:rPr lang="hu-HU" sz="1600" b="1" baseline="0" dirty="0" smtClean="0">
                          <a:effectLst/>
                          <a:latin typeface="+mn-lt"/>
                        </a:rPr>
                        <a:t> olasznád biomassza produktivitás a földterületen</a:t>
                      </a:r>
                      <a:endParaRPr lang="uk-UA" sz="1600" b="1" dirty="0">
                        <a:solidFill>
                          <a:srgbClr val="38480C"/>
                        </a:solidFill>
                        <a:effectLst/>
                        <a:latin typeface="+mn-lt"/>
                        <a:ea typeface="Times New Roman" panose="02020603050405020304" pitchFamily="18" charset="0"/>
                        <a:cs typeface="Calibri" panose="020F0502020204030204" pitchFamily="34" charset="0"/>
                      </a:endParaRPr>
                    </a:p>
                  </a:txBody>
                  <a:tcPr marL="68580" marR="68580" marT="36000" marB="36000" anchor="b"/>
                </a:tc>
                <a:tc>
                  <a:txBody>
                    <a:bodyPr/>
                    <a:lstStyle/>
                    <a:p>
                      <a:pPr algn="ctr">
                        <a:spcAft>
                          <a:spcPts val="0"/>
                        </a:spcAft>
                      </a:pPr>
                      <a:r>
                        <a:rPr lang="hu-HU" sz="1600" b="0" dirty="0" smtClean="0">
                          <a:effectLst/>
                          <a:latin typeface="+mn-lt"/>
                        </a:rPr>
                        <a:t>10</a:t>
                      </a:r>
                      <a:r>
                        <a:rPr lang="en-US" sz="1600" b="0" dirty="0" smtClean="0">
                          <a:effectLst/>
                          <a:latin typeface="+mn-lt"/>
                        </a:rPr>
                        <a:t> </a:t>
                      </a:r>
                      <a:r>
                        <a:rPr lang="hu-HU" sz="1600" b="0" dirty="0" smtClean="0">
                          <a:effectLst/>
                          <a:latin typeface="+mn-lt"/>
                        </a:rPr>
                        <a:t>tonna szárazanyag / hektár</a:t>
                      </a:r>
                      <a:r>
                        <a:rPr lang="hu-HU" sz="1600" b="0" baseline="0" dirty="0" smtClean="0">
                          <a:effectLst/>
                          <a:latin typeface="+mn-lt"/>
                        </a:rPr>
                        <a:t> / év</a:t>
                      </a:r>
                      <a:endParaRPr lang="en-US" sz="1600" b="0" baseline="30000" dirty="0">
                        <a:effectLst/>
                        <a:latin typeface="+mn-lt"/>
                      </a:endParaRPr>
                    </a:p>
                  </a:txBody>
                  <a:tcPr marL="68580" marR="68580" marT="36000" marB="36000" anchor="ctr"/>
                </a:tc>
                <a:extLst>
                  <a:ext uri="{0D108BD9-81ED-4DB2-BD59-A6C34878D82A}">
                    <a16:rowId xmlns:a16="http://schemas.microsoft.com/office/drawing/2014/main" xmlns="" val="4183037310"/>
                  </a:ext>
                </a:extLst>
              </a:tr>
              <a:tr h="293557">
                <a:tc>
                  <a:txBody>
                    <a:bodyPr/>
                    <a:lstStyle/>
                    <a:p>
                      <a:pPr algn="just">
                        <a:spcAft>
                          <a:spcPts val="0"/>
                        </a:spcAft>
                      </a:pPr>
                      <a:r>
                        <a:rPr lang="hu-HU" sz="1600" b="1" dirty="0" smtClean="0">
                          <a:effectLst/>
                          <a:latin typeface="+mn-lt"/>
                        </a:rPr>
                        <a:t>Szükséges földterület az olasznád biomassza termesztéshez</a:t>
                      </a:r>
                      <a:endParaRPr lang="uk-UA" sz="1600" b="1" dirty="0">
                        <a:solidFill>
                          <a:srgbClr val="38480C"/>
                        </a:solidFill>
                        <a:effectLst/>
                        <a:latin typeface="+mn-lt"/>
                        <a:ea typeface="Times New Roman" panose="02020603050405020304" pitchFamily="18" charset="0"/>
                        <a:cs typeface="Calibri" panose="020F0502020204030204" pitchFamily="34" charset="0"/>
                      </a:endParaRPr>
                    </a:p>
                  </a:txBody>
                  <a:tcPr marL="68580" marR="68580" marT="36000" marB="36000" anchor="b"/>
                </a:tc>
                <a:tc>
                  <a:txBody>
                    <a:bodyPr/>
                    <a:lstStyle/>
                    <a:p>
                      <a:pPr algn="ctr">
                        <a:spcAft>
                          <a:spcPts val="0"/>
                        </a:spcAft>
                      </a:pPr>
                      <a:r>
                        <a:rPr lang="hu-HU" sz="1600" b="0" dirty="0" smtClean="0">
                          <a:effectLst/>
                          <a:latin typeface="+mn-lt"/>
                        </a:rPr>
                        <a:t>21</a:t>
                      </a:r>
                      <a:r>
                        <a:rPr lang="en-US" sz="1600" b="0" dirty="0" smtClean="0">
                          <a:effectLst/>
                          <a:latin typeface="+mn-lt"/>
                        </a:rPr>
                        <a:t>,</a:t>
                      </a:r>
                      <a:r>
                        <a:rPr lang="hu-HU" sz="1600" b="0" dirty="0" smtClean="0">
                          <a:effectLst/>
                          <a:latin typeface="+mn-lt"/>
                        </a:rPr>
                        <a:t>35</a:t>
                      </a:r>
                      <a:r>
                        <a:rPr lang="en-US" sz="1600" b="0" dirty="0" smtClean="0">
                          <a:effectLst/>
                          <a:latin typeface="+mn-lt"/>
                        </a:rPr>
                        <a:t>0 </a:t>
                      </a:r>
                      <a:r>
                        <a:rPr lang="en-GB" sz="1600" b="0" dirty="0" smtClean="0">
                          <a:effectLst/>
                          <a:latin typeface="+mn-lt"/>
                        </a:rPr>
                        <a:t>h</a:t>
                      </a:r>
                      <a:r>
                        <a:rPr lang="hu-HU" sz="1600" b="0" dirty="0" err="1" smtClean="0">
                          <a:effectLst/>
                          <a:latin typeface="+mn-lt"/>
                        </a:rPr>
                        <a:t>ektár</a:t>
                      </a:r>
                      <a:endParaRPr lang="uk-UA" sz="1600" b="0" dirty="0">
                        <a:solidFill>
                          <a:srgbClr val="38480C"/>
                        </a:solidFill>
                        <a:effectLst/>
                        <a:latin typeface="+mn-lt"/>
                        <a:ea typeface="Times New Roman" panose="02020603050405020304" pitchFamily="18" charset="0"/>
                        <a:cs typeface="Calibri" panose="020F0502020204030204" pitchFamily="34" charset="0"/>
                      </a:endParaRPr>
                    </a:p>
                  </a:txBody>
                  <a:tcPr marL="68580" marR="68580" marT="36000" marB="36000" anchor="ctr"/>
                </a:tc>
                <a:extLst>
                  <a:ext uri="{0D108BD9-81ED-4DB2-BD59-A6C34878D82A}">
                    <a16:rowId xmlns:a16="http://schemas.microsoft.com/office/drawing/2014/main" xmlns="" val="3024412670"/>
                  </a:ext>
                </a:extLst>
              </a:tr>
              <a:tr h="293557">
                <a:tc>
                  <a:txBody>
                    <a:bodyPr/>
                    <a:lstStyle/>
                    <a:p>
                      <a:pPr algn="just">
                        <a:spcAft>
                          <a:spcPts val="0"/>
                        </a:spcAft>
                      </a:pPr>
                      <a:r>
                        <a:rPr lang="hu-HU" sz="1600" b="1" dirty="0" smtClean="0">
                          <a:effectLst/>
                          <a:latin typeface="+mn-lt"/>
                        </a:rPr>
                        <a:t>Begyűjtési rádiusz</a:t>
                      </a:r>
                      <a:endParaRPr lang="en-US" sz="1600" b="1" dirty="0">
                        <a:effectLst/>
                        <a:latin typeface="+mn-lt"/>
                      </a:endParaRPr>
                    </a:p>
                  </a:txBody>
                  <a:tcPr marL="68580" marR="68580" marT="36000" marB="36000" anchor="b"/>
                </a:tc>
                <a:tc>
                  <a:txBody>
                    <a:bodyPr/>
                    <a:lstStyle/>
                    <a:p>
                      <a:pPr algn="ctr">
                        <a:spcAft>
                          <a:spcPts val="0"/>
                        </a:spcAft>
                      </a:pPr>
                      <a:r>
                        <a:rPr lang="hu-HU" sz="1600" b="0" dirty="0" smtClean="0">
                          <a:effectLst/>
                          <a:latin typeface="+mn-lt"/>
                        </a:rPr>
                        <a:t>5</a:t>
                      </a:r>
                      <a:r>
                        <a:rPr lang="en-US" sz="1600" b="0" dirty="0" smtClean="0">
                          <a:effectLst/>
                          <a:latin typeface="+mn-lt"/>
                        </a:rPr>
                        <a:t>0 </a:t>
                      </a:r>
                      <a:r>
                        <a:rPr lang="en-US" sz="1600" b="0" dirty="0">
                          <a:effectLst/>
                          <a:latin typeface="+mn-lt"/>
                        </a:rPr>
                        <a:t>km</a:t>
                      </a:r>
                      <a:endParaRPr lang="uk-UA" sz="1600" b="0" dirty="0">
                        <a:solidFill>
                          <a:srgbClr val="38480C"/>
                        </a:solidFill>
                        <a:effectLst/>
                        <a:latin typeface="+mn-lt"/>
                        <a:ea typeface="Times New Roman" panose="02020603050405020304" pitchFamily="18" charset="0"/>
                        <a:cs typeface="Calibri" panose="020F0502020204030204" pitchFamily="34" charset="0"/>
                      </a:endParaRPr>
                    </a:p>
                  </a:txBody>
                  <a:tcPr marL="68580" marR="68580" marT="36000" marB="36000" anchor="ctr"/>
                </a:tc>
                <a:extLst>
                  <a:ext uri="{0D108BD9-81ED-4DB2-BD59-A6C34878D82A}">
                    <a16:rowId xmlns:a16="http://schemas.microsoft.com/office/drawing/2014/main" xmlns="" val="2491839984"/>
                  </a:ext>
                </a:extLst>
              </a:tr>
            </a:tbl>
          </a:graphicData>
        </a:graphic>
      </p:graphicFrame>
    </p:spTree>
    <p:extLst>
      <p:ext uri="{BB962C8B-B14F-4D97-AF65-F5344CB8AC3E}">
        <p14:creationId xmlns:p14="http://schemas.microsoft.com/office/powerpoint/2010/main" val="26972968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620688"/>
            <a:ext cx="8656712" cy="782960"/>
          </a:xfrm>
        </p:spPr>
        <p:txBody>
          <a:bodyPr>
            <a:noAutofit/>
          </a:bodyPr>
          <a:lstStyle/>
          <a:p>
            <a:r>
              <a:rPr lang="hu-HU" sz="3200" dirty="0"/>
              <a:t>Javasolt </a:t>
            </a:r>
            <a:r>
              <a:rPr lang="hu-HU" sz="3200" dirty="0" smtClean="0"/>
              <a:t>forgatókönyv:</a:t>
            </a:r>
            <a:r>
              <a:rPr lang="de-DE" sz="3200" dirty="0" smtClean="0"/>
              <a:t> </a:t>
            </a:r>
            <a:r>
              <a:rPr lang="hu-HU" sz="3200" dirty="0"/>
              <a:t>Nyárfa </a:t>
            </a:r>
            <a:r>
              <a:rPr lang="hu-HU" sz="3200" dirty="0" smtClean="0"/>
              <a:t>termesztése és feldolgozása második generációs </a:t>
            </a:r>
            <a:r>
              <a:rPr lang="hu-HU" sz="3200" dirty="0" err="1" smtClean="0"/>
              <a:t>lignocellulóz</a:t>
            </a:r>
            <a:r>
              <a:rPr lang="hu-HU" sz="3200" dirty="0" smtClean="0"/>
              <a:t> </a:t>
            </a:r>
            <a:r>
              <a:rPr lang="hu-HU" sz="3200" dirty="0" err="1"/>
              <a:t>bioetanol</a:t>
            </a:r>
            <a:r>
              <a:rPr lang="hu-HU" sz="3200" dirty="0"/>
              <a:t> termelésre </a:t>
            </a:r>
            <a:r>
              <a:rPr lang="de-DE" sz="3200" dirty="0"/>
              <a:t>(10 </a:t>
            </a:r>
            <a:r>
              <a:rPr lang="hu-HU" sz="3200" dirty="0"/>
              <a:t>éves távlatban</a:t>
            </a:r>
            <a:r>
              <a:rPr lang="de-DE" sz="3200" dirty="0"/>
              <a:t>)</a:t>
            </a:r>
            <a:endParaRPr lang="en-GB" sz="3200" dirty="0"/>
          </a:p>
        </p:txBody>
      </p:sp>
      <p:graphicFrame>
        <p:nvGraphicFramePr>
          <p:cNvPr id="4" name="Tartalom helye 3"/>
          <p:cNvGraphicFramePr>
            <a:graphicFrameLocks/>
          </p:cNvGraphicFramePr>
          <p:nvPr>
            <p:extLst/>
          </p:nvPr>
        </p:nvGraphicFramePr>
        <p:xfrm>
          <a:off x="619436" y="1772816"/>
          <a:ext cx="7776864" cy="3409024"/>
        </p:xfrm>
        <a:graphic>
          <a:graphicData uri="http://schemas.openxmlformats.org/drawingml/2006/table">
            <a:tbl>
              <a:tblPr firstRow="1" bandRow="1">
                <a:tableStyleId>{F5AB1C69-6EDB-4FF4-983F-18BD219EF322}</a:tableStyleId>
              </a:tblPr>
              <a:tblGrid>
                <a:gridCol w="4966548">
                  <a:extLst>
                    <a:ext uri="{9D8B030D-6E8A-4147-A177-3AD203B41FA5}">
                      <a16:colId xmlns:a16="http://schemas.microsoft.com/office/drawing/2014/main" xmlns="" val="398754219"/>
                    </a:ext>
                  </a:extLst>
                </a:gridCol>
                <a:gridCol w="2810316">
                  <a:extLst>
                    <a:ext uri="{9D8B030D-6E8A-4147-A177-3AD203B41FA5}">
                      <a16:colId xmlns:a16="http://schemas.microsoft.com/office/drawing/2014/main" xmlns="" val="578286532"/>
                    </a:ext>
                  </a:extLst>
                </a:gridCol>
              </a:tblGrid>
              <a:tr h="149736">
                <a:tc>
                  <a:txBody>
                    <a:bodyPr/>
                    <a:lstStyle/>
                    <a:p>
                      <a:pPr algn="ctr"/>
                      <a:r>
                        <a:rPr lang="hu-HU" dirty="0" smtClean="0"/>
                        <a:t>Felmerülő költség típusok</a:t>
                      </a:r>
                      <a:endParaRPr lang="hu-HU" dirty="0"/>
                    </a:p>
                  </a:txBody>
                  <a:tcPr/>
                </a:tc>
                <a:tc>
                  <a:txBody>
                    <a:bodyPr/>
                    <a:lstStyle/>
                    <a:p>
                      <a:pPr algn="ctr"/>
                      <a:r>
                        <a:rPr lang="hu-HU" sz="1800" dirty="0" smtClean="0">
                          <a:solidFill>
                            <a:schemeClr val="bg1"/>
                          </a:solidFill>
                          <a:effectLst/>
                          <a:latin typeface="+mn-lt"/>
                          <a:ea typeface="Times New Roman" panose="02020603050405020304" pitchFamily="18" charset="0"/>
                          <a:cs typeface="Calibri" panose="020F0502020204030204" pitchFamily="34" charset="0"/>
                        </a:rPr>
                        <a:t>EUR</a:t>
                      </a:r>
                      <a:r>
                        <a:rPr lang="hu-HU" sz="1800" baseline="0" dirty="0" smtClean="0">
                          <a:solidFill>
                            <a:schemeClr val="bg1"/>
                          </a:solidFill>
                          <a:effectLst/>
                          <a:latin typeface="+mn-lt"/>
                          <a:ea typeface="Times New Roman" panose="02020603050405020304" pitchFamily="18" charset="0"/>
                          <a:cs typeface="Calibri" panose="020F0502020204030204" pitchFamily="34" charset="0"/>
                        </a:rPr>
                        <a:t> </a:t>
                      </a:r>
                      <a:r>
                        <a:rPr lang="uk-UA" sz="1800" dirty="0" smtClean="0">
                          <a:solidFill>
                            <a:schemeClr val="bg1"/>
                          </a:solidFill>
                          <a:effectLst/>
                          <a:latin typeface="+mn-lt"/>
                          <a:ea typeface="Times New Roman" panose="02020603050405020304" pitchFamily="18" charset="0"/>
                          <a:cs typeface="Calibri" panose="020F0502020204030204" pitchFamily="34" charset="0"/>
                        </a:rPr>
                        <a:t>/</a:t>
                      </a:r>
                      <a:r>
                        <a:rPr lang="hu-HU" sz="1800" baseline="0" dirty="0" smtClean="0">
                          <a:solidFill>
                            <a:schemeClr val="bg1"/>
                          </a:solidFill>
                          <a:effectLst/>
                          <a:latin typeface="+mn-lt"/>
                          <a:ea typeface="Times New Roman" panose="02020603050405020304" pitchFamily="18" charset="0"/>
                          <a:cs typeface="Calibri" panose="020F0502020204030204" pitchFamily="34" charset="0"/>
                        </a:rPr>
                        <a:t> hektár / év</a:t>
                      </a:r>
                      <a:endParaRPr lang="hu-HU" dirty="0">
                        <a:solidFill>
                          <a:schemeClr val="bg1"/>
                        </a:solidFill>
                      </a:endParaRPr>
                    </a:p>
                  </a:txBody>
                  <a:tcPr/>
                </a:tc>
                <a:extLst>
                  <a:ext uri="{0D108BD9-81ED-4DB2-BD59-A6C34878D82A}">
                    <a16:rowId xmlns:a16="http://schemas.microsoft.com/office/drawing/2014/main" xmlns="" val="10000"/>
                  </a:ext>
                </a:extLst>
              </a:tr>
              <a:tr h="124597">
                <a:tc>
                  <a:txBody>
                    <a:bodyPr/>
                    <a:lstStyle/>
                    <a:p>
                      <a:r>
                        <a:rPr lang="hu-HU" sz="1600" b="1" i="0" dirty="0" smtClean="0"/>
                        <a:t>Földterület</a:t>
                      </a:r>
                      <a:r>
                        <a:rPr lang="hu-HU" sz="1600" b="1" i="0" baseline="0" dirty="0" smtClean="0"/>
                        <a:t> bérleti díja</a:t>
                      </a:r>
                      <a:endParaRPr lang="hu-HU" sz="1600" b="1" i="0" dirty="0"/>
                    </a:p>
                  </a:txBody>
                  <a:tcPr anchor="ctr"/>
                </a:tc>
                <a:tc>
                  <a:txBody>
                    <a:bodyPr/>
                    <a:lstStyle/>
                    <a:p>
                      <a:pPr algn="ctr"/>
                      <a:r>
                        <a:rPr lang="hu-HU" sz="1400" dirty="0" smtClean="0"/>
                        <a:t>13</a:t>
                      </a:r>
                      <a:endParaRPr lang="de-DE" sz="1400" dirty="0"/>
                    </a:p>
                  </a:txBody>
                  <a:tcPr anchor="ctr"/>
                </a:tc>
                <a:extLst>
                  <a:ext uri="{0D108BD9-81ED-4DB2-BD59-A6C34878D82A}">
                    <a16:rowId xmlns:a16="http://schemas.microsoft.com/office/drawing/2014/main" xmlns="" val="10001"/>
                  </a:ext>
                </a:extLst>
              </a:tr>
              <a:tr h="190885">
                <a:tc>
                  <a:txBody>
                    <a:bodyPr/>
                    <a:lstStyle/>
                    <a:p>
                      <a:r>
                        <a:rPr lang="hu-HU" sz="1600" b="1" i="0" dirty="0" smtClean="0"/>
                        <a:t>Öntözés</a:t>
                      </a:r>
                      <a:r>
                        <a:rPr lang="hu-HU" sz="1600" b="1" i="0" baseline="0" dirty="0" smtClean="0"/>
                        <a:t> költségei</a:t>
                      </a:r>
                      <a:endParaRPr lang="hu-HU" sz="1600" b="1" i="0" dirty="0"/>
                    </a:p>
                  </a:txBody>
                  <a:tcPr anchor="ctr"/>
                </a:tc>
                <a:tc>
                  <a:txBody>
                    <a:bodyPr/>
                    <a:lstStyle/>
                    <a:p>
                      <a:pPr algn="ctr"/>
                      <a:r>
                        <a:rPr lang="hu-HU" sz="1400" dirty="0" smtClean="0"/>
                        <a:t>0</a:t>
                      </a:r>
                      <a:endParaRPr lang="de-DE" sz="1400" dirty="0"/>
                    </a:p>
                  </a:txBody>
                  <a:tcPr anchor="ctr"/>
                </a:tc>
                <a:extLst>
                  <a:ext uri="{0D108BD9-81ED-4DB2-BD59-A6C34878D82A}">
                    <a16:rowId xmlns:a16="http://schemas.microsoft.com/office/drawing/2014/main" xmlns="" val="4183037310"/>
                  </a:ext>
                </a:extLst>
              </a:tr>
              <a:tr h="326405">
                <a:tc>
                  <a:txBody>
                    <a:bodyPr/>
                    <a:lstStyle/>
                    <a:p>
                      <a:r>
                        <a:rPr lang="hu-HU" sz="1600" b="1" i="0" dirty="0" smtClean="0"/>
                        <a:t>Műtrágyázás</a:t>
                      </a:r>
                      <a:r>
                        <a:rPr lang="hu-HU" sz="1600" b="1" i="0" baseline="0" dirty="0" smtClean="0"/>
                        <a:t> költségei</a:t>
                      </a:r>
                      <a:endParaRPr lang="hu-HU" sz="1600" b="1" i="0" dirty="0"/>
                    </a:p>
                  </a:txBody>
                  <a:tcPr anchor="ctr"/>
                </a:tc>
                <a:tc>
                  <a:txBody>
                    <a:bodyPr/>
                    <a:lstStyle/>
                    <a:p>
                      <a:pPr algn="ctr"/>
                      <a:r>
                        <a:rPr lang="hu-HU" sz="1400" dirty="0" smtClean="0"/>
                        <a:t>32</a:t>
                      </a:r>
                      <a:endParaRPr lang="de-DE" sz="1400" dirty="0"/>
                    </a:p>
                  </a:txBody>
                  <a:tcPr anchor="ctr"/>
                </a:tc>
                <a:extLst>
                  <a:ext uri="{0D108BD9-81ED-4DB2-BD59-A6C34878D82A}">
                    <a16:rowId xmlns:a16="http://schemas.microsoft.com/office/drawing/2014/main" xmlns="" val="3024412670"/>
                  </a:ext>
                </a:extLst>
              </a:tr>
              <a:tr h="326405">
                <a:tc>
                  <a:txBody>
                    <a:bodyPr/>
                    <a:lstStyle/>
                    <a:p>
                      <a:r>
                        <a:rPr lang="hu-HU" sz="1600" b="1" i="0" dirty="0" smtClean="0"/>
                        <a:t>Aratás</a:t>
                      </a:r>
                      <a:endParaRPr lang="hu-HU" sz="1600" b="1" i="0" dirty="0"/>
                    </a:p>
                  </a:txBody>
                  <a:tcPr anchor="ctr"/>
                </a:tc>
                <a:tc>
                  <a:txBody>
                    <a:bodyPr/>
                    <a:lstStyle/>
                    <a:p>
                      <a:pPr algn="ctr"/>
                      <a:r>
                        <a:rPr lang="hu-HU" sz="1400" dirty="0" smtClean="0"/>
                        <a:t>32</a:t>
                      </a:r>
                      <a:endParaRPr lang="de-DE" sz="1400" dirty="0"/>
                    </a:p>
                  </a:txBody>
                  <a:tcPr anchor="ctr"/>
                </a:tc>
                <a:extLst>
                  <a:ext uri="{0D108BD9-81ED-4DB2-BD59-A6C34878D82A}">
                    <a16:rowId xmlns:a16="http://schemas.microsoft.com/office/drawing/2014/main" xmlns="" val="2026201472"/>
                  </a:ext>
                </a:extLst>
              </a:tr>
              <a:tr h="326405">
                <a:tc>
                  <a:txBody>
                    <a:bodyPr/>
                    <a:lstStyle/>
                    <a:p>
                      <a:r>
                        <a:rPr lang="hu-HU" sz="1600" b="1" i="0" dirty="0" smtClean="0"/>
                        <a:t>Gyomlálás és permetezés</a:t>
                      </a:r>
                      <a:r>
                        <a:rPr lang="hu-HU" sz="1600" b="1" i="0" baseline="0" dirty="0" smtClean="0"/>
                        <a:t> éves költségei</a:t>
                      </a:r>
                      <a:endParaRPr lang="hu-HU" sz="1600" b="1" i="0" dirty="0"/>
                    </a:p>
                  </a:txBody>
                  <a:tcPr anchor="ctr"/>
                </a:tc>
                <a:tc>
                  <a:txBody>
                    <a:bodyPr/>
                    <a:lstStyle/>
                    <a:p>
                      <a:pPr algn="ctr"/>
                      <a:r>
                        <a:rPr lang="de-DE" sz="1400" dirty="0" smtClean="0"/>
                        <a:t>15</a:t>
                      </a:r>
                      <a:r>
                        <a:rPr lang="hu-HU" sz="1400" dirty="0" smtClean="0"/>
                        <a:t>,7</a:t>
                      </a:r>
                      <a:endParaRPr lang="de-DE" sz="1400" dirty="0"/>
                    </a:p>
                  </a:txBody>
                  <a:tcPr anchor="ctr"/>
                </a:tc>
                <a:extLst>
                  <a:ext uri="{0D108BD9-81ED-4DB2-BD59-A6C34878D82A}">
                    <a16:rowId xmlns:a16="http://schemas.microsoft.com/office/drawing/2014/main" xmlns="" val="589387745"/>
                  </a:ext>
                </a:extLst>
              </a:tr>
              <a:tr h="326405">
                <a:tc>
                  <a:txBody>
                    <a:bodyPr/>
                    <a:lstStyle/>
                    <a:p>
                      <a:r>
                        <a:rPr lang="hu-HU" sz="1600" b="1" i="0" dirty="0" smtClean="0"/>
                        <a:t>A csepp-öntözés</a:t>
                      </a:r>
                      <a:r>
                        <a:rPr lang="hu-HU" sz="1600" b="1" i="0" baseline="0" dirty="0" smtClean="0"/>
                        <a:t> éves befektetési költségei</a:t>
                      </a:r>
                      <a:endParaRPr lang="hu-HU" sz="1600" b="1" i="0" dirty="0"/>
                    </a:p>
                  </a:txBody>
                  <a:tcPr anchor="ctr"/>
                </a:tc>
                <a:tc>
                  <a:txBody>
                    <a:bodyPr/>
                    <a:lstStyle/>
                    <a:p>
                      <a:pPr algn="ctr"/>
                      <a:r>
                        <a:rPr lang="hu-HU" sz="1400" dirty="0" smtClean="0"/>
                        <a:t>0</a:t>
                      </a:r>
                      <a:endParaRPr lang="de-DE" sz="1400" dirty="0"/>
                    </a:p>
                  </a:txBody>
                  <a:tcPr anchor="ctr"/>
                </a:tc>
                <a:extLst>
                  <a:ext uri="{0D108BD9-81ED-4DB2-BD59-A6C34878D82A}">
                    <a16:rowId xmlns:a16="http://schemas.microsoft.com/office/drawing/2014/main" xmlns="" val="2093307130"/>
                  </a:ext>
                </a:extLst>
              </a:tr>
              <a:tr h="326405">
                <a:tc>
                  <a:txBody>
                    <a:bodyPr/>
                    <a:lstStyle/>
                    <a:p>
                      <a:r>
                        <a:rPr lang="hu-HU" sz="1600" b="1" i="0" dirty="0" smtClean="0"/>
                        <a:t>Sajáttőke-ellentételezés</a:t>
                      </a:r>
                      <a:r>
                        <a:rPr lang="hu-HU" sz="1600" b="1" i="0" baseline="0" dirty="0" smtClean="0"/>
                        <a:t> </a:t>
                      </a:r>
                      <a:r>
                        <a:rPr lang="de-DE" sz="1600" b="1" i="0" dirty="0" smtClean="0"/>
                        <a:t>(2.5</a:t>
                      </a:r>
                      <a:r>
                        <a:rPr lang="de-DE" sz="1600" b="1" i="0" dirty="0"/>
                        <a:t>%)</a:t>
                      </a:r>
                      <a:endParaRPr lang="hu-HU" sz="1600" b="1" i="0" dirty="0"/>
                    </a:p>
                  </a:txBody>
                  <a:tcPr anchor="ctr"/>
                </a:tc>
                <a:tc>
                  <a:txBody>
                    <a:bodyPr/>
                    <a:lstStyle/>
                    <a:p>
                      <a:pPr algn="ctr"/>
                      <a:r>
                        <a:rPr lang="hu-HU" sz="1400" dirty="0" smtClean="0"/>
                        <a:t>35</a:t>
                      </a:r>
                      <a:endParaRPr lang="de-DE" sz="1400" dirty="0"/>
                    </a:p>
                  </a:txBody>
                  <a:tcPr anchor="ctr"/>
                </a:tc>
                <a:extLst>
                  <a:ext uri="{0D108BD9-81ED-4DB2-BD59-A6C34878D82A}">
                    <a16:rowId xmlns:a16="http://schemas.microsoft.com/office/drawing/2014/main" xmlns="" val="3935667267"/>
                  </a:ext>
                </a:extLst>
              </a:tr>
              <a:tr h="326405">
                <a:tc>
                  <a:txBody>
                    <a:bodyPr/>
                    <a:lstStyle/>
                    <a:p>
                      <a:r>
                        <a:rPr lang="hu-HU" sz="1600" b="1" i="0" dirty="0" smtClean="0"/>
                        <a:t>Szállítási költségek </a:t>
                      </a:r>
                      <a:r>
                        <a:rPr lang="de-DE" sz="1600" b="1" i="0" dirty="0" smtClean="0"/>
                        <a:t>(</a:t>
                      </a:r>
                      <a:r>
                        <a:rPr lang="hu-HU" sz="1600" b="1" i="0" dirty="0" smtClean="0"/>
                        <a:t>5</a:t>
                      </a:r>
                      <a:r>
                        <a:rPr lang="de-DE" sz="1600" b="1" i="0" dirty="0" smtClean="0"/>
                        <a:t>0 km)</a:t>
                      </a:r>
                      <a:endParaRPr lang="hu-HU" sz="1600" b="1" i="0" dirty="0"/>
                    </a:p>
                  </a:txBody>
                  <a:tcPr anchor="ctr"/>
                </a:tc>
                <a:tc>
                  <a:txBody>
                    <a:bodyPr/>
                    <a:lstStyle/>
                    <a:p>
                      <a:pPr algn="ctr"/>
                      <a:r>
                        <a:rPr lang="hu-HU" sz="1400" dirty="0" smtClean="0"/>
                        <a:t>35</a:t>
                      </a:r>
                      <a:endParaRPr lang="de-DE" sz="1400" dirty="0"/>
                    </a:p>
                  </a:txBody>
                  <a:tcPr anchor="ctr"/>
                </a:tc>
                <a:extLst>
                  <a:ext uri="{0D108BD9-81ED-4DB2-BD59-A6C34878D82A}">
                    <a16:rowId xmlns:a16="http://schemas.microsoft.com/office/drawing/2014/main" xmlns="" val="2793971189"/>
                  </a:ext>
                </a:extLst>
              </a:tr>
              <a:tr h="361024">
                <a:tc>
                  <a:txBody>
                    <a:bodyPr/>
                    <a:lstStyle/>
                    <a:p>
                      <a:r>
                        <a:rPr lang="hu-HU" sz="1600" b="1" i="0" dirty="0" smtClean="0"/>
                        <a:t>ÖSSZES</a:t>
                      </a:r>
                      <a:r>
                        <a:rPr lang="hu-HU" sz="1600" b="1" i="0" baseline="0" dirty="0" smtClean="0"/>
                        <a:t> KÖLTSÉG</a:t>
                      </a:r>
                      <a:endParaRPr lang="hu-HU" sz="1600" b="1" i="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u-HU" sz="1400" b="1" kern="1200" dirty="0" smtClean="0">
                          <a:solidFill>
                            <a:srgbClr val="4D4D4D"/>
                          </a:solidFill>
                          <a:latin typeface="+mn-lt"/>
                          <a:ea typeface="+mn-ea"/>
                          <a:cs typeface="Arial" pitchFamily="34" charset="0"/>
                        </a:rPr>
                        <a:t>162,7</a:t>
                      </a:r>
                      <a:endParaRPr lang="de-DE" sz="1400" b="1" kern="1200" dirty="0">
                        <a:solidFill>
                          <a:srgbClr val="4D4D4D"/>
                        </a:solidFill>
                        <a:latin typeface="+mn-lt"/>
                        <a:ea typeface="+mn-ea"/>
                        <a:cs typeface="Arial" pitchFamily="34" charset="0"/>
                      </a:endParaRPr>
                    </a:p>
                  </a:txBody>
                  <a:tcPr anchor="ctr"/>
                </a:tc>
                <a:extLst>
                  <a:ext uri="{0D108BD9-81ED-4DB2-BD59-A6C34878D82A}">
                    <a16:rowId xmlns:a16="http://schemas.microsoft.com/office/drawing/2014/main" xmlns="" val="176007072"/>
                  </a:ext>
                </a:extLst>
              </a:tr>
            </a:tbl>
          </a:graphicData>
        </a:graphic>
      </p:graphicFrame>
    </p:spTree>
    <p:extLst>
      <p:ext uri="{BB962C8B-B14F-4D97-AF65-F5344CB8AC3E}">
        <p14:creationId xmlns:p14="http://schemas.microsoft.com/office/powerpoint/2010/main" val="26663016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4899" y="267002"/>
            <a:ext cx="6351513" cy="576064"/>
          </a:xfrm>
        </p:spPr>
        <p:txBody>
          <a:bodyPr>
            <a:noAutofit/>
          </a:bodyPr>
          <a:lstStyle/>
          <a:p>
            <a:r>
              <a:rPr lang="hu-HU" sz="2800" dirty="0" err="1" smtClean="0"/>
              <a:t>Ivankiv</a:t>
            </a:r>
            <a:r>
              <a:rPr lang="hu-HU" sz="2800" dirty="0" smtClean="0"/>
              <a:t> régió </a:t>
            </a:r>
            <a:r>
              <a:rPr lang="hu-HU" sz="2800" dirty="0"/>
              <a:t>esettanulmány konklúziója</a:t>
            </a:r>
            <a:endParaRPr lang="en-GB" sz="2800" dirty="0"/>
          </a:p>
        </p:txBody>
      </p:sp>
      <p:sp>
        <p:nvSpPr>
          <p:cNvPr id="6" name="Inhaltsplatzhalter 2">
            <a:extLst>
              <a:ext uri="{FF2B5EF4-FFF2-40B4-BE49-F238E27FC236}">
                <a16:creationId xmlns:a16="http://schemas.microsoft.com/office/drawing/2014/main" xmlns="" id="{6F63C3A4-DEB3-4A23-8ED0-F96B91D5F0CC}"/>
              </a:ext>
            </a:extLst>
          </p:cNvPr>
          <p:cNvSpPr>
            <a:spLocks noGrp="1"/>
          </p:cNvSpPr>
          <p:nvPr>
            <p:ph idx="1"/>
          </p:nvPr>
        </p:nvSpPr>
        <p:spPr>
          <a:xfrm>
            <a:off x="457200" y="1417638"/>
            <a:ext cx="8229600" cy="4525963"/>
          </a:xfrm>
        </p:spPr>
        <p:txBody>
          <a:bodyPr>
            <a:normAutofit/>
          </a:bodyPr>
          <a:lstStyle/>
          <a:p>
            <a:pPr marL="0" indent="0" algn="just"/>
            <a:r>
              <a:rPr lang="hu-HU" dirty="0" smtClean="0"/>
              <a:t>A nyárfával végzett ültetési kísérletek homokos talajon történtek.</a:t>
            </a:r>
          </a:p>
          <a:p>
            <a:pPr marL="0" indent="0" algn="just"/>
            <a:r>
              <a:rPr lang="hu-HU" dirty="0" smtClean="0"/>
              <a:t>A statisztikai analízis eredményei alapján a homokos és agyagos talajon a rövid vágásfordulójú ültetvény esetében hektáronként átlagosan 10 tonna szárazanyag biomassza hozamot eredményeznek évente.</a:t>
            </a:r>
          </a:p>
          <a:p>
            <a:pPr marL="0" indent="0" algn="just"/>
            <a:r>
              <a:rPr lang="hu-HU" dirty="0" smtClean="0"/>
              <a:t>Érdekesség, hogy a régió esetében mindezt öntözés nélküli forgatókönyv nélkül vizsgálták.</a:t>
            </a:r>
          </a:p>
          <a:p>
            <a:pPr marL="0" indent="0" algn="just"/>
            <a:r>
              <a:rPr lang="hu-HU" dirty="0" smtClean="0"/>
              <a:t>A három esettanulmány közül az ukrajnai tűnik a leggazdaságosabban kivitelezhetőnek, főként az alacsonyabb bérleti díjnak, az olcsóbb munkaerőnek és az öntözés szükségtelenségének köszönhetően.</a:t>
            </a:r>
          </a:p>
        </p:txBody>
      </p:sp>
    </p:spTree>
    <p:extLst>
      <p:ext uri="{BB962C8B-B14F-4D97-AF65-F5344CB8AC3E}">
        <p14:creationId xmlns:p14="http://schemas.microsoft.com/office/powerpoint/2010/main" val="230390001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395536" y="1340768"/>
            <a:ext cx="7560840" cy="3096344"/>
          </a:xfrm>
        </p:spPr>
        <p:txBody>
          <a:bodyPr>
            <a:normAutofit/>
          </a:bodyPr>
          <a:lstStyle/>
          <a:p>
            <a:r>
              <a:rPr lang="de-DE" sz="2800" dirty="0"/>
              <a:t/>
            </a:r>
            <a:br>
              <a:rPr lang="de-DE" sz="2800" dirty="0"/>
            </a:br>
            <a:r>
              <a:rPr lang="hu-HU" sz="2800" dirty="0" smtClean="0"/>
              <a:t/>
            </a:r>
            <a:br>
              <a:rPr lang="hu-HU" sz="2800" dirty="0" smtClean="0"/>
            </a:br>
            <a:r>
              <a:rPr lang="hu-HU" sz="2800" dirty="0"/>
              <a:t/>
            </a:r>
            <a:br>
              <a:rPr lang="hu-HU" sz="2800" dirty="0"/>
            </a:br>
            <a:r>
              <a:rPr lang="hu-HU" sz="2800" dirty="0" smtClean="0"/>
              <a:t/>
            </a:r>
            <a:br>
              <a:rPr lang="hu-HU" sz="2800" dirty="0" smtClean="0"/>
            </a:br>
            <a:r>
              <a:rPr lang="hu-HU" sz="2800" dirty="0"/>
              <a:t>	</a:t>
            </a:r>
            <a:r>
              <a:rPr lang="hu-HU" sz="2800" b="1" dirty="0" smtClean="0"/>
              <a:t>KÖSZÖNÖM A FIGYELMET!</a:t>
            </a:r>
            <a:r>
              <a:rPr lang="hu-HU" sz="2800" dirty="0"/>
              <a:t/>
            </a:r>
            <a:br>
              <a:rPr lang="hu-HU" sz="2800" dirty="0"/>
            </a:br>
            <a:r>
              <a:rPr lang="hu-HU" sz="2800" dirty="0" smtClean="0"/>
              <a:t/>
            </a:r>
            <a:br>
              <a:rPr lang="hu-HU" sz="2800" dirty="0" smtClean="0"/>
            </a:br>
            <a:endParaRPr lang="hu-HU" sz="2400" dirty="0"/>
          </a:p>
        </p:txBody>
      </p:sp>
      <p:sp>
        <p:nvSpPr>
          <p:cNvPr id="8" name="Alcím 2"/>
          <p:cNvSpPr txBox="1">
            <a:spLocks/>
          </p:cNvSpPr>
          <p:nvPr/>
        </p:nvSpPr>
        <p:spPr>
          <a:xfrm>
            <a:off x="4054978" y="265964"/>
            <a:ext cx="3240360" cy="1110605"/>
          </a:xfrm>
          <a:prstGeom prst="rect">
            <a:avLst/>
          </a:prstGeom>
        </p:spPr>
        <p:txBody>
          <a:bodyPr vert="horz" lIns="91440" tIns="45720" rIns="91440" bIns="45720" rtlCol="0">
            <a:normAutofit/>
          </a:bodyPr>
          <a:lstStyle>
            <a:lvl1pPr marL="0" indent="0" algn="l" defTabSz="914400" rtl="0" eaLnBrk="1" latinLnBrk="0" hangingPunct="1">
              <a:spcBef>
                <a:spcPct val="20000"/>
              </a:spcBef>
              <a:buFontTx/>
              <a:buNone/>
              <a:defRPr lang="hu-HU" sz="1800" b="0" kern="1200">
                <a:solidFill>
                  <a:schemeClr val="tx2"/>
                </a:solidFill>
                <a:latin typeface="+mn-lt"/>
                <a:ea typeface="+mn-ea"/>
                <a:cs typeface="+mn-cs"/>
              </a:defRPr>
            </a:lvl1pPr>
            <a:lvl2pPr marL="457200" indent="0" algn="ctr" defTabSz="914400" rtl="0" eaLnBrk="1" latinLnBrk="0" hangingPunct="1">
              <a:spcBef>
                <a:spcPct val="20000"/>
              </a:spcBef>
              <a:buFont typeface="Calibri" pitchFamily="34" charset="0"/>
              <a:buNone/>
              <a:defRPr sz="2800" kern="1200">
                <a:solidFill>
                  <a:schemeClr val="tx1">
                    <a:tint val="75000"/>
                  </a:schemeClr>
                </a:solidFill>
                <a:latin typeface="Calibri Light"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Calibri Light" pitchFamily="34" charset="0"/>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Calibri Light"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Calibri Light"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endParaRPr lang="de-DE" sz="1400" dirty="0">
              <a:solidFill>
                <a:srgbClr val="88BD0D"/>
              </a:solidFill>
            </a:endParaRPr>
          </a:p>
        </p:txBody>
      </p:sp>
      <p:pic>
        <p:nvPicPr>
          <p:cNvPr id="11" name="Kép 2" descr="A képen objektum látható&#10;&#10;A leírás nagyon megbízható"/>
          <p:cNvPicPr/>
          <p:nvPr/>
        </p:nvPicPr>
        <p:blipFill>
          <a:blip r:embed="rId3" cstate="print">
            <a:extLst>
              <a:ext uri="{28A0092B-C50C-407E-A947-70E740481C1C}">
                <a14:useLocalDpi xmlns:a14="http://schemas.microsoft.com/office/drawing/2010/main" val="0"/>
              </a:ext>
            </a:extLst>
          </a:blip>
          <a:stretch>
            <a:fillRect/>
          </a:stretch>
        </p:blipFill>
        <p:spPr>
          <a:xfrm>
            <a:off x="7295338" y="265964"/>
            <a:ext cx="1800200" cy="604953"/>
          </a:xfrm>
          <a:prstGeom prst="rect">
            <a:avLst/>
          </a:prstGeom>
        </p:spPr>
      </p:pic>
    </p:spTree>
    <p:extLst>
      <p:ext uri="{BB962C8B-B14F-4D97-AF65-F5344CB8AC3E}">
        <p14:creationId xmlns:p14="http://schemas.microsoft.com/office/powerpoint/2010/main" val="14567621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1"/>
          <p:cNvSpPr>
            <a:spLocks noGrp="1"/>
          </p:cNvSpPr>
          <p:nvPr>
            <p:ph type="title"/>
          </p:nvPr>
        </p:nvSpPr>
        <p:spPr>
          <a:xfrm>
            <a:off x="457200" y="274638"/>
            <a:ext cx="8229600" cy="1143000"/>
          </a:xfrm>
        </p:spPr>
        <p:txBody>
          <a:bodyPr>
            <a:normAutofit/>
          </a:bodyPr>
          <a:lstStyle/>
          <a:p>
            <a:r>
              <a:rPr lang="hu-HU" sz="2800" dirty="0" smtClean="0"/>
              <a:t>Az esettanulmány területe</a:t>
            </a:r>
            <a:endParaRPr lang="en-US" sz="2800" dirty="0"/>
          </a:p>
        </p:txBody>
      </p:sp>
      <p:pic>
        <p:nvPicPr>
          <p:cNvPr id="12" name="Picture 2"/>
          <p:cNvPicPr>
            <a:picLocks noChangeAspect="1" noChangeArrowheads="1"/>
          </p:cNvPicPr>
          <p:nvPr/>
        </p:nvPicPr>
        <p:blipFill>
          <a:blip r:embed="rId3" cstate="print"/>
          <a:srcRect t="1493" b="18820"/>
          <a:stretch>
            <a:fillRect/>
          </a:stretch>
        </p:blipFill>
        <p:spPr bwMode="auto">
          <a:xfrm>
            <a:off x="899592" y="1417638"/>
            <a:ext cx="7344816" cy="4152965"/>
          </a:xfrm>
          <a:prstGeom prst="rect">
            <a:avLst/>
          </a:prstGeom>
          <a:noFill/>
          <a:ln w="9525">
            <a:noFill/>
            <a:miter lim="800000"/>
            <a:headEnd/>
            <a:tailEnd/>
          </a:ln>
        </p:spPr>
      </p:pic>
    </p:spTree>
    <p:extLst>
      <p:ext uri="{BB962C8B-B14F-4D97-AF65-F5344CB8AC3E}">
        <p14:creationId xmlns:p14="http://schemas.microsoft.com/office/powerpoint/2010/main" val="329498726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Grafik 38"/>
          <p:cNvPicPr>
            <a:picLocks noChangeAspect="1"/>
          </p:cNvPicPr>
          <p:nvPr/>
        </p:nvPicPr>
        <p:blipFill rotWithShape="1">
          <a:blip r:embed="rId3" cstate="print"/>
          <a:srcRect t="10399"/>
          <a:stretch/>
        </p:blipFill>
        <p:spPr>
          <a:xfrm>
            <a:off x="467544" y="1449065"/>
            <a:ext cx="8219256" cy="4788247"/>
          </a:xfrm>
          <a:prstGeom prst="rect">
            <a:avLst/>
          </a:prstGeom>
        </p:spPr>
      </p:pic>
      <p:sp>
        <p:nvSpPr>
          <p:cNvPr id="2" name="Titel 1"/>
          <p:cNvSpPr>
            <a:spLocks noGrp="1"/>
          </p:cNvSpPr>
          <p:nvPr>
            <p:ph type="title"/>
          </p:nvPr>
        </p:nvSpPr>
        <p:spPr/>
        <p:txBody>
          <a:bodyPr>
            <a:normAutofit/>
          </a:bodyPr>
          <a:lstStyle/>
          <a:p>
            <a:r>
              <a:rPr lang="hu-HU" sz="2800" dirty="0" smtClean="0"/>
              <a:t>Földhasználati viszonyok és az energetikai ültetvényekre alkalmas terület nagysága</a:t>
            </a:r>
            <a:endParaRPr lang="en-US" sz="2800" dirty="0"/>
          </a:p>
        </p:txBody>
      </p:sp>
      <p:sp>
        <p:nvSpPr>
          <p:cNvPr id="4" name="Rectangle 5"/>
          <p:cNvSpPr>
            <a:spLocks noChangeArrowheads="1"/>
          </p:cNvSpPr>
          <p:nvPr/>
        </p:nvSpPr>
        <p:spPr bwMode="auto">
          <a:xfrm>
            <a:off x="107504" y="1268090"/>
            <a:ext cx="8135937" cy="336550"/>
          </a:xfrm>
          <a:prstGeom prst="rect">
            <a:avLst/>
          </a:prstGeom>
          <a:noFill/>
          <a:ln w="9525">
            <a:noFill/>
            <a:miter lim="800000"/>
            <a:headEnd/>
            <a:tailEnd/>
          </a:ln>
        </p:spPr>
        <p:txBody>
          <a:bodyPr>
            <a:spAutoFit/>
          </a:bodyPr>
          <a:lstStyle/>
          <a:p>
            <a:pPr marL="342900" indent="-342900" eaLnBrk="1" hangingPunct="1">
              <a:lnSpc>
                <a:spcPct val="100000"/>
              </a:lnSpc>
            </a:pPr>
            <a:r>
              <a:rPr lang="en-GB" b="0" i="1" dirty="0"/>
              <a:t> </a:t>
            </a:r>
          </a:p>
        </p:txBody>
      </p:sp>
      <p:sp>
        <p:nvSpPr>
          <p:cNvPr id="5" name="Rectangle 5"/>
          <p:cNvSpPr>
            <a:spLocks noChangeArrowheads="1"/>
          </p:cNvSpPr>
          <p:nvPr/>
        </p:nvSpPr>
        <p:spPr bwMode="auto">
          <a:xfrm>
            <a:off x="107504" y="1268090"/>
            <a:ext cx="8135937" cy="336550"/>
          </a:xfrm>
          <a:prstGeom prst="rect">
            <a:avLst/>
          </a:prstGeom>
          <a:noFill/>
          <a:ln w="9525">
            <a:noFill/>
            <a:miter lim="800000"/>
            <a:headEnd/>
            <a:tailEnd/>
          </a:ln>
        </p:spPr>
        <p:txBody>
          <a:bodyPr>
            <a:spAutoFit/>
          </a:bodyPr>
          <a:lstStyle/>
          <a:p>
            <a:pPr marL="342900" indent="-342900" eaLnBrk="1" hangingPunct="1">
              <a:lnSpc>
                <a:spcPct val="100000"/>
              </a:lnSpc>
            </a:pPr>
            <a:r>
              <a:rPr lang="en-GB" b="0" i="1" dirty="0"/>
              <a:t> </a:t>
            </a:r>
          </a:p>
        </p:txBody>
      </p:sp>
      <p:sp>
        <p:nvSpPr>
          <p:cNvPr id="6" name="Abgerundetes Rechteck 5"/>
          <p:cNvSpPr/>
          <p:nvPr/>
        </p:nvSpPr>
        <p:spPr bwMode="auto">
          <a:xfrm>
            <a:off x="936001" y="1700808"/>
            <a:ext cx="1475198" cy="919401"/>
          </a:xfrm>
          <a:prstGeom prst="roundRect">
            <a:avLst/>
          </a:prstGeom>
          <a:solidFill>
            <a:srgbClr val="EAEAEA">
              <a:alpha val="50196"/>
            </a:srgbClr>
          </a:solidFill>
          <a:ln w="2857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50000"/>
              </a:lnSpc>
              <a:spcBef>
                <a:spcPct val="0"/>
              </a:spcBef>
              <a:spcAft>
                <a:spcPct val="0"/>
              </a:spcAft>
              <a:buClrTx/>
              <a:buSzTx/>
              <a:buFontTx/>
              <a:buNone/>
              <a:tabLst/>
            </a:pPr>
            <a:r>
              <a:rPr lang="hu-HU" sz="1600" b="0" dirty="0" smtClean="0">
                <a:solidFill>
                  <a:srgbClr val="4D4D4D"/>
                </a:solidFill>
              </a:rPr>
              <a:t>Eredeti terület</a:t>
            </a:r>
            <a:r>
              <a:rPr kumimoji="0" lang="de-DE" sz="1600" b="0" i="0" u="none" strike="noStrike" cap="none" normalizeH="0" baseline="0" dirty="0">
                <a:ln>
                  <a:noFill/>
                </a:ln>
                <a:solidFill>
                  <a:srgbClr val="4D4D4D"/>
                </a:solidFill>
                <a:effectLst/>
              </a:rPr>
              <a:t/>
            </a:r>
            <a:br>
              <a:rPr kumimoji="0" lang="de-DE" sz="1600" b="0" i="0" u="none" strike="noStrike" cap="none" normalizeH="0" baseline="0" dirty="0">
                <a:ln>
                  <a:noFill/>
                </a:ln>
                <a:solidFill>
                  <a:srgbClr val="4D4D4D"/>
                </a:solidFill>
                <a:effectLst/>
              </a:rPr>
            </a:br>
            <a:r>
              <a:rPr kumimoji="0" lang="de-DE" sz="1600" b="0" i="0" u="none" strike="noStrike" cap="none" normalizeH="0" baseline="0" dirty="0">
                <a:ln>
                  <a:noFill/>
                </a:ln>
                <a:solidFill>
                  <a:srgbClr val="4D4D4D"/>
                </a:solidFill>
                <a:effectLst/>
              </a:rPr>
              <a:t>29,000 </a:t>
            </a:r>
            <a:r>
              <a:rPr kumimoji="0" lang="de-DE" sz="1600" b="0" i="0" u="none" strike="noStrike" cap="none" normalizeH="0" baseline="0" dirty="0" smtClean="0">
                <a:ln>
                  <a:noFill/>
                </a:ln>
                <a:solidFill>
                  <a:srgbClr val="4D4D4D"/>
                </a:solidFill>
                <a:effectLst/>
              </a:rPr>
              <a:t>h</a:t>
            </a:r>
            <a:r>
              <a:rPr kumimoji="0" lang="hu-HU" sz="1600" b="0" i="0" u="none" strike="noStrike" cap="none" normalizeH="0" baseline="0" dirty="0" err="1" smtClean="0">
                <a:ln>
                  <a:noFill/>
                </a:ln>
                <a:solidFill>
                  <a:srgbClr val="4D4D4D"/>
                </a:solidFill>
                <a:effectLst/>
              </a:rPr>
              <a:t>ektár</a:t>
            </a:r>
            <a:endParaRPr kumimoji="0" lang="de-DE" sz="1600" b="0" i="0" u="none" strike="noStrike" cap="none" normalizeH="0" baseline="0" dirty="0">
              <a:ln>
                <a:noFill/>
              </a:ln>
              <a:solidFill>
                <a:srgbClr val="4D4D4D"/>
              </a:solidFill>
              <a:effectLst/>
            </a:endParaRPr>
          </a:p>
        </p:txBody>
      </p:sp>
      <p:sp>
        <p:nvSpPr>
          <p:cNvPr id="7" name="Abgerundetes Rechteck 6"/>
          <p:cNvSpPr/>
          <p:nvPr/>
        </p:nvSpPr>
        <p:spPr bwMode="auto">
          <a:xfrm>
            <a:off x="2898303" y="1697415"/>
            <a:ext cx="2404988" cy="919401"/>
          </a:xfrm>
          <a:prstGeom prst="roundRect">
            <a:avLst/>
          </a:prstGeom>
          <a:solidFill>
            <a:srgbClr val="EAEAEA"/>
          </a:solidFill>
          <a:ln w="28575" cap="flat" cmpd="sng" algn="ctr">
            <a:solidFill>
              <a:schemeClr val="tx2">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50000"/>
              </a:lnSpc>
              <a:spcBef>
                <a:spcPct val="0"/>
              </a:spcBef>
              <a:spcAft>
                <a:spcPct val="0"/>
              </a:spcAft>
              <a:buClrTx/>
              <a:buSzTx/>
              <a:buFontTx/>
              <a:buNone/>
              <a:tabLst/>
            </a:pPr>
            <a:r>
              <a:rPr lang="hu-HU" sz="1600" b="0" dirty="0" smtClean="0">
                <a:solidFill>
                  <a:srgbClr val="4D4D4D"/>
                </a:solidFill>
              </a:rPr>
              <a:t>Rendelkezésre álló terület</a:t>
            </a:r>
            <a:r>
              <a:rPr kumimoji="0" lang="de-DE" sz="1600" b="0" i="0" u="none" strike="noStrike" cap="none" normalizeH="0" baseline="0" dirty="0">
                <a:ln>
                  <a:noFill/>
                </a:ln>
                <a:solidFill>
                  <a:srgbClr val="4D4D4D"/>
                </a:solidFill>
                <a:effectLst/>
              </a:rPr>
              <a:t/>
            </a:r>
            <a:br>
              <a:rPr kumimoji="0" lang="de-DE" sz="1600" b="0" i="0" u="none" strike="noStrike" cap="none" normalizeH="0" baseline="0" dirty="0">
                <a:ln>
                  <a:noFill/>
                </a:ln>
                <a:solidFill>
                  <a:srgbClr val="4D4D4D"/>
                </a:solidFill>
                <a:effectLst/>
              </a:rPr>
            </a:br>
            <a:r>
              <a:rPr kumimoji="0" lang="de-DE" sz="1600" b="0" i="0" u="none" strike="noStrike" cap="none" normalizeH="0" baseline="0" dirty="0">
                <a:ln>
                  <a:noFill/>
                </a:ln>
                <a:solidFill>
                  <a:srgbClr val="4D4D4D"/>
                </a:solidFill>
                <a:effectLst/>
              </a:rPr>
              <a:t>9,981 </a:t>
            </a:r>
            <a:r>
              <a:rPr kumimoji="0" lang="de-DE" sz="1600" b="0" i="0" u="none" strike="noStrike" cap="none" normalizeH="0" baseline="0" dirty="0" smtClean="0">
                <a:ln>
                  <a:noFill/>
                </a:ln>
                <a:solidFill>
                  <a:srgbClr val="4D4D4D"/>
                </a:solidFill>
                <a:effectLst/>
              </a:rPr>
              <a:t>h</a:t>
            </a:r>
            <a:r>
              <a:rPr kumimoji="0" lang="hu-HU" sz="1600" b="0" i="0" u="none" strike="noStrike" cap="none" normalizeH="0" baseline="0" dirty="0" err="1" smtClean="0">
                <a:ln>
                  <a:noFill/>
                </a:ln>
                <a:solidFill>
                  <a:srgbClr val="4D4D4D"/>
                </a:solidFill>
                <a:effectLst/>
              </a:rPr>
              <a:t>ektár</a:t>
            </a:r>
            <a:r>
              <a:rPr kumimoji="0" lang="de-DE" sz="1600" b="0" i="0" u="none" strike="noStrike" cap="none" normalizeH="0" baseline="0" dirty="0" smtClean="0">
                <a:ln>
                  <a:noFill/>
                </a:ln>
                <a:solidFill>
                  <a:srgbClr val="4D4D4D"/>
                </a:solidFill>
                <a:effectLst/>
              </a:rPr>
              <a:t> </a:t>
            </a:r>
            <a:r>
              <a:rPr kumimoji="0" lang="de-DE" sz="1600" b="0" i="0" u="none" strike="noStrike" cap="none" normalizeH="0" baseline="0" dirty="0">
                <a:ln>
                  <a:noFill/>
                </a:ln>
                <a:solidFill>
                  <a:srgbClr val="4D4D4D"/>
                </a:solidFill>
                <a:effectLst/>
              </a:rPr>
              <a:t>(100 %)</a:t>
            </a:r>
          </a:p>
        </p:txBody>
      </p:sp>
      <p:sp>
        <p:nvSpPr>
          <p:cNvPr id="8" name="Abgerundetes Rechteck 7"/>
          <p:cNvSpPr/>
          <p:nvPr/>
        </p:nvSpPr>
        <p:spPr bwMode="auto">
          <a:xfrm>
            <a:off x="847612" y="4149080"/>
            <a:ext cx="1642404" cy="919401"/>
          </a:xfrm>
          <a:prstGeom prst="roundRect">
            <a:avLst/>
          </a:prstGeom>
          <a:solidFill>
            <a:srgbClr val="EAEAEA">
              <a:alpha val="50196"/>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50000"/>
              </a:lnSpc>
              <a:spcBef>
                <a:spcPct val="0"/>
              </a:spcBef>
              <a:spcAft>
                <a:spcPct val="0"/>
              </a:spcAft>
              <a:buClrTx/>
              <a:buSzTx/>
              <a:buFontTx/>
              <a:buNone/>
              <a:tabLst/>
            </a:pPr>
            <a:r>
              <a:rPr lang="hu-HU" sz="1600" b="0" dirty="0" smtClean="0">
                <a:solidFill>
                  <a:srgbClr val="4D4D4D"/>
                </a:solidFill>
              </a:rPr>
              <a:t>Regisztrálatlan</a:t>
            </a:r>
          </a:p>
          <a:p>
            <a:pPr marL="0" marR="0" indent="0" algn="ctr" defTabSz="914400" rtl="0" eaLnBrk="0" fontAlgn="base" latinLnBrk="0" hangingPunct="0">
              <a:lnSpc>
                <a:spcPct val="150000"/>
              </a:lnSpc>
              <a:spcBef>
                <a:spcPct val="0"/>
              </a:spcBef>
              <a:spcAft>
                <a:spcPct val="0"/>
              </a:spcAft>
              <a:buClrTx/>
              <a:buSzTx/>
              <a:buFontTx/>
              <a:buNone/>
              <a:tabLst/>
            </a:pPr>
            <a:r>
              <a:rPr lang="hu-HU" sz="1600" b="0" dirty="0" smtClean="0">
                <a:solidFill>
                  <a:srgbClr val="4D4D4D"/>
                </a:solidFill>
              </a:rPr>
              <a:t>beépített terület</a:t>
            </a:r>
            <a:endParaRPr kumimoji="0" lang="de-DE" sz="1600" b="0" i="0" u="none" strike="noStrike" cap="none" normalizeH="0" baseline="0" dirty="0">
              <a:ln>
                <a:noFill/>
              </a:ln>
              <a:solidFill>
                <a:srgbClr val="4D4D4D"/>
              </a:solidFill>
              <a:effectLst/>
              <a:latin typeface="Arial" charset="0"/>
            </a:endParaRPr>
          </a:p>
        </p:txBody>
      </p:sp>
      <p:sp>
        <p:nvSpPr>
          <p:cNvPr id="9" name="Abgerundetes Rechteck 8"/>
          <p:cNvSpPr/>
          <p:nvPr/>
        </p:nvSpPr>
        <p:spPr bwMode="auto">
          <a:xfrm>
            <a:off x="3039438" y="2941647"/>
            <a:ext cx="2131019" cy="919401"/>
          </a:xfrm>
          <a:prstGeom prst="roundRect">
            <a:avLst/>
          </a:prstGeom>
          <a:solidFill>
            <a:srgbClr val="EAEAEA"/>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50000"/>
              </a:lnSpc>
              <a:spcBef>
                <a:spcPct val="0"/>
              </a:spcBef>
              <a:spcAft>
                <a:spcPct val="0"/>
              </a:spcAft>
              <a:buClrTx/>
              <a:buSzTx/>
              <a:buFontTx/>
              <a:buNone/>
              <a:tabLst/>
            </a:pPr>
            <a:r>
              <a:rPr lang="hu-HU" sz="1600" b="0" dirty="0" smtClean="0">
                <a:solidFill>
                  <a:schemeClr val="tx2">
                    <a:lumMod val="75000"/>
                  </a:schemeClr>
                </a:solidFill>
              </a:rPr>
              <a:t>Mezőgazdasági terület</a:t>
            </a:r>
            <a:r>
              <a:rPr kumimoji="0" lang="de-DE" sz="1600" b="0" i="0" u="none" strike="noStrike" cap="none" normalizeH="0" baseline="0" dirty="0">
                <a:ln>
                  <a:noFill/>
                </a:ln>
                <a:solidFill>
                  <a:schemeClr val="tx2">
                    <a:lumMod val="75000"/>
                  </a:schemeClr>
                </a:solidFill>
                <a:effectLst/>
              </a:rPr>
              <a:t/>
            </a:r>
            <a:br>
              <a:rPr kumimoji="0" lang="de-DE" sz="1600" b="0" i="0" u="none" strike="noStrike" cap="none" normalizeH="0" baseline="0" dirty="0">
                <a:ln>
                  <a:noFill/>
                </a:ln>
                <a:solidFill>
                  <a:schemeClr val="tx2">
                    <a:lumMod val="75000"/>
                  </a:schemeClr>
                </a:solidFill>
                <a:effectLst/>
              </a:rPr>
            </a:br>
            <a:r>
              <a:rPr kumimoji="0" lang="de-DE" sz="1600" b="0" i="0" u="none" strike="noStrike" cap="none" normalizeH="0" baseline="0" dirty="0">
                <a:ln>
                  <a:noFill/>
                </a:ln>
                <a:solidFill>
                  <a:schemeClr val="tx2">
                    <a:lumMod val="75000"/>
                  </a:schemeClr>
                </a:solidFill>
                <a:effectLst/>
              </a:rPr>
              <a:t>6,707 </a:t>
            </a:r>
            <a:r>
              <a:rPr kumimoji="0" lang="de-DE" sz="1600" b="0" i="0" u="none" strike="noStrike" cap="none" normalizeH="0" baseline="0" dirty="0" smtClean="0">
                <a:ln>
                  <a:noFill/>
                </a:ln>
                <a:solidFill>
                  <a:schemeClr val="tx2">
                    <a:lumMod val="75000"/>
                  </a:schemeClr>
                </a:solidFill>
                <a:effectLst/>
              </a:rPr>
              <a:t>h</a:t>
            </a:r>
            <a:r>
              <a:rPr kumimoji="0" lang="hu-HU" sz="1600" b="0" i="0" u="none" strike="noStrike" cap="none" normalizeH="0" baseline="0" dirty="0" err="1" smtClean="0">
                <a:ln>
                  <a:noFill/>
                </a:ln>
                <a:solidFill>
                  <a:schemeClr val="tx2">
                    <a:lumMod val="75000"/>
                  </a:schemeClr>
                </a:solidFill>
                <a:effectLst/>
              </a:rPr>
              <a:t>ektár</a:t>
            </a:r>
            <a:r>
              <a:rPr kumimoji="0" lang="de-DE" sz="1600" b="0" i="0" u="none" strike="noStrike" cap="none" normalizeH="0" baseline="0" dirty="0" smtClean="0">
                <a:ln>
                  <a:noFill/>
                </a:ln>
                <a:solidFill>
                  <a:schemeClr val="tx2">
                    <a:lumMod val="75000"/>
                  </a:schemeClr>
                </a:solidFill>
                <a:effectLst/>
              </a:rPr>
              <a:t> </a:t>
            </a:r>
            <a:r>
              <a:rPr kumimoji="0" lang="de-DE" sz="1600" b="0" i="0" u="none" strike="noStrike" cap="none" normalizeH="0" baseline="0" dirty="0">
                <a:ln>
                  <a:noFill/>
                </a:ln>
                <a:solidFill>
                  <a:schemeClr val="tx2">
                    <a:lumMod val="75000"/>
                  </a:schemeClr>
                </a:solidFill>
                <a:effectLst/>
              </a:rPr>
              <a:t>(67 %)</a:t>
            </a:r>
          </a:p>
        </p:txBody>
      </p:sp>
      <p:sp>
        <p:nvSpPr>
          <p:cNvPr id="10" name="Abgerundetes Rechteck 9"/>
          <p:cNvSpPr/>
          <p:nvPr/>
        </p:nvSpPr>
        <p:spPr bwMode="auto">
          <a:xfrm>
            <a:off x="6297891" y="1553974"/>
            <a:ext cx="1434044" cy="578882"/>
          </a:xfrm>
          <a:prstGeom prst="roundRect">
            <a:avLst/>
          </a:prstGeom>
          <a:solidFill>
            <a:srgbClr val="EAEAEA">
              <a:alpha val="50196"/>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spcBef>
                <a:spcPct val="0"/>
              </a:spcBef>
              <a:spcAft>
                <a:spcPct val="0"/>
              </a:spcAft>
              <a:buClrTx/>
              <a:buSzTx/>
              <a:buFontTx/>
              <a:buNone/>
              <a:tabLst/>
            </a:pPr>
            <a:r>
              <a:rPr kumimoji="0" lang="hu-HU" sz="1400" b="0" i="0" u="none" strike="noStrike" cap="none" normalizeH="0" baseline="0" dirty="0" smtClean="0">
                <a:ln>
                  <a:noFill/>
                </a:ln>
                <a:solidFill>
                  <a:srgbClr val="4D4D4D"/>
                </a:solidFill>
                <a:effectLst/>
              </a:rPr>
              <a:t>Erdősített</a:t>
            </a:r>
            <a:r>
              <a:rPr kumimoji="0" lang="de-DE" sz="1400" b="0" i="0" u="none" strike="noStrike" cap="none" normalizeH="0" baseline="0" dirty="0">
                <a:ln>
                  <a:noFill/>
                </a:ln>
                <a:solidFill>
                  <a:srgbClr val="4D4D4D"/>
                </a:solidFill>
                <a:effectLst/>
              </a:rPr>
              <a:t/>
            </a:r>
            <a:br>
              <a:rPr kumimoji="0" lang="de-DE" sz="1400" b="0" i="0" u="none" strike="noStrike" cap="none" normalizeH="0" baseline="0" dirty="0">
                <a:ln>
                  <a:noFill/>
                </a:ln>
                <a:solidFill>
                  <a:srgbClr val="4D4D4D"/>
                </a:solidFill>
                <a:effectLst/>
              </a:rPr>
            </a:br>
            <a:r>
              <a:rPr kumimoji="0" lang="de-DE" sz="1400" b="0" i="0" u="none" strike="noStrike" cap="none" normalizeH="0" baseline="0" dirty="0">
                <a:ln>
                  <a:noFill/>
                </a:ln>
                <a:solidFill>
                  <a:srgbClr val="4D4D4D"/>
                </a:solidFill>
                <a:effectLst/>
              </a:rPr>
              <a:t>349 </a:t>
            </a:r>
            <a:r>
              <a:rPr kumimoji="0" lang="de-DE" sz="1400" b="0" i="0" u="none" strike="noStrike" cap="none" normalizeH="0" baseline="0" dirty="0" smtClean="0">
                <a:ln>
                  <a:noFill/>
                </a:ln>
                <a:solidFill>
                  <a:srgbClr val="4D4D4D"/>
                </a:solidFill>
                <a:effectLst/>
              </a:rPr>
              <a:t>h</a:t>
            </a:r>
            <a:r>
              <a:rPr kumimoji="0" lang="hu-HU" sz="1400" b="0" i="0" u="none" strike="noStrike" cap="none" normalizeH="0" baseline="0" dirty="0" err="1" smtClean="0">
                <a:ln>
                  <a:noFill/>
                </a:ln>
                <a:solidFill>
                  <a:srgbClr val="4D4D4D"/>
                </a:solidFill>
                <a:effectLst/>
              </a:rPr>
              <a:t>ektár</a:t>
            </a:r>
            <a:r>
              <a:rPr kumimoji="0" lang="de-DE" sz="1400" b="0" i="0" u="none" strike="noStrike" cap="none" normalizeH="0" baseline="0" dirty="0" smtClean="0">
                <a:ln>
                  <a:noFill/>
                </a:ln>
                <a:solidFill>
                  <a:srgbClr val="4D4D4D"/>
                </a:solidFill>
                <a:effectLst/>
              </a:rPr>
              <a:t> </a:t>
            </a:r>
            <a:r>
              <a:rPr kumimoji="0" lang="de-DE" sz="1400" b="0" i="0" u="none" strike="noStrike" cap="none" normalizeH="0" baseline="0" dirty="0">
                <a:ln>
                  <a:noFill/>
                </a:ln>
                <a:solidFill>
                  <a:srgbClr val="4D4D4D"/>
                </a:solidFill>
                <a:effectLst/>
              </a:rPr>
              <a:t>(4 %)</a:t>
            </a:r>
          </a:p>
        </p:txBody>
      </p:sp>
      <p:sp>
        <p:nvSpPr>
          <p:cNvPr id="11" name="Abgerundetes Rechteck 10"/>
          <p:cNvSpPr/>
          <p:nvPr/>
        </p:nvSpPr>
        <p:spPr bwMode="auto">
          <a:xfrm>
            <a:off x="6301244" y="2327358"/>
            <a:ext cx="1654923" cy="578882"/>
          </a:xfrm>
          <a:prstGeom prst="roundRect">
            <a:avLst/>
          </a:prstGeom>
          <a:solidFill>
            <a:srgbClr val="EAEAEA">
              <a:alpha val="50196"/>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spcBef>
                <a:spcPct val="0"/>
              </a:spcBef>
              <a:spcAft>
                <a:spcPct val="0"/>
              </a:spcAft>
              <a:buClrTx/>
              <a:buSzTx/>
              <a:buFontTx/>
              <a:buNone/>
              <a:tabLst/>
            </a:pPr>
            <a:r>
              <a:rPr lang="hu-HU" sz="1400" dirty="0" smtClean="0">
                <a:solidFill>
                  <a:srgbClr val="4D4D4D"/>
                </a:solidFill>
              </a:rPr>
              <a:t>Füvesített</a:t>
            </a:r>
            <a:r>
              <a:rPr kumimoji="0" lang="de-DE" sz="1400" b="0" i="0" u="none" strike="noStrike" cap="none" normalizeH="0" baseline="0" dirty="0">
                <a:ln>
                  <a:noFill/>
                </a:ln>
                <a:solidFill>
                  <a:srgbClr val="4D4D4D"/>
                </a:solidFill>
                <a:effectLst/>
              </a:rPr>
              <a:t/>
            </a:r>
            <a:br>
              <a:rPr kumimoji="0" lang="de-DE" sz="1400" b="0" i="0" u="none" strike="noStrike" cap="none" normalizeH="0" baseline="0" dirty="0">
                <a:ln>
                  <a:noFill/>
                </a:ln>
                <a:solidFill>
                  <a:srgbClr val="4D4D4D"/>
                </a:solidFill>
                <a:effectLst/>
              </a:rPr>
            </a:br>
            <a:r>
              <a:rPr kumimoji="0" lang="de-DE" sz="1400" b="0" i="0" u="none" strike="noStrike" cap="none" normalizeH="0" baseline="0" dirty="0">
                <a:ln>
                  <a:noFill/>
                </a:ln>
                <a:solidFill>
                  <a:srgbClr val="4D4D4D"/>
                </a:solidFill>
                <a:effectLst/>
              </a:rPr>
              <a:t>1,267 </a:t>
            </a:r>
            <a:r>
              <a:rPr kumimoji="0" lang="de-DE" sz="1400" b="0" i="0" u="none" strike="noStrike" cap="none" normalizeH="0" baseline="0" dirty="0" smtClean="0">
                <a:ln>
                  <a:noFill/>
                </a:ln>
                <a:solidFill>
                  <a:srgbClr val="4D4D4D"/>
                </a:solidFill>
                <a:effectLst/>
              </a:rPr>
              <a:t>h</a:t>
            </a:r>
            <a:r>
              <a:rPr kumimoji="0" lang="hu-HU" sz="1400" b="0" i="0" u="none" strike="noStrike" cap="none" normalizeH="0" baseline="0" dirty="0" err="1" smtClean="0">
                <a:ln>
                  <a:noFill/>
                </a:ln>
                <a:solidFill>
                  <a:srgbClr val="4D4D4D"/>
                </a:solidFill>
                <a:effectLst/>
              </a:rPr>
              <a:t>ektár</a:t>
            </a:r>
            <a:r>
              <a:rPr kumimoji="0" lang="de-DE" sz="1400" b="0" i="0" u="none" strike="noStrike" cap="none" normalizeH="0" baseline="0" dirty="0" smtClean="0">
                <a:ln>
                  <a:noFill/>
                </a:ln>
                <a:solidFill>
                  <a:srgbClr val="4D4D4D"/>
                </a:solidFill>
                <a:effectLst/>
              </a:rPr>
              <a:t> </a:t>
            </a:r>
            <a:r>
              <a:rPr kumimoji="0" lang="de-DE" sz="1400" b="0" i="0" u="none" strike="noStrike" cap="none" normalizeH="0" baseline="0" dirty="0">
                <a:ln>
                  <a:noFill/>
                </a:ln>
                <a:solidFill>
                  <a:srgbClr val="4D4D4D"/>
                </a:solidFill>
                <a:effectLst/>
              </a:rPr>
              <a:t>(13 %)</a:t>
            </a:r>
          </a:p>
        </p:txBody>
      </p:sp>
      <p:cxnSp>
        <p:nvCxnSpPr>
          <p:cNvPr id="12" name="Gewinkelte Verbindung 19"/>
          <p:cNvCxnSpPr>
            <a:stCxn id="7" idx="3"/>
            <a:endCxn id="10" idx="1"/>
          </p:cNvCxnSpPr>
          <p:nvPr/>
        </p:nvCxnSpPr>
        <p:spPr bwMode="auto">
          <a:xfrm flipV="1">
            <a:off x="5303291" y="1843415"/>
            <a:ext cx="994600" cy="313701"/>
          </a:xfrm>
          <a:prstGeom prst="bentConnector3">
            <a:avLst>
              <a:gd name="adj1" fmla="val 50000"/>
            </a:avLst>
          </a:prstGeom>
          <a:ln w="12700">
            <a:solidFill>
              <a:srgbClr val="777777"/>
            </a:solidFill>
            <a:prstDash val="dash"/>
            <a:headEnd type="none" w="med" len="med"/>
            <a:tailEnd type="arrow"/>
          </a:ln>
        </p:spPr>
        <p:style>
          <a:lnRef idx="1">
            <a:schemeClr val="dk1"/>
          </a:lnRef>
          <a:fillRef idx="0">
            <a:schemeClr val="dk1"/>
          </a:fillRef>
          <a:effectRef idx="0">
            <a:schemeClr val="dk1"/>
          </a:effectRef>
          <a:fontRef idx="minor">
            <a:schemeClr val="tx1"/>
          </a:fontRef>
        </p:style>
      </p:cxnSp>
      <p:cxnSp>
        <p:nvCxnSpPr>
          <p:cNvPr id="13" name="Gewinkelte Verbindung 20"/>
          <p:cNvCxnSpPr>
            <a:stCxn id="6" idx="2"/>
            <a:endCxn id="8" idx="0"/>
          </p:cNvCxnSpPr>
          <p:nvPr/>
        </p:nvCxnSpPr>
        <p:spPr bwMode="auto">
          <a:xfrm rot="5400000">
            <a:off x="906772" y="3382251"/>
            <a:ext cx="1528871" cy="4786"/>
          </a:xfrm>
          <a:prstGeom prst="bentConnector3">
            <a:avLst>
              <a:gd name="adj1" fmla="val 50000"/>
            </a:avLst>
          </a:prstGeom>
          <a:ln w="19050">
            <a:solidFill>
              <a:srgbClr val="777777"/>
            </a:solidFill>
            <a:prstDash val="dash"/>
            <a:headEnd type="none" w="med" len="med"/>
            <a:tailEnd type="arrow"/>
          </a:ln>
        </p:spPr>
        <p:style>
          <a:lnRef idx="1">
            <a:schemeClr val="dk1"/>
          </a:lnRef>
          <a:fillRef idx="0">
            <a:schemeClr val="dk1"/>
          </a:fillRef>
          <a:effectRef idx="0">
            <a:schemeClr val="dk1"/>
          </a:effectRef>
          <a:fontRef idx="minor">
            <a:schemeClr val="tx1"/>
          </a:fontRef>
        </p:style>
      </p:cxnSp>
      <p:cxnSp>
        <p:nvCxnSpPr>
          <p:cNvPr id="14" name="Gewinkelte Verbindung 21"/>
          <p:cNvCxnSpPr>
            <a:stCxn id="6" idx="3"/>
            <a:endCxn id="7" idx="1"/>
          </p:cNvCxnSpPr>
          <p:nvPr/>
        </p:nvCxnSpPr>
        <p:spPr bwMode="auto">
          <a:xfrm flipV="1">
            <a:off x="2411199" y="2157116"/>
            <a:ext cx="487104" cy="3393"/>
          </a:xfrm>
          <a:prstGeom prst="bentConnector3">
            <a:avLst>
              <a:gd name="adj1" fmla="val 50000"/>
            </a:avLst>
          </a:prstGeom>
          <a:ln w="19050">
            <a:solidFill>
              <a:srgbClr val="777777"/>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15" name="Gewinkelte Verbindung 22"/>
          <p:cNvCxnSpPr>
            <a:stCxn id="7" idx="3"/>
            <a:endCxn id="11" idx="1"/>
          </p:cNvCxnSpPr>
          <p:nvPr/>
        </p:nvCxnSpPr>
        <p:spPr bwMode="auto">
          <a:xfrm>
            <a:off x="5303291" y="2157116"/>
            <a:ext cx="997953" cy="459683"/>
          </a:xfrm>
          <a:prstGeom prst="bentConnector3">
            <a:avLst>
              <a:gd name="adj1" fmla="val 50000"/>
            </a:avLst>
          </a:prstGeom>
          <a:ln w="12700">
            <a:solidFill>
              <a:srgbClr val="777777"/>
            </a:solidFill>
            <a:prstDash val="dash"/>
            <a:headEnd type="none" w="med" len="med"/>
            <a:tailEnd type="arrow"/>
          </a:ln>
        </p:spPr>
        <p:style>
          <a:lnRef idx="1">
            <a:schemeClr val="dk1"/>
          </a:lnRef>
          <a:fillRef idx="0">
            <a:schemeClr val="dk1"/>
          </a:fillRef>
          <a:effectRef idx="0">
            <a:schemeClr val="dk1"/>
          </a:effectRef>
          <a:fontRef idx="minor">
            <a:schemeClr val="tx1"/>
          </a:fontRef>
        </p:style>
      </p:cxnSp>
      <p:cxnSp>
        <p:nvCxnSpPr>
          <p:cNvPr id="16" name="Gewinkelte Verbindung 23"/>
          <p:cNvCxnSpPr/>
          <p:nvPr/>
        </p:nvCxnSpPr>
        <p:spPr bwMode="auto">
          <a:xfrm>
            <a:off x="3059311" y="4941168"/>
            <a:ext cx="914400" cy="914400"/>
          </a:xfrm>
          <a:prstGeom prst="bentConnector3">
            <a:avLst/>
          </a:prstGeom>
          <a:noFill/>
          <a:ln w="9525" cap="flat" cmpd="sng" algn="ctr">
            <a:noFill/>
            <a:prstDash val="solid"/>
            <a:round/>
            <a:headEnd type="none" w="med" len="med"/>
            <a:tailEnd type="arrow"/>
          </a:ln>
          <a:effectLst/>
        </p:spPr>
      </p:cxnSp>
      <p:sp>
        <p:nvSpPr>
          <p:cNvPr id="17" name="Abgerundetes Rechteck 16"/>
          <p:cNvSpPr/>
          <p:nvPr/>
        </p:nvSpPr>
        <p:spPr bwMode="auto">
          <a:xfrm>
            <a:off x="3911968" y="5431202"/>
            <a:ext cx="3710507" cy="755952"/>
          </a:xfrm>
          <a:prstGeom prst="roundRect">
            <a:avLst/>
          </a:prstGeom>
          <a:solidFill>
            <a:srgbClr val="EAEAEA"/>
          </a:solidFill>
          <a:ln w="28575" cap="flat" cmpd="sng" algn="ctr">
            <a:solidFill>
              <a:schemeClr val="tx2">
                <a:lumMod val="7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20000"/>
              </a:lnSpc>
              <a:spcBef>
                <a:spcPct val="0"/>
              </a:spcBef>
              <a:spcAft>
                <a:spcPct val="0"/>
              </a:spcAft>
              <a:buClrTx/>
              <a:buSzTx/>
              <a:buFontTx/>
              <a:buNone/>
              <a:tabLst/>
            </a:pPr>
            <a:r>
              <a:rPr lang="hu-HU" sz="1600" b="0" dirty="0" smtClean="0">
                <a:solidFill>
                  <a:schemeClr val="tx2">
                    <a:lumMod val="75000"/>
                  </a:schemeClr>
                </a:solidFill>
              </a:rPr>
              <a:t>Energianövény termesztésre alkalmas</a:t>
            </a:r>
            <a:r>
              <a:rPr kumimoji="0" lang="de-DE" sz="1600" b="0" i="0" u="none" strike="noStrike" cap="none" normalizeH="0" baseline="0" dirty="0">
                <a:ln>
                  <a:noFill/>
                </a:ln>
                <a:solidFill>
                  <a:schemeClr val="tx2">
                    <a:lumMod val="75000"/>
                  </a:schemeClr>
                </a:solidFill>
                <a:effectLst/>
              </a:rPr>
              <a:t/>
            </a:r>
            <a:br>
              <a:rPr kumimoji="0" lang="de-DE" sz="1600" b="0" i="0" u="none" strike="noStrike" cap="none" normalizeH="0" baseline="0" dirty="0">
                <a:ln>
                  <a:noFill/>
                </a:ln>
                <a:solidFill>
                  <a:schemeClr val="tx2">
                    <a:lumMod val="75000"/>
                  </a:schemeClr>
                </a:solidFill>
                <a:effectLst/>
              </a:rPr>
            </a:br>
            <a:r>
              <a:rPr lang="de-DE" sz="1600" b="0" dirty="0">
                <a:solidFill>
                  <a:schemeClr val="tx2">
                    <a:lumMod val="75000"/>
                  </a:schemeClr>
                </a:solidFill>
              </a:rPr>
              <a:t>1</a:t>
            </a:r>
            <a:r>
              <a:rPr kumimoji="0" lang="de-DE" sz="1600" b="0" i="0" u="none" strike="noStrike" cap="none" normalizeH="0" baseline="0" dirty="0">
                <a:ln>
                  <a:noFill/>
                </a:ln>
                <a:solidFill>
                  <a:schemeClr val="tx2">
                    <a:lumMod val="75000"/>
                  </a:schemeClr>
                </a:solidFill>
                <a:effectLst/>
              </a:rPr>
              <a:t>,140 </a:t>
            </a:r>
            <a:r>
              <a:rPr kumimoji="0" lang="de-DE" sz="1600" b="0" i="0" u="none" strike="noStrike" cap="none" normalizeH="0" baseline="0" dirty="0" smtClean="0">
                <a:ln>
                  <a:noFill/>
                </a:ln>
                <a:solidFill>
                  <a:schemeClr val="tx2">
                    <a:lumMod val="75000"/>
                  </a:schemeClr>
                </a:solidFill>
                <a:effectLst/>
              </a:rPr>
              <a:t>h</a:t>
            </a:r>
            <a:r>
              <a:rPr kumimoji="0" lang="hu-HU" sz="1600" b="0" i="0" u="none" strike="noStrike" cap="none" normalizeH="0" baseline="0" dirty="0" err="1" smtClean="0">
                <a:ln>
                  <a:noFill/>
                </a:ln>
                <a:solidFill>
                  <a:schemeClr val="tx2">
                    <a:lumMod val="75000"/>
                  </a:schemeClr>
                </a:solidFill>
                <a:effectLst/>
              </a:rPr>
              <a:t>ektár</a:t>
            </a:r>
            <a:r>
              <a:rPr kumimoji="0" lang="de-DE" sz="1600" b="0" i="0" u="none" strike="noStrike" cap="none" normalizeH="0" baseline="0" dirty="0" smtClean="0">
                <a:ln>
                  <a:noFill/>
                </a:ln>
                <a:solidFill>
                  <a:schemeClr val="tx2">
                    <a:lumMod val="75000"/>
                  </a:schemeClr>
                </a:solidFill>
                <a:effectLst/>
              </a:rPr>
              <a:t> </a:t>
            </a:r>
            <a:r>
              <a:rPr kumimoji="0" lang="de-DE" sz="1600" b="0" i="0" u="none" strike="noStrike" cap="none" normalizeH="0" baseline="0" dirty="0">
                <a:ln>
                  <a:noFill/>
                </a:ln>
                <a:solidFill>
                  <a:schemeClr val="tx2">
                    <a:lumMod val="75000"/>
                  </a:schemeClr>
                </a:solidFill>
                <a:effectLst/>
              </a:rPr>
              <a:t>(11 %) -</a:t>
            </a:r>
            <a:r>
              <a:rPr kumimoji="0" lang="de-DE" sz="1600" b="0" i="0" u="none" strike="noStrike" cap="none" normalizeH="0" dirty="0">
                <a:ln>
                  <a:noFill/>
                </a:ln>
                <a:solidFill>
                  <a:schemeClr val="tx2">
                    <a:lumMod val="75000"/>
                  </a:schemeClr>
                </a:solidFill>
                <a:effectLst/>
              </a:rPr>
              <a:t>  3,917 </a:t>
            </a:r>
            <a:r>
              <a:rPr kumimoji="0" lang="de-DE" sz="1600" b="0" i="0" u="none" strike="noStrike" cap="none" normalizeH="0" dirty="0" smtClean="0">
                <a:ln>
                  <a:noFill/>
                </a:ln>
                <a:solidFill>
                  <a:schemeClr val="tx2">
                    <a:lumMod val="75000"/>
                  </a:schemeClr>
                </a:solidFill>
                <a:effectLst/>
              </a:rPr>
              <a:t>h</a:t>
            </a:r>
            <a:r>
              <a:rPr kumimoji="0" lang="hu-HU" sz="1600" b="0" i="0" u="none" strike="noStrike" cap="none" normalizeH="0" dirty="0" err="1" smtClean="0">
                <a:ln>
                  <a:noFill/>
                </a:ln>
                <a:solidFill>
                  <a:schemeClr val="tx2">
                    <a:lumMod val="75000"/>
                  </a:schemeClr>
                </a:solidFill>
                <a:effectLst/>
              </a:rPr>
              <a:t>ektár</a:t>
            </a:r>
            <a:r>
              <a:rPr kumimoji="0" lang="de-DE" sz="1600" b="0" i="0" u="none" strike="noStrike" cap="none" normalizeH="0" dirty="0" smtClean="0">
                <a:ln>
                  <a:noFill/>
                </a:ln>
                <a:solidFill>
                  <a:schemeClr val="tx2">
                    <a:lumMod val="75000"/>
                  </a:schemeClr>
                </a:solidFill>
                <a:effectLst/>
              </a:rPr>
              <a:t> </a:t>
            </a:r>
            <a:r>
              <a:rPr kumimoji="0" lang="de-DE" sz="1600" b="0" i="0" u="none" strike="noStrike" cap="none" normalizeH="0" dirty="0">
                <a:ln>
                  <a:noFill/>
                </a:ln>
                <a:solidFill>
                  <a:schemeClr val="tx2">
                    <a:lumMod val="75000"/>
                  </a:schemeClr>
                </a:solidFill>
                <a:effectLst/>
              </a:rPr>
              <a:t>(39 %)</a:t>
            </a:r>
            <a:endParaRPr kumimoji="0" lang="de-DE" sz="1600" b="0" i="0" u="none" strike="noStrike" cap="none" normalizeH="0" baseline="0" dirty="0">
              <a:ln>
                <a:noFill/>
              </a:ln>
              <a:solidFill>
                <a:schemeClr val="tx2">
                  <a:lumMod val="75000"/>
                </a:schemeClr>
              </a:solidFill>
              <a:effectLst/>
            </a:endParaRPr>
          </a:p>
        </p:txBody>
      </p:sp>
      <p:cxnSp>
        <p:nvCxnSpPr>
          <p:cNvPr id="18" name="Gewinkelte Verbindung 25"/>
          <p:cNvCxnSpPr/>
          <p:nvPr/>
        </p:nvCxnSpPr>
        <p:spPr bwMode="auto">
          <a:xfrm>
            <a:off x="2195215" y="4149080"/>
            <a:ext cx="914400" cy="914400"/>
          </a:xfrm>
          <a:prstGeom prst="bentConnector3">
            <a:avLst/>
          </a:prstGeom>
          <a:noFill/>
          <a:ln w="9525" cap="flat" cmpd="sng" algn="ctr">
            <a:noFill/>
            <a:prstDash val="solid"/>
            <a:round/>
            <a:headEnd type="none" w="med" len="med"/>
            <a:tailEnd type="arrow"/>
          </a:ln>
          <a:effectLst/>
        </p:spPr>
      </p:cxnSp>
      <p:cxnSp>
        <p:nvCxnSpPr>
          <p:cNvPr id="19" name="Gewinkelte Verbindung 168"/>
          <p:cNvCxnSpPr/>
          <p:nvPr/>
        </p:nvCxnSpPr>
        <p:spPr bwMode="auto">
          <a:xfrm>
            <a:off x="7631670" y="3882688"/>
            <a:ext cx="879066" cy="905304"/>
          </a:xfrm>
          <a:prstGeom prst="bentConnector2">
            <a:avLst/>
          </a:prstGeom>
          <a:noFill/>
          <a:ln w="9525" cap="flat" cmpd="sng" algn="ctr">
            <a:noFill/>
            <a:prstDash val="solid"/>
            <a:round/>
            <a:headEnd type="none" w="med" len="med"/>
            <a:tailEnd type="arrow"/>
          </a:ln>
          <a:effectLst/>
        </p:spPr>
      </p:cxnSp>
      <p:cxnSp>
        <p:nvCxnSpPr>
          <p:cNvPr id="20" name="Gewinkelte Verbindung 170"/>
          <p:cNvCxnSpPr/>
          <p:nvPr/>
        </p:nvCxnSpPr>
        <p:spPr bwMode="auto">
          <a:xfrm>
            <a:off x="7631670" y="3882688"/>
            <a:ext cx="879066" cy="977312"/>
          </a:xfrm>
          <a:prstGeom prst="bentConnector2">
            <a:avLst/>
          </a:prstGeom>
          <a:noFill/>
          <a:ln w="9525" cap="flat" cmpd="sng" algn="ctr">
            <a:noFill/>
            <a:prstDash val="solid"/>
            <a:round/>
            <a:headEnd type="none" w="med" len="med"/>
            <a:tailEnd type="arrow"/>
          </a:ln>
          <a:effectLst/>
        </p:spPr>
      </p:cxnSp>
      <p:cxnSp>
        <p:nvCxnSpPr>
          <p:cNvPr id="21" name="Gewinkelte Verbindung 28"/>
          <p:cNvCxnSpPr/>
          <p:nvPr/>
        </p:nvCxnSpPr>
        <p:spPr bwMode="auto">
          <a:xfrm>
            <a:off x="3347864" y="3933056"/>
            <a:ext cx="914400" cy="914400"/>
          </a:xfrm>
          <a:prstGeom prst="bentConnector3">
            <a:avLst/>
          </a:prstGeom>
          <a:noFill/>
          <a:ln w="9525" cap="flat" cmpd="sng" algn="ctr">
            <a:noFill/>
            <a:prstDash val="solid"/>
            <a:round/>
            <a:headEnd type="none" w="med" len="med"/>
            <a:tailEnd type="arrow"/>
          </a:ln>
          <a:effectLst/>
        </p:spPr>
      </p:cxnSp>
      <p:sp>
        <p:nvSpPr>
          <p:cNvPr id="22" name="Abgerundetes Rechteck 21"/>
          <p:cNvSpPr/>
          <p:nvPr/>
        </p:nvSpPr>
        <p:spPr bwMode="auto">
          <a:xfrm>
            <a:off x="6288742" y="3111762"/>
            <a:ext cx="1679929" cy="578882"/>
          </a:xfrm>
          <a:prstGeom prst="roundRect">
            <a:avLst/>
          </a:prstGeom>
          <a:solidFill>
            <a:srgbClr val="EAEAEA">
              <a:alpha val="50196"/>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spcBef>
                <a:spcPct val="0"/>
              </a:spcBef>
              <a:spcAft>
                <a:spcPct val="0"/>
              </a:spcAft>
              <a:buClrTx/>
              <a:buSzTx/>
              <a:buFontTx/>
              <a:buNone/>
              <a:tabLst/>
            </a:pPr>
            <a:r>
              <a:rPr lang="hu-HU" sz="1400" b="0" dirty="0" smtClean="0">
                <a:solidFill>
                  <a:srgbClr val="4D4D4D"/>
                </a:solidFill>
              </a:rPr>
              <a:t>Egyéb földhasználat</a:t>
            </a:r>
            <a:r>
              <a:rPr kumimoji="0" lang="de-DE" sz="1400" b="0" i="0" u="none" strike="noStrike" cap="none" normalizeH="0" baseline="0" dirty="0">
                <a:ln>
                  <a:noFill/>
                </a:ln>
                <a:solidFill>
                  <a:srgbClr val="4D4D4D"/>
                </a:solidFill>
                <a:effectLst/>
              </a:rPr>
              <a:t/>
            </a:r>
            <a:br>
              <a:rPr kumimoji="0" lang="de-DE" sz="1400" b="0" i="0" u="none" strike="noStrike" cap="none" normalizeH="0" baseline="0" dirty="0">
                <a:ln>
                  <a:noFill/>
                </a:ln>
                <a:solidFill>
                  <a:srgbClr val="4D4D4D"/>
                </a:solidFill>
                <a:effectLst/>
              </a:rPr>
            </a:br>
            <a:r>
              <a:rPr kumimoji="0" lang="de-DE" sz="1400" b="0" i="0" u="none" strike="noStrike" cap="none" normalizeH="0" baseline="0" dirty="0">
                <a:ln>
                  <a:noFill/>
                </a:ln>
                <a:solidFill>
                  <a:srgbClr val="4D4D4D"/>
                </a:solidFill>
                <a:effectLst/>
              </a:rPr>
              <a:t>1,627 </a:t>
            </a:r>
            <a:r>
              <a:rPr kumimoji="0" lang="de-DE" sz="1400" b="0" i="0" u="none" strike="noStrike" cap="none" normalizeH="0" baseline="0" dirty="0" smtClean="0">
                <a:ln>
                  <a:noFill/>
                </a:ln>
                <a:solidFill>
                  <a:srgbClr val="4D4D4D"/>
                </a:solidFill>
                <a:effectLst/>
              </a:rPr>
              <a:t>h</a:t>
            </a:r>
            <a:r>
              <a:rPr kumimoji="0" lang="hu-HU" sz="1400" b="0" i="0" u="none" strike="noStrike" cap="none" normalizeH="0" baseline="0" dirty="0" err="1" smtClean="0">
                <a:ln>
                  <a:noFill/>
                </a:ln>
                <a:solidFill>
                  <a:srgbClr val="4D4D4D"/>
                </a:solidFill>
                <a:effectLst/>
              </a:rPr>
              <a:t>ektár</a:t>
            </a:r>
            <a:r>
              <a:rPr kumimoji="0" lang="de-DE" sz="1400" b="0" i="0" u="none" strike="noStrike" cap="none" normalizeH="0" baseline="0" dirty="0" smtClean="0">
                <a:ln>
                  <a:noFill/>
                </a:ln>
                <a:solidFill>
                  <a:srgbClr val="4D4D4D"/>
                </a:solidFill>
                <a:effectLst/>
              </a:rPr>
              <a:t> </a:t>
            </a:r>
            <a:r>
              <a:rPr kumimoji="0" lang="de-DE" sz="1400" b="0" i="0" u="none" strike="noStrike" cap="none" normalizeH="0" baseline="0" dirty="0">
                <a:ln>
                  <a:noFill/>
                </a:ln>
                <a:solidFill>
                  <a:srgbClr val="4D4D4D"/>
                </a:solidFill>
                <a:effectLst/>
              </a:rPr>
              <a:t>(16 %)</a:t>
            </a:r>
          </a:p>
        </p:txBody>
      </p:sp>
      <p:cxnSp>
        <p:nvCxnSpPr>
          <p:cNvPr id="23" name="Gewinkelte Verbindung 30"/>
          <p:cNvCxnSpPr>
            <a:stCxn id="7" idx="3"/>
          </p:cNvCxnSpPr>
          <p:nvPr/>
        </p:nvCxnSpPr>
        <p:spPr bwMode="auto">
          <a:xfrm>
            <a:off x="5303291" y="2157116"/>
            <a:ext cx="552027" cy="886747"/>
          </a:xfrm>
          <a:prstGeom prst="bentConnector2">
            <a:avLst/>
          </a:prstGeom>
          <a:noFill/>
          <a:ln w="9525" cap="flat" cmpd="sng" algn="ctr">
            <a:noFill/>
            <a:prstDash val="solid"/>
            <a:round/>
            <a:headEnd type="none" w="med" len="med"/>
            <a:tailEnd type="arrow"/>
          </a:ln>
          <a:effectLst/>
        </p:spPr>
      </p:cxnSp>
      <p:cxnSp>
        <p:nvCxnSpPr>
          <p:cNvPr id="24" name="Gewinkelte Verbindung 31"/>
          <p:cNvCxnSpPr>
            <a:stCxn id="7" idx="3"/>
            <a:endCxn id="22" idx="1"/>
          </p:cNvCxnSpPr>
          <p:nvPr/>
        </p:nvCxnSpPr>
        <p:spPr bwMode="auto">
          <a:xfrm>
            <a:off x="5303291" y="2157116"/>
            <a:ext cx="985451" cy="1244087"/>
          </a:xfrm>
          <a:prstGeom prst="bentConnector3">
            <a:avLst>
              <a:gd name="adj1" fmla="val 50000"/>
            </a:avLst>
          </a:prstGeom>
          <a:ln w="12700">
            <a:solidFill>
              <a:srgbClr val="777777"/>
            </a:solidFill>
            <a:prstDash val="dash"/>
            <a:headEnd type="none" w="med" len="med"/>
            <a:tailEnd type="arrow"/>
          </a:ln>
        </p:spPr>
        <p:style>
          <a:lnRef idx="1">
            <a:schemeClr val="dk1"/>
          </a:lnRef>
          <a:fillRef idx="0">
            <a:schemeClr val="dk1"/>
          </a:fillRef>
          <a:effectRef idx="0">
            <a:schemeClr val="dk1"/>
          </a:effectRef>
          <a:fontRef idx="minor">
            <a:schemeClr val="tx1"/>
          </a:fontRef>
        </p:style>
      </p:cxnSp>
      <p:sp>
        <p:nvSpPr>
          <p:cNvPr id="25" name="Abgerundetes Rechteck 24"/>
          <p:cNvSpPr/>
          <p:nvPr/>
        </p:nvSpPr>
        <p:spPr bwMode="auto">
          <a:xfrm>
            <a:off x="6721237" y="4154356"/>
            <a:ext cx="1927218" cy="919401"/>
          </a:xfrm>
          <a:prstGeom prst="roundRect">
            <a:avLst/>
          </a:prstGeom>
          <a:solidFill>
            <a:srgbClr val="EAEAEA">
              <a:alpha val="50196"/>
            </a:srgbClr>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50000"/>
              </a:lnSpc>
              <a:spcBef>
                <a:spcPct val="0"/>
              </a:spcBef>
              <a:spcAft>
                <a:spcPct val="0"/>
              </a:spcAft>
              <a:buClrTx/>
              <a:buSzTx/>
              <a:buFontTx/>
              <a:buNone/>
              <a:tabLst/>
            </a:pPr>
            <a:r>
              <a:rPr lang="hu-HU" sz="1600" b="0" dirty="0" smtClean="0">
                <a:solidFill>
                  <a:srgbClr val="4D4D4D"/>
                </a:solidFill>
              </a:rPr>
              <a:t>Beavatkozásra szánt</a:t>
            </a:r>
            <a:r>
              <a:rPr kumimoji="0" lang="de-DE" sz="1600" b="0" i="0" u="none" strike="noStrike" cap="none" normalizeH="0" baseline="0" dirty="0">
                <a:ln>
                  <a:noFill/>
                </a:ln>
                <a:solidFill>
                  <a:srgbClr val="4D4D4D"/>
                </a:solidFill>
                <a:effectLst/>
              </a:rPr>
              <a:t/>
            </a:r>
            <a:br>
              <a:rPr kumimoji="0" lang="de-DE" sz="1600" b="0" i="0" u="none" strike="noStrike" cap="none" normalizeH="0" baseline="0" dirty="0">
                <a:ln>
                  <a:noFill/>
                </a:ln>
                <a:solidFill>
                  <a:srgbClr val="4D4D4D"/>
                </a:solidFill>
                <a:effectLst/>
              </a:rPr>
            </a:br>
            <a:r>
              <a:rPr kumimoji="0" lang="de-DE" sz="1600" b="0" i="0" u="none" strike="noStrike" cap="none" normalizeH="0" baseline="0" dirty="0">
                <a:ln>
                  <a:noFill/>
                </a:ln>
                <a:solidFill>
                  <a:srgbClr val="4D4D4D"/>
                </a:solidFill>
                <a:effectLst/>
              </a:rPr>
              <a:t>2,790 </a:t>
            </a:r>
            <a:r>
              <a:rPr kumimoji="0" lang="de-DE" sz="1600" b="0" i="0" u="none" strike="noStrike" cap="none" normalizeH="0" baseline="0" dirty="0" smtClean="0">
                <a:ln>
                  <a:noFill/>
                </a:ln>
                <a:solidFill>
                  <a:srgbClr val="4D4D4D"/>
                </a:solidFill>
                <a:effectLst/>
              </a:rPr>
              <a:t>h</a:t>
            </a:r>
            <a:r>
              <a:rPr kumimoji="0" lang="hu-HU" sz="1600" b="0" i="0" u="none" strike="noStrike" cap="none" normalizeH="0" baseline="0" dirty="0" err="1" smtClean="0">
                <a:ln>
                  <a:noFill/>
                </a:ln>
                <a:solidFill>
                  <a:srgbClr val="4D4D4D"/>
                </a:solidFill>
                <a:effectLst/>
              </a:rPr>
              <a:t>ektár</a:t>
            </a:r>
            <a:r>
              <a:rPr kumimoji="0" lang="de-DE" sz="1600" b="0" i="0" u="none" strike="noStrike" cap="none" normalizeH="0" baseline="0" dirty="0" smtClean="0">
                <a:ln>
                  <a:noFill/>
                </a:ln>
                <a:solidFill>
                  <a:srgbClr val="4D4D4D"/>
                </a:solidFill>
                <a:effectLst/>
              </a:rPr>
              <a:t> </a:t>
            </a:r>
            <a:r>
              <a:rPr kumimoji="0" lang="de-DE" sz="1600" b="0" i="0" u="none" strike="noStrike" cap="none" normalizeH="0" baseline="0" dirty="0">
                <a:ln>
                  <a:noFill/>
                </a:ln>
                <a:solidFill>
                  <a:srgbClr val="4D4D4D"/>
                </a:solidFill>
                <a:effectLst/>
              </a:rPr>
              <a:t>(28 %)</a:t>
            </a:r>
          </a:p>
        </p:txBody>
      </p:sp>
      <p:sp>
        <p:nvSpPr>
          <p:cNvPr id="26" name="Abgerundetes Rechteck 25"/>
          <p:cNvSpPr/>
          <p:nvPr/>
        </p:nvSpPr>
        <p:spPr bwMode="auto">
          <a:xfrm>
            <a:off x="4818520" y="4167168"/>
            <a:ext cx="1898986" cy="919401"/>
          </a:xfrm>
          <a:prstGeom prst="roundRect">
            <a:avLst/>
          </a:prstGeom>
          <a:solidFill>
            <a:srgbClr val="EAEAEA"/>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50000"/>
              </a:lnSpc>
              <a:spcBef>
                <a:spcPct val="0"/>
              </a:spcBef>
              <a:spcAft>
                <a:spcPct val="0"/>
              </a:spcAft>
              <a:buClrTx/>
              <a:buSzTx/>
              <a:buFontTx/>
              <a:buNone/>
              <a:tabLst/>
            </a:pPr>
            <a:r>
              <a:rPr lang="hu-HU" sz="1600" b="0" dirty="0" smtClean="0">
                <a:solidFill>
                  <a:schemeClr val="tx2">
                    <a:lumMod val="75000"/>
                  </a:schemeClr>
                </a:solidFill>
              </a:rPr>
              <a:t>Besorolás nélküli</a:t>
            </a:r>
            <a:r>
              <a:rPr kumimoji="0" lang="de-DE" sz="1600" b="0" i="0" u="none" strike="noStrike" cap="none" normalizeH="0" baseline="0" dirty="0">
                <a:ln>
                  <a:noFill/>
                </a:ln>
                <a:solidFill>
                  <a:schemeClr val="tx2">
                    <a:lumMod val="75000"/>
                  </a:schemeClr>
                </a:solidFill>
                <a:effectLst/>
              </a:rPr>
              <a:t/>
            </a:r>
            <a:br>
              <a:rPr kumimoji="0" lang="de-DE" sz="1600" b="0" i="0" u="none" strike="noStrike" cap="none" normalizeH="0" baseline="0" dirty="0">
                <a:ln>
                  <a:noFill/>
                </a:ln>
                <a:solidFill>
                  <a:schemeClr val="tx2">
                    <a:lumMod val="75000"/>
                  </a:schemeClr>
                </a:solidFill>
                <a:effectLst/>
              </a:rPr>
            </a:br>
            <a:r>
              <a:rPr kumimoji="0" lang="de-DE" sz="1600" b="0" i="0" u="none" strike="noStrike" cap="none" normalizeH="0" baseline="0" dirty="0">
                <a:ln>
                  <a:noFill/>
                </a:ln>
                <a:solidFill>
                  <a:schemeClr val="tx2">
                    <a:lumMod val="75000"/>
                  </a:schemeClr>
                </a:solidFill>
                <a:effectLst/>
              </a:rPr>
              <a:t>2,777 </a:t>
            </a:r>
            <a:r>
              <a:rPr kumimoji="0" lang="de-DE" sz="1600" b="0" i="0" u="none" strike="noStrike" cap="none" normalizeH="0" baseline="0" dirty="0" smtClean="0">
                <a:ln>
                  <a:noFill/>
                </a:ln>
                <a:solidFill>
                  <a:schemeClr val="tx2">
                    <a:lumMod val="75000"/>
                  </a:schemeClr>
                </a:solidFill>
                <a:effectLst/>
              </a:rPr>
              <a:t>h</a:t>
            </a:r>
            <a:r>
              <a:rPr kumimoji="0" lang="hu-HU" sz="1600" b="0" i="0" u="none" strike="noStrike" cap="none" normalizeH="0" baseline="0" dirty="0" err="1" smtClean="0">
                <a:ln>
                  <a:noFill/>
                </a:ln>
                <a:solidFill>
                  <a:schemeClr val="tx2">
                    <a:lumMod val="75000"/>
                  </a:schemeClr>
                </a:solidFill>
                <a:effectLst/>
              </a:rPr>
              <a:t>ektár</a:t>
            </a:r>
            <a:r>
              <a:rPr kumimoji="0" lang="de-DE" sz="1600" b="0" i="0" u="none" strike="noStrike" cap="none" normalizeH="0" baseline="0" dirty="0" smtClean="0">
                <a:ln>
                  <a:noFill/>
                </a:ln>
                <a:solidFill>
                  <a:schemeClr val="tx2">
                    <a:lumMod val="75000"/>
                  </a:schemeClr>
                </a:solidFill>
                <a:effectLst/>
              </a:rPr>
              <a:t> </a:t>
            </a:r>
            <a:r>
              <a:rPr kumimoji="0" lang="de-DE" sz="1600" b="0" i="0" u="none" strike="noStrike" cap="none" normalizeH="0" baseline="0" dirty="0">
                <a:ln>
                  <a:noFill/>
                </a:ln>
                <a:solidFill>
                  <a:schemeClr val="tx2">
                    <a:lumMod val="75000"/>
                  </a:schemeClr>
                </a:solidFill>
                <a:effectLst/>
              </a:rPr>
              <a:t>(28 %)</a:t>
            </a:r>
          </a:p>
        </p:txBody>
      </p:sp>
      <p:sp>
        <p:nvSpPr>
          <p:cNvPr id="27" name="Abgerundetes Rechteck 26"/>
          <p:cNvSpPr/>
          <p:nvPr/>
        </p:nvSpPr>
        <p:spPr bwMode="auto">
          <a:xfrm>
            <a:off x="2870084" y="4167168"/>
            <a:ext cx="1898985" cy="919401"/>
          </a:xfrm>
          <a:prstGeom prst="roundRect">
            <a:avLst/>
          </a:prstGeom>
          <a:solidFill>
            <a:srgbClr val="EAEAEA"/>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0" fontAlgn="base" latinLnBrk="0" hangingPunct="0">
              <a:lnSpc>
                <a:spcPct val="150000"/>
              </a:lnSpc>
              <a:spcBef>
                <a:spcPct val="0"/>
              </a:spcBef>
              <a:spcAft>
                <a:spcPct val="0"/>
              </a:spcAft>
              <a:buClrTx/>
              <a:buSzTx/>
              <a:buFontTx/>
              <a:buNone/>
              <a:tabLst/>
            </a:pPr>
            <a:r>
              <a:rPr lang="hu-HU" sz="1600" dirty="0" smtClean="0">
                <a:solidFill>
                  <a:schemeClr val="tx2">
                    <a:lumMod val="75000"/>
                  </a:schemeClr>
                </a:solidFill>
              </a:rPr>
              <a:t>Érintetlen</a:t>
            </a:r>
            <a:r>
              <a:rPr kumimoji="0" lang="de-DE" sz="1600" b="0" i="0" u="none" strike="noStrike" cap="none" normalizeH="0" baseline="0" dirty="0">
                <a:ln>
                  <a:noFill/>
                </a:ln>
                <a:solidFill>
                  <a:schemeClr val="tx2">
                    <a:lumMod val="75000"/>
                  </a:schemeClr>
                </a:solidFill>
                <a:effectLst/>
              </a:rPr>
              <a:t/>
            </a:r>
            <a:br>
              <a:rPr kumimoji="0" lang="de-DE" sz="1600" b="0" i="0" u="none" strike="noStrike" cap="none" normalizeH="0" baseline="0" dirty="0">
                <a:ln>
                  <a:noFill/>
                </a:ln>
                <a:solidFill>
                  <a:schemeClr val="tx2">
                    <a:lumMod val="75000"/>
                  </a:schemeClr>
                </a:solidFill>
                <a:effectLst/>
              </a:rPr>
            </a:br>
            <a:r>
              <a:rPr kumimoji="0" lang="de-DE" sz="1600" b="0" i="0" u="none" strike="noStrike" cap="none" normalizeH="0" baseline="0" dirty="0">
                <a:ln>
                  <a:noFill/>
                </a:ln>
                <a:solidFill>
                  <a:schemeClr val="tx2">
                    <a:lumMod val="75000"/>
                  </a:schemeClr>
                </a:solidFill>
                <a:effectLst/>
              </a:rPr>
              <a:t>1,140 </a:t>
            </a:r>
            <a:r>
              <a:rPr kumimoji="0" lang="de-DE" sz="1600" b="0" i="0" u="none" strike="noStrike" cap="none" normalizeH="0" baseline="0" dirty="0" smtClean="0">
                <a:ln>
                  <a:noFill/>
                </a:ln>
                <a:solidFill>
                  <a:schemeClr val="tx2">
                    <a:lumMod val="75000"/>
                  </a:schemeClr>
                </a:solidFill>
                <a:effectLst/>
              </a:rPr>
              <a:t>h</a:t>
            </a:r>
            <a:r>
              <a:rPr kumimoji="0" lang="hu-HU" sz="1600" b="0" i="0" u="none" strike="noStrike" cap="none" normalizeH="0" baseline="0" dirty="0" err="1" smtClean="0">
                <a:ln>
                  <a:noFill/>
                </a:ln>
                <a:solidFill>
                  <a:schemeClr val="tx2">
                    <a:lumMod val="75000"/>
                  </a:schemeClr>
                </a:solidFill>
                <a:effectLst/>
              </a:rPr>
              <a:t>ektár</a:t>
            </a:r>
            <a:r>
              <a:rPr kumimoji="0" lang="de-DE" sz="1600" b="0" i="0" u="none" strike="noStrike" cap="none" normalizeH="0" baseline="0" dirty="0" smtClean="0">
                <a:ln>
                  <a:noFill/>
                </a:ln>
                <a:solidFill>
                  <a:schemeClr val="tx2">
                    <a:lumMod val="75000"/>
                  </a:schemeClr>
                </a:solidFill>
                <a:effectLst/>
              </a:rPr>
              <a:t> </a:t>
            </a:r>
            <a:r>
              <a:rPr kumimoji="0" lang="de-DE" sz="1600" b="0" i="0" u="none" strike="noStrike" cap="none" normalizeH="0" baseline="0" dirty="0">
                <a:ln>
                  <a:noFill/>
                </a:ln>
                <a:solidFill>
                  <a:schemeClr val="tx2">
                    <a:lumMod val="75000"/>
                  </a:schemeClr>
                </a:solidFill>
                <a:effectLst/>
              </a:rPr>
              <a:t>(11 %)</a:t>
            </a:r>
          </a:p>
        </p:txBody>
      </p:sp>
      <p:cxnSp>
        <p:nvCxnSpPr>
          <p:cNvPr id="28" name="Gewinkelte Verbindung 35"/>
          <p:cNvCxnSpPr>
            <a:stCxn id="9" idx="2"/>
            <a:endCxn id="27" idx="0"/>
          </p:cNvCxnSpPr>
          <p:nvPr/>
        </p:nvCxnSpPr>
        <p:spPr bwMode="auto">
          <a:xfrm rot="5400000">
            <a:off x="3809203" y="3871423"/>
            <a:ext cx="306120" cy="285371"/>
          </a:xfrm>
          <a:prstGeom prst="bentConnector3">
            <a:avLst>
              <a:gd name="adj1" fmla="val 50000"/>
            </a:avLst>
          </a:prstGeom>
          <a:ln w="19050">
            <a:solidFill>
              <a:schemeClr val="tx2">
                <a:lumMod val="75000"/>
              </a:schemeClr>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29" name="Gewinkelte Verbindung 36"/>
          <p:cNvCxnSpPr>
            <a:stCxn id="9" idx="2"/>
            <a:endCxn id="26" idx="0"/>
          </p:cNvCxnSpPr>
          <p:nvPr/>
        </p:nvCxnSpPr>
        <p:spPr bwMode="auto">
          <a:xfrm rot="16200000" flipH="1">
            <a:off x="4783420" y="3182575"/>
            <a:ext cx="306120" cy="1663065"/>
          </a:xfrm>
          <a:prstGeom prst="bentConnector3">
            <a:avLst>
              <a:gd name="adj1" fmla="val 50000"/>
            </a:avLst>
          </a:prstGeom>
          <a:ln w="12700">
            <a:solidFill>
              <a:srgbClr val="336699"/>
            </a:solidFill>
            <a:prstDash val="dash"/>
            <a:headEnd type="none" w="med" len="med"/>
            <a:tailEnd type="arrow"/>
          </a:ln>
        </p:spPr>
        <p:style>
          <a:lnRef idx="1">
            <a:schemeClr val="dk1"/>
          </a:lnRef>
          <a:fillRef idx="0">
            <a:schemeClr val="dk1"/>
          </a:fillRef>
          <a:effectRef idx="0">
            <a:schemeClr val="dk1"/>
          </a:effectRef>
          <a:fontRef idx="minor">
            <a:schemeClr val="tx1"/>
          </a:fontRef>
        </p:style>
      </p:cxnSp>
      <p:cxnSp>
        <p:nvCxnSpPr>
          <p:cNvPr id="30" name="Gewinkelte Verbindung 37"/>
          <p:cNvCxnSpPr>
            <a:stCxn id="9" idx="2"/>
            <a:endCxn id="25" idx="0"/>
          </p:cNvCxnSpPr>
          <p:nvPr/>
        </p:nvCxnSpPr>
        <p:spPr bwMode="auto">
          <a:xfrm rot="16200000" flipH="1">
            <a:off x="5748243" y="2217753"/>
            <a:ext cx="293308" cy="3579898"/>
          </a:xfrm>
          <a:prstGeom prst="bentConnector3">
            <a:avLst>
              <a:gd name="adj1" fmla="val 50000"/>
            </a:avLst>
          </a:prstGeom>
          <a:ln w="12700">
            <a:solidFill>
              <a:srgbClr val="336699"/>
            </a:solidFill>
            <a:prstDash val="dash"/>
            <a:headEnd type="none" w="med" len="med"/>
            <a:tailEnd type="arrow"/>
          </a:ln>
        </p:spPr>
        <p:style>
          <a:lnRef idx="1">
            <a:schemeClr val="dk1"/>
          </a:lnRef>
          <a:fillRef idx="0">
            <a:schemeClr val="dk1"/>
          </a:fillRef>
          <a:effectRef idx="0">
            <a:schemeClr val="dk1"/>
          </a:effectRef>
          <a:fontRef idx="minor">
            <a:schemeClr val="tx1"/>
          </a:fontRef>
        </p:style>
      </p:cxnSp>
      <p:cxnSp>
        <p:nvCxnSpPr>
          <p:cNvPr id="31" name="Gewinkelte Verbindung 38"/>
          <p:cNvCxnSpPr>
            <a:stCxn id="27" idx="2"/>
            <a:endCxn id="17" idx="0"/>
          </p:cNvCxnSpPr>
          <p:nvPr/>
        </p:nvCxnSpPr>
        <p:spPr bwMode="auto">
          <a:xfrm rot="16200000" flipH="1">
            <a:off x="4621083" y="4285062"/>
            <a:ext cx="344633" cy="1947645"/>
          </a:xfrm>
          <a:prstGeom prst="bentConnector3">
            <a:avLst>
              <a:gd name="adj1" fmla="val 50000"/>
            </a:avLst>
          </a:prstGeom>
          <a:ln w="19050">
            <a:solidFill>
              <a:schemeClr val="tx2">
                <a:lumMod val="75000"/>
              </a:schemeClr>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32" name="Gewinkelte Verbindung 39"/>
          <p:cNvCxnSpPr>
            <a:stCxn id="26" idx="2"/>
            <a:endCxn id="17" idx="0"/>
          </p:cNvCxnSpPr>
          <p:nvPr/>
        </p:nvCxnSpPr>
        <p:spPr bwMode="auto">
          <a:xfrm rot="5400000">
            <a:off x="5595302" y="5258490"/>
            <a:ext cx="344633" cy="791"/>
          </a:xfrm>
          <a:prstGeom prst="bentConnector3">
            <a:avLst>
              <a:gd name="adj1" fmla="val 50000"/>
            </a:avLst>
          </a:prstGeom>
          <a:ln w="12700">
            <a:solidFill>
              <a:srgbClr val="336699"/>
            </a:solidFill>
            <a:prstDash val="dash"/>
            <a:headEnd type="none" w="med" len="med"/>
            <a:tailEnd type="arrow"/>
          </a:ln>
        </p:spPr>
        <p:style>
          <a:lnRef idx="1">
            <a:schemeClr val="dk1"/>
          </a:lnRef>
          <a:fillRef idx="0">
            <a:schemeClr val="dk1"/>
          </a:fillRef>
          <a:effectRef idx="0">
            <a:schemeClr val="dk1"/>
          </a:effectRef>
          <a:fontRef idx="minor">
            <a:schemeClr val="tx1"/>
          </a:fontRef>
        </p:style>
      </p:cxnSp>
      <p:sp>
        <p:nvSpPr>
          <p:cNvPr id="33" name="Textfeld 32"/>
          <p:cNvSpPr txBox="1"/>
          <p:nvPr/>
        </p:nvSpPr>
        <p:spPr>
          <a:xfrm>
            <a:off x="7161679" y="5085184"/>
            <a:ext cx="1298753" cy="323165"/>
          </a:xfrm>
          <a:prstGeom prst="rect">
            <a:avLst/>
          </a:prstGeom>
          <a:noFill/>
        </p:spPr>
        <p:txBody>
          <a:bodyPr wrap="none" rtlCol="0">
            <a:spAutoFit/>
          </a:bodyPr>
          <a:lstStyle/>
          <a:p>
            <a:r>
              <a:rPr lang="de-DE" sz="1000" b="0" dirty="0" err="1">
                <a:solidFill>
                  <a:srgbClr val="777777"/>
                </a:solidFill>
              </a:rPr>
              <a:t>temporary</a:t>
            </a:r>
            <a:r>
              <a:rPr lang="de-DE" sz="1000" b="0" dirty="0">
                <a:solidFill>
                  <a:srgbClr val="777777"/>
                </a:solidFill>
              </a:rPr>
              <a:t> </a:t>
            </a:r>
            <a:r>
              <a:rPr lang="de-DE" sz="1000" b="0" dirty="0" err="1">
                <a:solidFill>
                  <a:srgbClr val="777777"/>
                </a:solidFill>
              </a:rPr>
              <a:t>available</a:t>
            </a:r>
            <a:endParaRPr lang="de-DE" sz="1000" b="0" dirty="0">
              <a:solidFill>
                <a:srgbClr val="777777"/>
              </a:solidFill>
            </a:endParaRPr>
          </a:p>
        </p:txBody>
      </p:sp>
      <p:sp>
        <p:nvSpPr>
          <p:cNvPr id="34" name="Textfeld 33"/>
          <p:cNvSpPr txBox="1"/>
          <p:nvPr/>
        </p:nvSpPr>
        <p:spPr>
          <a:xfrm>
            <a:off x="4067944" y="1484784"/>
            <a:ext cx="1895071" cy="323165"/>
          </a:xfrm>
          <a:prstGeom prst="rect">
            <a:avLst/>
          </a:prstGeom>
          <a:noFill/>
        </p:spPr>
        <p:txBody>
          <a:bodyPr wrap="none" rtlCol="0">
            <a:spAutoFit/>
          </a:bodyPr>
          <a:lstStyle/>
          <a:p>
            <a:r>
              <a:rPr lang="de-DE" sz="1000" b="0" dirty="0">
                <a:solidFill>
                  <a:srgbClr val="777777"/>
                </a:solidFill>
              </a:rPr>
              <a:t>LUA (1995 / 2003): 10,010 ha </a:t>
            </a:r>
          </a:p>
        </p:txBody>
      </p:sp>
      <p:sp>
        <p:nvSpPr>
          <p:cNvPr id="35" name="Textfeld 34"/>
          <p:cNvSpPr txBox="1"/>
          <p:nvPr/>
        </p:nvSpPr>
        <p:spPr>
          <a:xfrm>
            <a:off x="2411760" y="2629228"/>
            <a:ext cx="1532792" cy="323165"/>
          </a:xfrm>
          <a:prstGeom prst="rect">
            <a:avLst/>
          </a:prstGeom>
          <a:noFill/>
        </p:spPr>
        <p:txBody>
          <a:bodyPr wrap="none" rtlCol="0">
            <a:spAutoFit/>
          </a:bodyPr>
          <a:lstStyle/>
          <a:p>
            <a:r>
              <a:rPr lang="de-DE" sz="1000" b="0" dirty="0">
                <a:solidFill>
                  <a:srgbClr val="777777"/>
                </a:solidFill>
              </a:rPr>
              <a:t>Ritschel &amp; Kratz (2000) </a:t>
            </a:r>
          </a:p>
        </p:txBody>
      </p:sp>
      <p:sp>
        <p:nvSpPr>
          <p:cNvPr id="36" name="Textfeld 35"/>
          <p:cNvSpPr txBox="1"/>
          <p:nvPr/>
        </p:nvSpPr>
        <p:spPr>
          <a:xfrm>
            <a:off x="611560" y="2817803"/>
            <a:ext cx="1085554" cy="323165"/>
          </a:xfrm>
          <a:prstGeom prst="rect">
            <a:avLst/>
          </a:prstGeom>
          <a:noFill/>
        </p:spPr>
        <p:txBody>
          <a:bodyPr wrap="none" rtlCol="0">
            <a:spAutoFit/>
          </a:bodyPr>
          <a:lstStyle/>
          <a:p>
            <a:r>
              <a:rPr lang="de-DE" sz="1000" b="0" dirty="0">
                <a:solidFill>
                  <a:srgbClr val="777777"/>
                </a:solidFill>
              </a:rPr>
              <a:t>Schmidt (1995) </a:t>
            </a:r>
          </a:p>
        </p:txBody>
      </p:sp>
      <p:cxnSp>
        <p:nvCxnSpPr>
          <p:cNvPr id="37" name="Gewinkelte Verbindung 47"/>
          <p:cNvCxnSpPr>
            <a:endCxn id="17" idx="3"/>
          </p:cNvCxnSpPr>
          <p:nvPr/>
        </p:nvCxnSpPr>
        <p:spPr bwMode="auto">
          <a:xfrm rot="5400000">
            <a:off x="7570963" y="5136696"/>
            <a:ext cx="723995" cy="620969"/>
          </a:xfrm>
          <a:prstGeom prst="bentConnector2">
            <a:avLst/>
          </a:prstGeom>
          <a:ln w="12700">
            <a:solidFill>
              <a:srgbClr val="777777"/>
            </a:solidFill>
            <a:prstDash val="dash"/>
            <a:headEnd type="none" w="med" len="med"/>
            <a:tailEnd type="arrow"/>
          </a:ln>
        </p:spPr>
        <p:style>
          <a:lnRef idx="1">
            <a:schemeClr val="dk1"/>
          </a:lnRef>
          <a:fillRef idx="0">
            <a:schemeClr val="dk1"/>
          </a:fillRef>
          <a:effectRef idx="0">
            <a:schemeClr val="dk1"/>
          </a:effectRef>
          <a:fontRef idx="minor">
            <a:schemeClr val="tx1"/>
          </a:fontRef>
        </p:style>
      </p:cxnSp>
      <p:cxnSp>
        <p:nvCxnSpPr>
          <p:cNvPr id="38" name="Gewinkelte Verbindung 51"/>
          <p:cNvCxnSpPr>
            <a:stCxn id="7" idx="2"/>
            <a:endCxn id="9" idx="0"/>
          </p:cNvCxnSpPr>
          <p:nvPr/>
        </p:nvCxnSpPr>
        <p:spPr bwMode="auto">
          <a:xfrm rot="16200000" flipH="1">
            <a:off x="3940457" y="2777155"/>
            <a:ext cx="324831" cy="4151"/>
          </a:xfrm>
          <a:prstGeom prst="bentConnector3">
            <a:avLst>
              <a:gd name="adj1" fmla="val 50000"/>
            </a:avLst>
          </a:prstGeom>
          <a:ln w="19050">
            <a:solidFill>
              <a:schemeClr val="tx2">
                <a:lumMod val="75000"/>
              </a:schemeClr>
            </a:solidFill>
            <a:headEnd type="none" w="med" len="med"/>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179133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normAutofit/>
          </a:bodyPr>
          <a:lstStyle/>
          <a:p>
            <a:r>
              <a:rPr lang="hu-HU" sz="2800" dirty="0"/>
              <a:t>Ígéretesnek tűnő energianövények</a:t>
            </a:r>
          </a:p>
        </p:txBody>
      </p:sp>
      <p:graphicFrame>
        <p:nvGraphicFramePr>
          <p:cNvPr id="4" name="Tartalom helye 3"/>
          <p:cNvGraphicFramePr>
            <a:graphicFrameLocks noGrp="1"/>
          </p:cNvGraphicFramePr>
          <p:nvPr>
            <p:ph idx="1"/>
            <p:extLst>
              <p:ext uri="{D42A27DB-BD31-4B8C-83A1-F6EECF244321}">
                <p14:modId xmlns:p14="http://schemas.microsoft.com/office/powerpoint/2010/main" val="3636725621"/>
              </p:ext>
            </p:extLst>
          </p:nvPr>
        </p:nvGraphicFramePr>
        <p:xfrm>
          <a:off x="1" y="1258928"/>
          <a:ext cx="9144000" cy="4724400"/>
        </p:xfrm>
        <a:graphic>
          <a:graphicData uri="http://schemas.openxmlformats.org/drawingml/2006/table">
            <a:tbl>
              <a:tblPr firstRow="1" bandRow="1">
                <a:tableStyleId>{F5AB1C69-6EDB-4FF4-983F-18BD219EF322}</a:tableStyleId>
              </a:tblPr>
              <a:tblGrid>
                <a:gridCol w="2002739">
                  <a:extLst>
                    <a:ext uri="{9D8B030D-6E8A-4147-A177-3AD203B41FA5}">
                      <a16:colId xmlns="" xmlns:a16="http://schemas.microsoft.com/office/drawing/2014/main" val="20000"/>
                    </a:ext>
                  </a:extLst>
                </a:gridCol>
                <a:gridCol w="1602192">
                  <a:extLst>
                    <a:ext uri="{9D8B030D-6E8A-4147-A177-3AD203B41FA5}">
                      <a16:colId xmlns="" xmlns:a16="http://schemas.microsoft.com/office/drawing/2014/main" val="20001"/>
                    </a:ext>
                  </a:extLst>
                </a:gridCol>
                <a:gridCol w="5539069">
                  <a:extLst>
                    <a:ext uri="{9D8B030D-6E8A-4147-A177-3AD203B41FA5}">
                      <a16:colId xmlns="" xmlns:a16="http://schemas.microsoft.com/office/drawing/2014/main" val="20002"/>
                    </a:ext>
                  </a:extLst>
                </a:gridCol>
              </a:tblGrid>
              <a:tr h="370840">
                <a:tc>
                  <a:txBody>
                    <a:bodyPr/>
                    <a:lstStyle/>
                    <a:p>
                      <a:pPr algn="ctr"/>
                      <a:r>
                        <a:rPr lang="hu-HU" dirty="0" smtClean="0"/>
                        <a:t>Fajok</a:t>
                      </a:r>
                      <a:endParaRPr lang="hu-HU" dirty="0"/>
                    </a:p>
                  </a:txBody>
                  <a:tcPr/>
                </a:tc>
                <a:tc>
                  <a:txBody>
                    <a:bodyPr/>
                    <a:lstStyle/>
                    <a:p>
                      <a:pPr algn="ctr"/>
                      <a:r>
                        <a:rPr lang="hu-HU" dirty="0" smtClean="0"/>
                        <a:t>Hozam</a:t>
                      </a:r>
                      <a:r>
                        <a:rPr lang="de-DE" dirty="0" smtClean="0"/>
                        <a:t/>
                      </a:r>
                      <a:br>
                        <a:rPr lang="de-DE" dirty="0" smtClean="0"/>
                      </a:br>
                      <a:r>
                        <a:rPr lang="de-DE" sz="1400" dirty="0" smtClean="0"/>
                        <a:t>(</a:t>
                      </a:r>
                      <a:r>
                        <a:rPr lang="hu-HU" sz="1400" dirty="0" smtClean="0"/>
                        <a:t>Tonna</a:t>
                      </a:r>
                      <a:r>
                        <a:rPr lang="hu-HU" sz="1400" baseline="0" dirty="0" smtClean="0"/>
                        <a:t> szárazanyag / év / hektár</a:t>
                      </a:r>
                      <a:r>
                        <a:rPr lang="de-DE" sz="1400" baseline="0" dirty="0" smtClean="0"/>
                        <a:t>)</a:t>
                      </a:r>
                      <a:endParaRPr lang="hu-HU" sz="1400" baseline="0" dirty="0"/>
                    </a:p>
                  </a:txBody>
                  <a:tcPr/>
                </a:tc>
                <a:tc>
                  <a:txBody>
                    <a:bodyPr/>
                    <a:lstStyle/>
                    <a:p>
                      <a:pPr algn="ctr"/>
                      <a:r>
                        <a:rPr lang="hu-HU" dirty="0" smtClean="0"/>
                        <a:t>Megjegyzések</a:t>
                      </a:r>
                      <a:endParaRPr lang="hu-HU" dirty="0"/>
                    </a:p>
                  </a:txBody>
                  <a:tcPr/>
                </a:tc>
                <a:extLst>
                  <a:ext uri="{0D108BD9-81ED-4DB2-BD59-A6C34878D82A}">
                    <a16:rowId xmlns=""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Miscanthus</a:t>
                      </a:r>
                      <a:r>
                        <a:rPr lang="de-DE" i="1" baseline="0" dirty="0"/>
                        <a:t> x </a:t>
                      </a:r>
                      <a:r>
                        <a:rPr lang="de-DE" i="1" baseline="0" dirty="0" smtClean="0"/>
                        <a:t>giganteus</a:t>
                      </a:r>
                      <a:r>
                        <a:rPr lang="hu-HU" i="1" baseline="0" dirty="0" smtClean="0"/>
                        <a:t> (Óriás </a:t>
                      </a:r>
                      <a:r>
                        <a:rPr lang="hu-HU" i="1" baseline="0" dirty="0" err="1" smtClean="0"/>
                        <a:t>virágosnád</a:t>
                      </a:r>
                      <a:r>
                        <a:rPr lang="hu-HU" i="1" baseline="0" dirty="0" smtClean="0"/>
                        <a:t>)</a:t>
                      </a:r>
                      <a:endParaRPr lang="hu-HU" i="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5-25</a:t>
                      </a:r>
                      <a:endParaRPr lang="hu-H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dirty="0" smtClean="0"/>
                        <a:t>Jelenleg nincs tesztelés alatt a területen, ígéretes választás lehet a kedvezőtlen adottságú területen is</a:t>
                      </a:r>
                      <a:r>
                        <a:rPr lang="hu-HU" baseline="0" dirty="0" smtClean="0"/>
                        <a:t> </a:t>
                      </a:r>
                      <a:r>
                        <a:rPr lang="hu-HU" dirty="0" smtClean="0"/>
                        <a:t>magas hozama miatt.</a:t>
                      </a:r>
                      <a:endParaRPr lang="hu-HU" b="1" dirty="0">
                        <a:solidFill>
                          <a:schemeClr val="tx2">
                            <a:lumMod val="75000"/>
                          </a:schemeClr>
                        </a:solidFill>
                      </a:endParaRPr>
                    </a:p>
                  </a:txBody>
                  <a:tcPr/>
                </a:tc>
                <a:extLst>
                  <a:ext uri="{0D108BD9-81ED-4DB2-BD59-A6C34878D82A}">
                    <a16:rowId xmlns="" xmlns:a16="http://schemas.microsoft.com/office/drawing/2014/main" val="1000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i="1" dirty="0"/>
                        <a:t>Sorghum</a:t>
                      </a:r>
                      <a:r>
                        <a:rPr lang="de-DE" i="1" baseline="0" dirty="0"/>
                        <a:t> bicolor/ </a:t>
                      </a:r>
                      <a:r>
                        <a:rPr lang="de-DE" i="1" baseline="0" dirty="0" smtClean="0"/>
                        <a:t>sudanense</a:t>
                      </a:r>
                      <a:r>
                        <a:rPr lang="hu-HU" i="1" baseline="0" dirty="0" smtClean="0"/>
                        <a:t> (Szudáni fű)</a:t>
                      </a:r>
                      <a:endParaRPr lang="hu-HU" i="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a:t>3-16</a:t>
                      </a:r>
                      <a:endParaRPr lang="hu-HU" dirty="0"/>
                    </a:p>
                    <a:p>
                      <a:pPr algn="ctr"/>
                      <a:endParaRPr lang="hu-H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dirty="0" smtClean="0"/>
                        <a:t>Jelenleg is tesztelés alatt Brandenburgban,</a:t>
                      </a:r>
                      <a:r>
                        <a:rPr lang="hu-HU" baseline="0" dirty="0" smtClean="0"/>
                        <a:t> ígéretes </a:t>
                      </a:r>
                      <a:r>
                        <a:rPr lang="hu-HU" baseline="0" dirty="0" err="1" smtClean="0"/>
                        <a:t>kultivációs</a:t>
                      </a:r>
                      <a:r>
                        <a:rPr lang="hu-HU" baseline="0" dirty="0" smtClean="0"/>
                        <a:t> eredmények</a:t>
                      </a:r>
                      <a:endParaRPr lang="hu-HU" dirty="0"/>
                    </a:p>
                  </a:txBody>
                  <a:tcPr/>
                </a:tc>
                <a:extLst>
                  <a:ext uri="{0D108BD9-81ED-4DB2-BD59-A6C34878D82A}">
                    <a16:rowId xmlns="" xmlns:a16="http://schemas.microsoft.com/office/drawing/2014/main" val="10002"/>
                  </a:ext>
                </a:extLst>
              </a:tr>
              <a:tr h="370840">
                <a:tc>
                  <a:txBody>
                    <a:bodyPr/>
                    <a:lstStyle/>
                    <a:p>
                      <a:r>
                        <a:rPr lang="de-DE" i="1" dirty="0"/>
                        <a:t>Silphium</a:t>
                      </a:r>
                      <a:r>
                        <a:rPr lang="de-DE" i="1" baseline="0" dirty="0"/>
                        <a:t> </a:t>
                      </a:r>
                      <a:r>
                        <a:rPr lang="de-DE" i="1" baseline="0" dirty="0" smtClean="0"/>
                        <a:t>perfoliatum</a:t>
                      </a:r>
                      <a:r>
                        <a:rPr lang="hu-HU" i="1" baseline="0" dirty="0" smtClean="0"/>
                        <a:t> (Csészekóró)</a:t>
                      </a:r>
                      <a:endParaRPr lang="hu-HU" i="1" dirty="0"/>
                    </a:p>
                  </a:txBody>
                  <a:tcPr/>
                </a:tc>
                <a:tc>
                  <a:txBody>
                    <a:bodyPr/>
                    <a:lstStyle/>
                    <a:p>
                      <a:pPr algn="ctr"/>
                      <a:r>
                        <a:rPr lang="de-DE" dirty="0"/>
                        <a:t>13-18</a:t>
                      </a:r>
                      <a:endParaRPr lang="hu-H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dirty="0" smtClean="0"/>
                        <a:t>Jelenleg nincs tesztelés alatt a területen, ígéretes választás lehet a kedvezőtlen adottságú területen is</a:t>
                      </a:r>
                      <a:r>
                        <a:rPr lang="hu-HU" baseline="0" dirty="0" smtClean="0"/>
                        <a:t> </a:t>
                      </a:r>
                      <a:r>
                        <a:rPr lang="hu-HU" dirty="0" smtClean="0"/>
                        <a:t>magas hozama miatt.</a:t>
                      </a:r>
                      <a:endParaRPr lang="hu-HU" b="1" dirty="0">
                        <a:solidFill>
                          <a:schemeClr val="tx2">
                            <a:lumMod val="75000"/>
                          </a:schemeClr>
                        </a:solidFill>
                      </a:endParaRPr>
                    </a:p>
                  </a:txBody>
                  <a:tcPr/>
                </a:tc>
                <a:extLst>
                  <a:ext uri="{0D108BD9-81ED-4DB2-BD59-A6C34878D82A}">
                    <a16:rowId xmlns="" xmlns:a16="http://schemas.microsoft.com/office/drawing/2014/main" val="10003"/>
                  </a:ext>
                </a:extLst>
              </a:tr>
              <a:tr h="370840">
                <a:tc>
                  <a:txBody>
                    <a:bodyPr/>
                    <a:lstStyle/>
                    <a:p>
                      <a:r>
                        <a:rPr lang="de-DE" i="1" dirty="0"/>
                        <a:t>Populus x</a:t>
                      </a:r>
                      <a:r>
                        <a:rPr lang="de-DE" dirty="0"/>
                        <a:t> spec</a:t>
                      </a:r>
                      <a:r>
                        <a:rPr lang="de-DE" dirty="0" smtClean="0"/>
                        <a:t>.</a:t>
                      </a:r>
                      <a:r>
                        <a:rPr lang="hu-HU" dirty="0" smtClean="0"/>
                        <a:t> </a:t>
                      </a:r>
                      <a:r>
                        <a:rPr lang="hu-HU" i="1" dirty="0" smtClean="0"/>
                        <a:t>(Nyárfa)</a:t>
                      </a:r>
                      <a:endParaRPr lang="hu-HU" i="1" dirty="0"/>
                    </a:p>
                  </a:txBody>
                  <a:tcPr/>
                </a:tc>
                <a:tc>
                  <a:txBody>
                    <a:bodyPr/>
                    <a:lstStyle/>
                    <a:p>
                      <a:pPr algn="ctr"/>
                      <a:r>
                        <a:rPr lang="de-DE" dirty="0" smtClean="0"/>
                        <a:t>0</a:t>
                      </a:r>
                      <a:r>
                        <a:rPr lang="hu-HU" dirty="0" smtClean="0"/>
                        <a:t>,</a:t>
                      </a:r>
                      <a:r>
                        <a:rPr lang="hu-HU" baseline="0" dirty="0" smtClean="0"/>
                        <a:t>1 </a:t>
                      </a:r>
                      <a:r>
                        <a:rPr lang="de-DE" dirty="0" smtClean="0"/>
                        <a:t>–</a:t>
                      </a:r>
                      <a:r>
                        <a:rPr lang="hu-HU" dirty="0" smtClean="0"/>
                        <a:t> </a:t>
                      </a:r>
                      <a:r>
                        <a:rPr lang="de-DE" dirty="0" smtClean="0"/>
                        <a:t>12</a:t>
                      </a:r>
                      <a:r>
                        <a:rPr lang="hu-HU" dirty="0" smtClean="0"/>
                        <a:t>, </a:t>
                      </a:r>
                      <a:r>
                        <a:rPr lang="de-DE" dirty="0" smtClean="0"/>
                        <a:t>9</a:t>
                      </a:r>
                      <a:endParaRPr lang="hu-H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dirty="0" smtClean="0"/>
                        <a:t>Jelenleg is tesztelés alatt Brandenburgban,</a:t>
                      </a:r>
                      <a:r>
                        <a:rPr lang="hu-HU" baseline="0" dirty="0" smtClean="0"/>
                        <a:t> ígéretes </a:t>
                      </a:r>
                      <a:r>
                        <a:rPr lang="hu-HU" baseline="0" dirty="0" err="1" smtClean="0"/>
                        <a:t>kultivációs</a:t>
                      </a:r>
                      <a:r>
                        <a:rPr lang="hu-HU" baseline="0" dirty="0" smtClean="0"/>
                        <a:t> eredmények a rövid vágásfordulójú felhasználásban, probléma a felgyülemlett nehézfém tartalom miatt (</a:t>
                      </a:r>
                      <a:r>
                        <a:rPr lang="hu-HU" baseline="0" dirty="0" err="1" smtClean="0"/>
                        <a:t>Zn</a:t>
                      </a:r>
                      <a:r>
                        <a:rPr lang="hu-HU" baseline="0" dirty="0" smtClean="0"/>
                        <a:t>).</a:t>
                      </a:r>
                      <a:endParaRPr lang="hu-HU" dirty="0" smtClean="0"/>
                    </a:p>
                  </a:txBody>
                  <a:tcPr/>
                </a:tc>
                <a:extLst>
                  <a:ext uri="{0D108BD9-81ED-4DB2-BD59-A6C34878D82A}">
                    <a16:rowId xmlns="" xmlns:a16="http://schemas.microsoft.com/office/drawing/2014/main" val="10004"/>
                  </a:ext>
                </a:extLst>
              </a:tr>
            </a:tbl>
          </a:graphicData>
        </a:graphic>
      </p:graphicFrame>
      <p:sp>
        <p:nvSpPr>
          <p:cNvPr id="5" name="Rechteck: abgerundete Ecken 4">
            <a:extLst>
              <a:ext uri="{FF2B5EF4-FFF2-40B4-BE49-F238E27FC236}">
                <a16:creationId xmlns="" xmlns:a16="http://schemas.microsoft.com/office/drawing/2014/main" id="{67C8A40A-58F5-43C3-AAF9-D2478942C218}"/>
              </a:ext>
            </a:extLst>
          </p:cNvPr>
          <p:cNvSpPr/>
          <p:nvPr/>
        </p:nvSpPr>
        <p:spPr>
          <a:xfrm>
            <a:off x="-21829" y="2132856"/>
            <a:ext cx="9165830" cy="86409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3273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692696"/>
            <a:ext cx="8656712" cy="782960"/>
          </a:xfrm>
        </p:spPr>
        <p:txBody>
          <a:bodyPr>
            <a:noAutofit/>
          </a:bodyPr>
          <a:lstStyle/>
          <a:p>
            <a:r>
              <a:rPr lang="hu-HU" sz="3200" dirty="0" smtClean="0"/>
              <a:t>Értéklánc</a:t>
            </a:r>
            <a:r>
              <a:rPr lang="de-DE" sz="3200" dirty="0" smtClean="0"/>
              <a:t>: </a:t>
            </a:r>
            <a:r>
              <a:rPr lang="hu-HU" sz="3200" dirty="0" smtClean="0"/>
              <a:t>Óriásnád termesztés hő- és elektromos energia (CHP) előállításához (20 éves távlatban)</a:t>
            </a:r>
            <a:r>
              <a:rPr lang="de-DE" sz="3200" dirty="0"/>
              <a:t/>
            </a:r>
            <a:br>
              <a:rPr lang="de-DE" sz="3200" dirty="0"/>
            </a:br>
            <a:endParaRPr lang="en-GB" sz="3200" dirty="0"/>
          </a:p>
        </p:txBody>
      </p:sp>
      <p:graphicFrame>
        <p:nvGraphicFramePr>
          <p:cNvPr id="4" name="Tartalom helye 3"/>
          <p:cNvGraphicFramePr>
            <a:graphicFrameLocks/>
          </p:cNvGraphicFramePr>
          <p:nvPr>
            <p:extLst>
              <p:ext uri="{D42A27DB-BD31-4B8C-83A1-F6EECF244321}">
                <p14:modId xmlns:p14="http://schemas.microsoft.com/office/powerpoint/2010/main" val="4083997023"/>
              </p:ext>
            </p:extLst>
          </p:nvPr>
        </p:nvGraphicFramePr>
        <p:xfrm>
          <a:off x="177172" y="1772816"/>
          <a:ext cx="8528448" cy="2380080"/>
        </p:xfrm>
        <a:graphic>
          <a:graphicData uri="http://schemas.openxmlformats.org/drawingml/2006/table">
            <a:tbl>
              <a:tblPr firstRow="1" bandRow="1">
                <a:tableStyleId>{F5AB1C69-6EDB-4FF4-983F-18BD219EF322}</a:tableStyleId>
              </a:tblPr>
              <a:tblGrid>
                <a:gridCol w="3544144">
                  <a:extLst>
                    <a:ext uri="{9D8B030D-6E8A-4147-A177-3AD203B41FA5}">
                      <a16:colId xmlns:a16="http://schemas.microsoft.com/office/drawing/2014/main" xmlns="" val="398754219"/>
                    </a:ext>
                  </a:extLst>
                </a:gridCol>
                <a:gridCol w="4984304">
                  <a:extLst>
                    <a:ext uri="{9D8B030D-6E8A-4147-A177-3AD203B41FA5}">
                      <a16:colId xmlns:a16="http://schemas.microsoft.com/office/drawing/2014/main" xmlns="" val="20000"/>
                    </a:ext>
                  </a:extLst>
                </a:gridCol>
              </a:tblGrid>
              <a:tr h="365760">
                <a:tc>
                  <a:txBody>
                    <a:bodyPr/>
                    <a:lstStyle/>
                    <a:p>
                      <a:pPr algn="ctr"/>
                      <a:r>
                        <a:rPr lang="hu-HU" dirty="0" smtClean="0"/>
                        <a:t>Értéklánc adat</a:t>
                      </a:r>
                      <a:endParaRPr lang="hu-HU" dirty="0"/>
                    </a:p>
                  </a:txBody>
                  <a:tcPr/>
                </a:tc>
                <a:tc>
                  <a:txBody>
                    <a:bodyPr/>
                    <a:lstStyle/>
                    <a:p>
                      <a:pPr algn="ctr"/>
                      <a:r>
                        <a:rPr lang="hu-HU" sz="1800" dirty="0" smtClean="0"/>
                        <a:t>Mennyiség</a:t>
                      </a:r>
                      <a:endParaRPr lang="hu-HU" sz="1800" dirty="0"/>
                    </a:p>
                  </a:txBody>
                  <a:tcPr anchor="ctr"/>
                </a:tc>
                <a:extLst>
                  <a:ext uri="{0D108BD9-81ED-4DB2-BD59-A6C34878D82A}">
                    <a16:rowId xmlns:a16="http://schemas.microsoft.com/office/drawing/2014/main" xmlns="" val="10000"/>
                  </a:ext>
                </a:extLst>
              </a:tr>
              <a:tr h="311626">
                <a:tc>
                  <a:txBody>
                    <a:bodyPr/>
                    <a:lstStyle/>
                    <a:p>
                      <a:pPr algn="just">
                        <a:spcAft>
                          <a:spcPts val="0"/>
                        </a:spcAft>
                      </a:pPr>
                      <a:r>
                        <a:rPr lang="hu-HU" sz="1600" b="1" dirty="0" smtClean="0">
                          <a:effectLst/>
                          <a:latin typeface="+mn-lt"/>
                        </a:rPr>
                        <a:t>Óriásnád termelőképesség a második évtől</a:t>
                      </a:r>
                      <a:endParaRPr lang="uk-UA" sz="1600" b="1" dirty="0">
                        <a:solidFill>
                          <a:srgbClr val="38480C"/>
                        </a:solidFill>
                        <a:effectLst/>
                        <a:latin typeface="+mn-lt"/>
                        <a:ea typeface="Times New Roman" panose="02020603050405020304" pitchFamily="18" charset="0"/>
                        <a:cs typeface="Calibri" panose="020F0502020204030204" pitchFamily="34" charset="0"/>
                      </a:endParaRPr>
                    </a:p>
                  </a:txBody>
                  <a:tcPr anchor="ctr"/>
                </a:tc>
                <a:tc>
                  <a:txBody>
                    <a:bodyPr/>
                    <a:lstStyle/>
                    <a:p>
                      <a:pPr algn="ctr">
                        <a:spcAft>
                          <a:spcPts val="0"/>
                        </a:spcAft>
                      </a:pPr>
                      <a:r>
                        <a:rPr lang="hu-HU" sz="1600" b="0" dirty="0" smtClean="0">
                          <a:effectLst/>
                          <a:latin typeface="+mn-lt"/>
                        </a:rPr>
                        <a:t>5</a:t>
                      </a:r>
                      <a:r>
                        <a:rPr lang="en-US" sz="1600" b="0" dirty="0" smtClean="0">
                          <a:effectLst/>
                          <a:latin typeface="+mn-lt"/>
                        </a:rPr>
                        <a:t> t</a:t>
                      </a:r>
                      <a:r>
                        <a:rPr lang="hu-HU" sz="1600" b="0" dirty="0" err="1" smtClean="0">
                          <a:effectLst/>
                          <a:latin typeface="+mn-lt"/>
                        </a:rPr>
                        <a:t>onna</a:t>
                      </a:r>
                      <a:r>
                        <a:rPr lang="hu-HU" sz="1600" b="0" baseline="0" dirty="0" smtClean="0">
                          <a:effectLst/>
                          <a:latin typeface="+mn-lt"/>
                        </a:rPr>
                        <a:t> </a:t>
                      </a:r>
                      <a:r>
                        <a:rPr lang="en-US" sz="1600" b="0" dirty="0" smtClean="0">
                          <a:effectLst/>
                          <a:latin typeface="+mn-lt"/>
                        </a:rPr>
                        <a:t>/</a:t>
                      </a:r>
                      <a:r>
                        <a:rPr lang="hu-HU" sz="1600" b="0" dirty="0" smtClean="0">
                          <a:effectLst/>
                          <a:latin typeface="+mn-lt"/>
                        </a:rPr>
                        <a:t> év</a:t>
                      </a:r>
                      <a:endParaRPr lang="uk-UA" sz="1600" b="0" dirty="0">
                        <a:solidFill>
                          <a:srgbClr val="38480C"/>
                        </a:solidFill>
                        <a:effectLst/>
                        <a:latin typeface="+mn-lt"/>
                        <a:ea typeface="Times New Roman" panose="02020603050405020304" pitchFamily="18" charset="0"/>
                        <a:cs typeface="Calibri" panose="020F0502020204030204" pitchFamily="34" charset="0"/>
                      </a:endParaRPr>
                    </a:p>
                  </a:txBody>
                  <a:tcPr anchor="ctr"/>
                </a:tc>
                <a:extLst>
                  <a:ext uri="{0D108BD9-81ED-4DB2-BD59-A6C34878D82A}">
                    <a16:rowId xmlns:a16="http://schemas.microsoft.com/office/drawing/2014/main" xmlns="" val="10001"/>
                  </a:ext>
                </a:extLst>
              </a:tr>
              <a:tr h="293557">
                <a:tc>
                  <a:txBody>
                    <a:bodyPr/>
                    <a:lstStyle/>
                    <a:p>
                      <a:pPr algn="just">
                        <a:spcAft>
                          <a:spcPts val="0"/>
                        </a:spcAft>
                      </a:pPr>
                      <a:r>
                        <a:rPr lang="hu-HU" sz="1600" b="1" dirty="0" smtClean="0">
                          <a:effectLst/>
                          <a:latin typeface="+mn-lt"/>
                        </a:rPr>
                        <a:t>Óriásnád termelőképesség a harmadik évtől</a:t>
                      </a:r>
                      <a:endParaRPr lang="uk-UA" sz="1600" b="1" dirty="0">
                        <a:solidFill>
                          <a:srgbClr val="38480C"/>
                        </a:solidFill>
                        <a:effectLst/>
                        <a:latin typeface="+mn-lt"/>
                        <a:ea typeface="Times New Roman" panose="02020603050405020304" pitchFamily="18" charset="0"/>
                        <a:cs typeface="Calibri" panose="020F0502020204030204" pitchFamily="34" charset="0"/>
                      </a:endParaRPr>
                    </a:p>
                  </a:txBody>
                  <a:tcPr marL="68580" marR="68580" marT="36000" marB="36000" anchor="b"/>
                </a:tc>
                <a:tc>
                  <a:txBody>
                    <a:bodyPr/>
                    <a:lstStyle/>
                    <a:p>
                      <a:pPr algn="ctr">
                        <a:spcAft>
                          <a:spcPts val="0"/>
                        </a:spcAft>
                      </a:pPr>
                      <a:r>
                        <a:rPr lang="hu-HU" sz="1600" b="0" dirty="0" smtClean="0">
                          <a:effectLst/>
                          <a:latin typeface="+mn-lt"/>
                        </a:rPr>
                        <a:t>15</a:t>
                      </a:r>
                      <a:r>
                        <a:rPr lang="en-US" sz="1600" b="0" dirty="0" smtClean="0">
                          <a:effectLst/>
                          <a:latin typeface="+mn-lt"/>
                        </a:rPr>
                        <a:t> </a:t>
                      </a:r>
                      <a:r>
                        <a:rPr lang="hu-HU" sz="1600" b="0" dirty="0" smtClean="0">
                          <a:effectLst/>
                          <a:latin typeface="+mn-lt"/>
                        </a:rPr>
                        <a:t>tonna szárazanyag / hektár</a:t>
                      </a:r>
                      <a:r>
                        <a:rPr lang="hu-HU" sz="1600" b="0" baseline="0" dirty="0" smtClean="0">
                          <a:effectLst/>
                          <a:latin typeface="+mn-lt"/>
                        </a:rPr>
                        <a:t> / év</a:t>
                      </a:r>
                      <a:endParaRPr lang="en-US" sz="1600" b="0" baseline="30000" dirty="0">
                        <a:effectLst/>
                        <a:latin typeface="+mn-lt"/>
                      </a:endParaRPr>
                    </a:p>
                  </a:txBody>
                  <a:tcPr marL="68580" marR="68580" marT="36000" marB="36000" anchor="ctr"/>
                </a:tc>
                <a:extLst>
                  <a:ext uri="{0D108BD9-81ED-4DB2-BD59-A6C34878D82A}">
                    <a16:rowId xmlns:a16="http://schemas.microsoft.com/office/drawing/2014/main" xmlns="" val="4183037310"/>
                  </a:ext>
                </a:extLst>
              </a:tr>
              <a:tr h="293557">
                <a:tc>
                  <a:txBody>
                    <a:bodyPr/>
                    <a:lstStyle/>
                    <a:p>
                      <a:pPr algn="just">
                        <a:spcAft>
                          <a:spcPts val="0"/>
                        </a:spcAft>
                      </a:pPr>
                      <a:r>
                        <a:rPr lang="hu-HU" sz="1600" b="1" dirty="0" smtClean="0">
                          <a:effectLst/>
                          <a:latin typeface="+mn-lt"/>
                        </a:rPr>
                        <a:t>Szükséges földterület az óriásnád biomassza termesztéshez</a:t>
                      </a:r>
                      <a:endParaRPr lang="uk-UA" sz="1600" b="1" dirty="0">
                        <a:solidFill>
                          <a:srgbClr val="38480C"/>
                        </a:solidFill>
                        <a:effectLst/>
                        <a:latin typeface="+mn-lt"/>
                        <a:ea typeface="Times New Roman" panose="02020603050405020304" pitchFamily="18" charset="0"/>
                        <a:cs typeface="Calibri" panose="020F0502020204030204" pitchFamily="34" charset="0"/>
                      </a:endParaRPr>
                    </a:p>
                  </a:txBody>
                  <a:tcPr marL="68580" marR="68580" marT="36000" marB="36000" anchor="b"/>
                </a:tc>
                <a:tc>
                  <a:txBody>
                    <a:bodyPr/>
                    <a:lstStyle/>
                    <a:p>
                      <a:pPr algn="ctr">
                        <a:spcAft>
                          <a:spcPts val="0"/>
                        </a:spcAft>
                      </a:pPr>
                      <a:r>
                        <a:rPr lang="hu-HU" sz="1600" b="0" dirty="0" smtClean="0">
                          <a:effectLst/>
                          <a:latin typeface="+mn-lt"/>
                        </a:rPr>
                        <a:t>1</a:t>
                      </a:r>
                      <a:r>
                        <a:rPr lang="en-US" sz="1600" b="0" dirty="0" smtClean="0">
                          <a:effectLst/>
                          <a:latin typeface="+mn-lt"/>
                        </a:rPr>
                        <a:t>,</a:t>
                      </a:r>
                      <a:r>
                        <a:rPr lang="hu-HU" sz="1600" b="0" dirty="0" smtClean="0">
                          <a:effectLst/>
                          <a:latin typeface="+mn-lt"/>
                        </a:rPr>
                        <a:t>140</a:t>
                      </a:r>
                      <a:r>
                        <a:rPr lang="en-US" sz="1600" b="0" dirty="0" smtClean="0">
                          <a:effectLst/>
                          <a:latin typeface="+mn-lt"/>
                        </a:rPr>
                        <a:t> </a:t>
                      </a:r>
                      <a:r>
                        <a:rPr lang="en-GB" sz="1600" b="0" dirty="0" smtClean="0">
                          <a:effectLst/>
                          <a:latin typeface="+mn-lt"/>
                        </a:rPr>
                        <a:t>h</a:t>
                      </a:r>
                      <a:r>
                        <a:rPr lang="hu-HU" sz="1600" b="0" dirty="0" err="1" smtClean="0">
                          <a:effectLst/>
                          <a:latin typeface="+mn-lt"/>
                        </a:rPr>
                        <a:t>ektár</a:t>
                      </a:r>
                      <a:endParaRPr lang="uk-UA" sz="1600" b="0" dirty="0">
                        <a:solidFill>
                          <a:srgbClr val="38480C"/>
                        </a:solidFill>
                        <a:effectLst/>
                        <a:latin typeface="+mn-lt"/>
                        <a:ea typeface="Times New Roman" panose="02020603050405020304" pitchFamily="18" charset="0"/>
                        <a:cs typeface="Calibri" panose="020F0502020204030204" pitchFamily="34" charset="0"/>
                      </a:endParaRPr>
                    </a:p>
                  </a:txBody>
                  <a:tcPr marL="68580" marR="68580" marT="36000" marB="36000" anchor="ctr"/>
                </a:tc>
                <a:extLst>
                  <a:ext uri="{0D108BD9-81ED-4DB2-BD59-A6C34878D82A}">
                    <a16:rowId xmlns:a16="http://schemas.microsoft.com/office/drawing/2014/main" xmlns="" val="3024412670"/>
                  </a:ext>
                </a:extLst>
              </a:tr>
              <a:tr h="293557">
                <a:tc>
                  <a:txBody>
                    <a:bodyPr/>
                    <a:lstStyle/>
                    <a:p>
                      <a:pPr algn="just">
                        <a:spcAft>
                          <a:spcPts val="0"/>
                        </a:spcAft>
                      </a:pPr>
                      <a:r>
                        <a:rPr lang="hu-HU" sz="1600" b="1" dirty="0" smtClean="0">
                          <a:effectLst/>
                          <a:latin typeface="+mn-lt"/>
                        </a:rPr>
                        <a:t>Begyűjtési sugár</a:t>
                      </a:r>
                      <a:endParaRPr lang="en-US" sz="1600" b="1" dirty="0">
                        <a:effectLst/>
                        <a:latin typeface="+mn-lt"/>
                      </a:endParaRPr>
                    </a:p>
                  </a:txBody>
                  <a:tcPr marL="68580" marR="68580" marT="36000" marB="36000" anchor="b"/>
                </a:tc>
                <a:tc>
                  <a:txBody>
                    <a:bodyPr/>
                    <a:lstStyle/>
                    <a:p>
                      <a:pPr algn="ctr">
                        <a:spcAft>
                          <a:spcPts val="0"/>
                        </a:spcAft>
                      </a:pPr>
                      <a:r>
                        <a:rPr lang="hu-HU" sz="1600" b="0" dirty="0" smtClean="0">
                          <a:effectLst/>
                          <a:latin typeface="+mn-lt"/>
                        </a:rPr>
                        <a:t>3</a:t>
                      </a:r>
                      <a:r>
                        <a:rPr lang="hu-HU" sz="1600" b="0" baseline="0" dirty="0" smtClean="0">
                          <a:effectLst/>
                          <a:latin typeface="+mn-lt"/>
                        </a:rPr>
                        <a:t> – 14 km</a:t>
                      </a:r>
                      <a:endParaRPr lang="uk-UA" sz="1600" b="0" dirty="0">
                        <a:solidFill>
                          <a:srgbClr val="38480C"/>
                        </a:solidFill>
                        <a:effectLst/>
                        <a:latin typeface="+mn-lt"/>
                        <a:ea typeface="Times New Roman" panose="02020603050405020304" pitchFamily="18" charset="0"/>
                        <a:cs typeface="Calibri" panose="020F0502020204030204" pitchFamily="34" charset="0"/>
                      </a:endParaRPr>
                    </a:p>
                  </a:txBody>
                  <a:tcPr marL="68580" marR="68580" marT="36000" marB="36000" anchor="ctr"/>
                </a:tc>
                <a:extLst>
                  <a:ext uri="{0D108BD9-81ED-4DB2-BD59-A6C34878D82A}">
                    <a16:rowId xmlns:a16="http://schemas.microsoft.com/office/drawing/2014/main" xmlns="" val="2491839984"/>
                  </a:ext>
                </a:extLst>
              </a:tr>
            </a:tbl>
          </a:graphicData>
        </a:graphic>
      </p:graphicFrame>
    </p:spTree>
    <p:extLst>
      <p:ext uri="{BB962C8B-B14F-4D97-AF65-F5344CB8AC3E}">
        <p14:creationId xmlns:p14="http://schemas.microsoft.com/office/powerpoint/2010/main" val="12894725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hu-HU" sz="2800" dirty="0"/>
              <a:t>Értéklánc</a:t>
            </a:r>
            <a:r>
              <a:rPr lang="de-DE" sz="2800" dirty="0"/>
              <a:t>: </a:t>
            </a:r>
            <a:r>
              <a:rPr lang="hu-HU" sz="2800" dirty="0"/>
              <a:t>Óriásnád termesztés hő- és elektromos energia (CHP) előállításához (20 éves távlatban)</a:t>
            </a:r>
            <a:endParaRPr lang="de-DE" sz="2800" dirty="0"/>
          </a:p>
        </p:txBody>
      </p:sp>
      <p:graphicFrame>
        <p:nvGraphicFramePr>
          <p:cNvPr id="4" name="Tartalom helye 3"/>
          <p:cNvGraphicFramePr>
            <a:graphicFrameLocks/>
          </p:cNvGraphicFramePr>
          <p:nvPr>
            <p:extLst>
              <p:ext uri="{D42A27DB-BD31-4B8C-83A1-F6EECF244321}">
                <p14:modId xmlns:p14="http://schemas.microsoft.com/office/powerpoint/2010/main" val="674178884"/>
              </p:ext>
            </p:extLst>
          </p:nvPr>
        </p:nvGraphicFramePr>
        <p:xfrm>
          <a:off x="474672" y="1412776"/>
          <a:ext cx="7992888" cy="2225040"/>
        </p:xfrm>
        <a:graphic>
          <a:graphicData uri="http://schemas.openxmlformats.org/drawingml/2006/table">
            <a:tbl>
              <a:tblPr firstRow="1" bandRow="1">
                <a:tableStyleId>{F5AB1C69-6EDB-4FF4-983F-18BD219EF322}</a:tableStyleId>
              </a:tblPr>
              <a:tblGrid>
                <a:gridCol w="5105440">
                  <a:extLst>
                    <a:ext uri="{9D8B030D-6E8A-4147-A177-3AD203B41FA5}">
                      <a16:colId xmlns="" xmlns:a16="http://schemas.microsoft.com/office/drawing/2014/main" val="398754219"/>
                    </a:ext>
                  </a:extLst>
                </a:gridCol>
                <a:gridCol w="2887448">
                  <a:extLst>
                    <a:ext uri="{9D8B030D-6E8A-4147-A177-3AD203B41FA5}">
                      <a16:colId xmlns="" xmlns:a16="http://schemas.microsoft.com/office/drawing/2014/main" val="20000"/>
                    </a:ext>
                  </a:extLst>
                </a:gridCol>
              </a:tblGrid>
              <a:tr h="370840">
                <a:tc>
                  <a:txBody>
                    <a:bodyPr/>
                    <a:lstStyle/>
                    <a:p>
                      <a:pPr algn="ctr"/>
                      <a:r>
                        <a:rPr lang="hu-HU" dirty="0" smtClean="0"/>
                        <a:t>Költségek</a:t>
                      </a:r>
                      <a:endParaRPr lang="hu-HU" dirty="0"/>
                    </a:p>
                  </a:txBody>
                  <a:tcPr/>
                </a:tc>
                <a:tc>
                  <a:txBody>
                    <a:bodyPr/>
                    <a:lstStyle/>
                    <a:p>
                      <a:pPr algn="ctr"/>
                      <a:r>
                        <a:rPr lang="hu-HU" sz="1800" dirty="0" smtClean="0">
                          <a:solidFill>
                            <a:schemeClr val="bg1"/>
                          </a:solidFill>
                          <a:effectLst/>
                          <a:latin typeface="+mn-lt"/>
                          <a:ea typeface="Times New Roman" panose="02020603050405020304" pitchFamily="18" charset="0"/>
                          <a:cs typeface="Calibri" panose="020F0502020204030204" pitchFamily="34" charset="0"/>
                        </a:rPr>
                        <a:t>EUR </a:t>
                      </a:r>
                      <a:r>
                        <a:rPr lang="uk-UA" sz="1800" dirty="0" smtClean="0">
                          <a:solidFill>
                            <a:schemeClr val="bg1"/>
                          </a:solidFill>
                          <a:effectLst/>
                          <a:latin typeface="+mn-lt"/>
                          <a:ea typeface="Times New Roman" panose="02020603050405020304" pitchFamily="18" charset="0"/>
                          <a:cs typeface="Calibri" panose="020F0502020204030204" pitchFamily="34" charset="0"/>
                        </a:rPr>
                        <a:t>/</a:t>
                      </a:r>
                      <a:r>
                        <a:rPr lang="hu-HU" sz="1800" dirty="0" smtClean="0">
                          <a:solidFill>
                            <a:schemeClr val="bg1"/>
                          </a:solidFill>
                          <a:effectLst/>
                          <a:latin typeface="+mn-lt"/>
                          <a:ea typeface="Times New Roman" panose="02020603050405020304" pitchFamily="18" charset="0"/>
                          <a:cs typeface="Calibri" panose="020F0502020204030204" pitchFamily="34" charset="0"/>
                        </a:rPr>
                        <a:t> </a:t>
                      </a:r>
                      <a:r>
                        <a:rPr lang="de-DE" sz="1800" dirty="0" smtClean="0">
                          <a:solidFill>
                            <a:schemeClr val="bg1"/>
                          </a:solidFill>
                          <a:effectLst/>
                          <a:latin typeface="+mn-lt"/>
                          <a:ea typeface="Times New Roman" panose="02020603050405020304" pitchFamily="18" charset="0"/>
                          <a:cs typeface="Calibri" panose="020F0502020204030204" pitchFamily="34" charset="0"/>
                        </a:rPr>
                        <a:t>h</a:t>
                      </a:r>
                      <a:r>
                        <a:rPr lang="hu-HU" sz="1800" dirty="0" err="1" smtClean="0">
                          <a:solidFill>
                            <a:schemeClr val="bg1"/>
                          </a:solidFill>
                          <a:effectLst/>
                          <a:latin typeface="+mn-lt"/>
                          <a:ea typeface="Times New Roman" panose="02020603050405020304" pitchFamily="18" charset="0"/>
                          <a:cs typeface="Calibri" panose="020F0502020204030204" pitchFamily="34" charset="0"/>
                        </a:rPr>
                        <a:t>ektár</a:t>
                      </a:r>
                      <a:r>
                        <a:rPr lang="hu-HU" sz="1800" dirty="0" smtClean="0">
                          <a:solidFill>
                            <a:schemeClr val="bg1"/>
                          </a:solidFill>
                          <a:effectLst/>
                          <a:latin typeface="+mn-lt"/>
                          <a:ea typeface="Times New Roman" panose="02020603050405020304" pitchFamily="18" charset="0"/>
                          <a:cs typeface="Calibri" panose="020F0502020204030204" pitchFamily="34" charset="0"/>
                        </a:rPr>
                        <a:t> / év</a:t>
                      </a:r>
                      <a:endParaRPr lang="hu-HU" dirty="0">
                        <a:solidFill>
                          <a:schemeClr val="bg1"/>
                        </a:solidFill>
                      </a:endParaRPr>
                    </a:p>
                  </a:txBody>
                  <a:tcPr/>
                </a:tc>
                <a:extLst>
                  <a:ext uri="{0D108BD9-81ED-4DB2-BD59-A6C34878D82A}">
                    <a16:rowId xmlns="" xmlns:a16="http://schemas.microsoft.com/office/drawing/2014/main" val="10000"/>
                  </a:ext>
                </a:extLst>
              </a:tr>
              <a:tr h="370840">
                <a:tc>
                  <a:txBody>
                    <a:bodyPr/>
                    <a:lstStyle/>
                    <a:p>
                      <a:r>
                        <a:rPr lang="hu-HU" sz="1600" b="1" i="0" baseline="0" dirty="0" smtClean="0"/>
                        <a:t>Ültetés költségei</a:t>
                      </a:r>
                      <a:endParaRPr lang="hu-HU" sz="1600" b="1" i="0" dirty="0"/>
                    </a:p>
                  </a:txBody>
                  <a:tcPr anchor="ctr"/>
                </a:tc>
                <a:tc>
                  <a:txBody>
                    <a:bodyPr/>
                    <a:lstStyle/>
                    <a:p>
                      <a:pPr algn="ctr"/>
                      <a:r>
                        <a:rPr lang="de-DE" sz="1600" b="0" i="0" baseline="0" dirty="0"/>
                        <a:t>3,208 </a:t>
                      </a:r>
                      <a:r>
                        <a:rPr lang="de-DE" sz="1600" b="0" i="0" baseline="0" dirty="0" smtClean="0"/>
                        <a:t>(</a:t>
                      </a:r>
                      <a:r>
                        <a:rPr lang="hu-HU" sz="1600" b="0" i="0" baseline="0" dirty="0" smtClean="0"/>
                        <a:t>első évben</a:t>
                      </a:r>
                      <a:r>
                        <a:rPr lang="de-DE" sz="1600" b="0" i="0" baseline="0" dirty="0" smtClean="0"/>
                        <a:t>)</a:t>
                      </a:r>
                      <a:endParaRPr lang="hu-HU" sz="1600" b="0" i="0" dirty="0"/>
                    </a:p>
                  </a:txBody>
                  <a:tcPr anchor="ctr"/>
                </a:tc>
                <a:extLst>
                  <a:ext uri="{0D108BD9-81ED-4DB2-BD59-A6C34878D82A}">
                    <a16:rowId xmlns="" xmlns:a16="http://schemas.microsoft.com/office/drawing/2014/main" val="10001"/>
                  </a:ext>
                </a:extLst>
              </a:tr>
              <a:tr h="370840">
                <a:tc>
                  <a:txBody>
                    <a:bodyPr/>
                    <a:lstStyle/>
                    <a:p>
                      <a:r>
                        <a:rPr lang="hu-HU" sz="1600" b="1" i="0" dirty="0" smtClean="0"/>
                        <a:t>Éves karbantartás költségei</a:t>
                      </a:r>
                      <a:endParaRPr lang="hu-HU" sz="1600" b="1" i="0" dirty="0"/>
                    </a:p>
                  </a:txBody>
                  <a:tcPr anchor="ctr"/>
                </a:tc>
                <a:tc>
                  <a:txBody>
                    <a:bodyPr/>
                    <a:lstStyle/>
                    <a:p>
                      <a:pPr algn="ctr"/>
                      <a:r>
                        <a:rPr lang="de-DE" sz="1600" b="0" i="0" dirty="0"/>
                        <a:t>24 </a:t>
                      </a:r>
                      <a:endParaRPr lang="hu-HU" sz="1600" b="0" i="0" dirty="0"/>
                    </a:p>
                  </a:txBody>
                  <a:tcPr anchor="ctr"/>
                </a:tc>
                <a:extLst>
                  <a:ext uri="{0D108BD9-81ED-4DB2-BD59-A6C34878D82A}">
                    <a16:rowId xmlns="" xmlns:a16="http://schemas.microsoft.com/office/drawing/2014/main" val="4183037310"/>
                  </a:ext>
                </a:extLst>
              </a:tr>
              <a:tr h="370840">
                <a:tc>
                  <a:txBody>
                    <a:bodyPr/>
                    <a:lstStyle/>
                    <a:p>
                      <a:r>
                        <a:rPr lang="hu-HU" sz="1600" b="1" i="0" dirty="0" smtClean="0"/>
                        <a:t>Aratás költsége</a:t>
                      </a:r>
                      <a:endParaRPr lang="hu-HU" sz="1600" b="1" i="0" dirty="0"/>
                    </a:p>
                  </a:txBody>
                  <a:tcPr anchor="ctr"/>
                </a:tc>
                <a:tc>
                  <a:txBody>
                    <a:bodyPr/>
                    <a:lstStyle/>
                    <a:p>
                      <a:pPr algn="ctr"/>
                      <a:r>
                        <a:rPr lang="de-DE" sz="1600" b="0" i="0" dirty="0"/>
                        <a:t>278</a:t>
                      </a:r>
                      <a:endParaRPr lang="hu-HU" sz="1600" b="0" i="0" dirty="0"/>
                    </a:p>
                  </a:txBody>
                  <a:tcPr anchor="ctr"/>
                </a:tc>
                <a:extLst>
                  <a:ext uri="{0D108BD9-81ED-4DB2-BD59-A6C34878D82A}">
                    <a16:rowId xmlns="" xmlns:a16="http://schemas.microsoft.com/office/drawing/2014/main" val="3024412670"/>
                  </a:ext>
                </a:extLst>
              </a:tr>
              <a:tr h="370840">
                <a:tc>
                  <a:txBody>
                    <a:bodyPr/>
                    <a:lstStyle/>
                    <a:p>
                      <a:r>
                        <a:rPr lang="hu-HU" sz="1600" b="1" i="0" dirty="0" smtClean="0"/>
                        <a:t>A végfelhasználó felé történő szállítás költségei </a:t>
                      </a:r>
                      <a:r>
                        <a:rPr lang="de-DE" sz="1600" b="1" i="0" dirty="0" smtClean="0"/>
                        <a:t>(3-14</a:t>
                      </a:r>
                      <a:r>
                        <a:rPr lang="hu-HU" sz="1600" b="1" i="0" dirty="0" smtClean="0"/>
                        <a:t> </a:t>
                      </a:r>
                      <a:r>
                        <a:rPr lang="de-DE" sz="1600" b="1" i="0" dirty="0" smtClean="0"/>
                        <a:t>km</a:t>
                      </a:r>
                      <a:r>
                        <a:rPr lang="de-DE" sz="1600" b="1" i="0" dirty="0"/>
                        <a:t>)</a:t>
                      </a:r>
                      <a:endParaRPr lang="hu-HU" sz="1600" b="1" i="0" dirty="0"/>
                    </a:p>
                  </a:txBody>
                  <a:tcPr anchor="ctr"/>
                </a:tc>
                <a:tc>
                  <a:txBody>
                    <a:bodyPr/>
                    <a:lstStyle/>
                    <a:p>
                      <a:pPr algn="ctr"/>
                      <a:r>
                        <a:rPr lang="de-DE" sz="1600" b="0" i="0" dirty="0">
                          <a:solidFill>
                            <a:schemeClr val="tx1"/>
                          </a:solidFill>
                        </a:rPr>
                        <a:t>113 - 314</a:t>
                      </a:r>
                      <a:endParaRPr lang="hu-HU" sz="1600" b="0" i="0" dirty="0">
                        <a:solidFill>
                          <a:schemeClr val="tx1"/>
                        </a:solidFill>
                      </a:endParaRPr>
                    </a:p>
                  </a:txBody>
                  <a:tcPr anchor="ctr"/>
                </a:tc>
                <a:extLst>
                  <a:ext uri="{0D108BD9-81ED-4DB2-BD59-A6C34878D82A}">
                    <a16:rowId xmlns="" xmlns:a16="http://schemas.microsoft.com/office/drawing/2014/main" val="2491839984"/>
                  </a:ext>
                </a:extLst>
              </a:tr>
              <a:tr h="370840">
                <a:tc>
                  <a:txBody>
                    <a:bodyPr/>
                    <a:lstStyle/>
                    <a:p>
                      <a:r>
                        <a:rPr lang="hu-HU" sz="1600" b="1" i="0" dirty="0" smtClean="0"/>
                        <a:t>ÖSSZES KÖLTSÉG</a:t>
                      </a:r>
                      <a:endParaRPr lang="hu-HU" sz="1600" b="1" i="0" dirty="0"/>
                    </a:p>
                  </a:txBody>
                  <a:tcPr anchor="ctr"/>
                </a:tc>
                <a:tc>
                  <a:txBody>
                    <a:bodyPr/>
                    <a:lstStyle/>
                    <a:p>
                      <a:pPr algn="ctr"/>
                      <a:r>
                        <a:rPr lang="de-DE" sz="1600" b="1" kern="1200" dirty="0">
                          <a:solidFill>
                            <a:srgbClr val="4D4D4D"/>
                          </a:solidFill>
                          <a:latin typeface="+mn-lt"/>
                          <a:ea typeface="+mn-ea"/>
                          <a:cs typeface="Arial" pitchFamily="34" charset="0"/>
                        </a:rPr>
                        <a:t>576.4 - 777.4</a:t>
                      </a:r>
                      <a:endParaRPr lang="hu-HU" sz="1600" b="1" kern="1200" dirty="0">
                        <a:solidFill>
                          <a:srgbClr val="4D4D4D"/>
                        </a:solidFill>
                        <a:latin typeface="+mn-lt"/>
                        <a:ea typeface="+mn-ea"/>
                        <a:cs typeface="Arial" pitchFamily="34" charset="0"/>
                      </a:endParaRPr>
                    </a:p>
                  </a:txBody>
                  <a:tcPr anchor="ctr"/>
                </a:tc>
                <a:extLst>
                  <a:ext uri="{0D108BD9-81ED-4DB2-BD59-A6C34878D82A}">
                    <a16:rowId xmlns="" xmlns:a16="http://schemas.microsoft.com/office/drawing/2014/main" val="176007072"/>
                  </a:ext>
                </a:extLst>
              </a:tr>
            </a:tbl>
          </a:graphicData>
        </a:graphic>
      </p:graphicFrame>
    </p:spTree>
    <p:extLst>
      <p:ext uri="{BB962C8B-B14F-4D97-AF65-F5344CB8AC3E}">
        <p14:creationId xmlns:p14="http://schemas.microsoft.com/office/powerpoint/2010/main" val="32341886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c_01"/>
          <p:cNvPicPr>
            <a:picLocks noChangeAspect="1" noChangeArrowheads="1"/>
          </p:cNvPicPr>
          <p:nvPr/>
        </p:nvPicPr>
        <p:blipFill>
          <a:blip r:embed="rId3" cstate="print">
            <a:lum bright="5000"/>
          </a:blip>
          <a:srcRect r="6848"/>
          <a:stretch>
            <a:fillRect/>
          </a:stretch>
        </p:blipFill>
        <p:spPr bwMode="auto">
          <a:xfrm>
            <a:off x="467544" y="603270"/>
            <a:ext cx="8676456" cy="5634042"/>
          </a:xfrm>
          <a:prstGeom prst="rect">
            <a:avLst/>
          </a:prstGeom>
          <a:solidFill>
            <a:srgbClr val="BFBFBF">
              <a:alpha val="50196"/>
            </a:srgbClr>
          </a:solidFill>
          <a:ln w="9525">
            <a:noFill/>
            <a:miter lim="800000"/>
            <a:headEnd/>
            <a:tailEnd/>
          </a:ln>
        </p:spPr>
      </p:pic>
      <p:sp>
        <p:nvSpPr>
          <p:cNvPr id="5" name="Rechteck 4"/>
          <p:cNvSpPr/>
          <p:nvPr/>
        </p:nvSpPr>
        <p:spPr>
          <a:xfrm>
            <a:off x="2843808" y="764704"/>
            <a:ext cx="6300192" cy="1569660"/>
          </a:xfrm>
          <a:prstGeom prst="rect">
            <a:avLst/>
          </a:prstGeom>
          <a:solidFill>
            <a:srgbClr val="F8F8F8">
              <a:alpha val="69804"/>
            </a:srgbClr>
          </a:solidFill>
        </p:spPr>
        <p:txBody>
          <a:bodyPr wrap="square">
            <a:spAutoFit/>
          </a:bodyPr>
          <a:lstStyle/>
          <a:p>
            <a:pPr marL="342900" indent="-342900"/>
            <a:r>
              <a:rPr lang="hu-HU" sz="2800" dirty="0">
                <a:solidFill>
                  <a:schemeClr val="tx2">
                    <a:lumMod val="75000"/>
                  </a:schemeClr>
                </a:solidFill>
              </a:rPr>
              <a:t>Németországi esettanulmány </a:t>
            </a:r>
            <a:r>
              <a:rPr lang="hu-HU" sz="2800" dirty="0" smtClean="0">
                <a:solidFill>
                  <a:schemeClr val="tx2">
                    <a:lumMod val="75000"/>
                  </a:schemeClr>
                </a:solidFill>
              </a:rPr>
              <a:t>II</a:t>
            </a:r>
            <a:r>
              <a:rPr lang="hu-HU" sz="2800" dirty="0">
                <a:solidFill>
                  <a:schemeClr val="tx2">
                    <a:lumMod val="75000"/>
                  </a:schemeClr>
                </a:solidFill>
              </a:rPr>
              <a:t>.</a:t>
            </a:r>
          </a:p>
          <a:p>
            <a:pPr marL="342900" indent="-342900" eaLnBrk="1" hangingPunct="1">
              <a:lnSpc>
                <a:spcPct val="100000"/>
              </a:lnSpc>
            </a:pPr>
            <a:endParaRPr lang="en-GB" sz="2000" dirty="0">
              <a:solidFill>
                <a:schemeClr val="tx2">
                  <a:lumMod val="75000"/>
                </a:schemeClr>
              </a:solidFill>
            </a:endParaRPr>
          </a:p>
          <a:p>
            <a:pPr marL="342900" indent="-342900" eaLnBrk="1" hangingPunct="1">
              <a:lnSpc>
                <a:spcPct val="100000"/>
              </a:lnSpc>
            </a:pPr>
            <a:r>
              <a:rPr lang="hu-HU" sz="2400" b="1" i="1" dirty="0" smtClean="0">
                <a:solidFill>
                  <a:schemeClr val="tx2">
                    <a:lumMod val="75000"/>
                  </a:schemeClr>
                </a:solidFill>
              </a:rPr>
              <a:t>Rekultiváció a Kelet-Németországi Lignit Meddőhányóban </a:t>
            </a:r>
            <a:r>
              <a:rPr lang="en-GB" sz="2400" b="1" i="1" dirty="0" smtClean="0">
                <a:solidFill>
                  <a:schemeClr val="tx2">
                    <a:lumMod val="75000"/>
                  </a:schemeClr>
                </a:solidFill>
              </a:rPr>
              <a:t>(</a:t>
            </a:r>
            <a:r>
              <a:rPr lang="en-GB" sz="2400" b="1" i="1" dirty="0">
                <a:solidFill>
                  <a:schemeClr val="tx2">
                    <a:lumMod val="75000"/>
                  </a:schemeClr>
                </a:solidFill>
              </a:rPr>
              <a:t>Lusatia)</a:t>
            </a:r>
          </a:p>
        </p:txBody>
      </p:sp>
    </p:spTree>
    <p:extLst>
      <p:ext uri="{BB962C8B-B14F-4D97-AF65-F5344CB8AC3E}">
        <p14:creationId xmlns:p14="http://schemas.microsoft.com/office/powerpoint/2010/main" val="230998062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FORBIO_Project_RJ">
  <a:themeElements>
    <a:clrScheme name="Egyéni 28. séma">
      <a:dk1>
        <a:srgbClr val="595854"/>
      </a:dk1>
      <a:lt1>
        <a:sysClr val="window" lastClr="FFFFFF"/>
      </a:lt1>
      <a:dk2>
        <a:srgbClr val="88BD0D"/>
      </a:dk2>
      <a:lt2>
        <a:srgbClr val="FFFFFF"/>
      </a:lt2>
      <a:accent1>
        <a:srgbClr val="EDF2D4"/>
      </a:accent1>
      <a:accent2>
        <a:srgbClr val="D9E6AB"/>
      </a:accent2>
      <a:accent3>
        <a:srgbClr val="98C11E"/>
      </a:accent3>
      <a:accent4>
        <a:srgbClr val="9BAD6A"/>
      </a:accent4>
      <a:accent5>
        <a:srgbClr val="4C6110"/>
      </a:accent5>
      <a:accent6>
        <a:srgbClr val="263108"/>
      </a:accent6>
      <a:hlink>
        <a:srgbClr val="FF6C2C"/>
      </a:hlink>
      <a:folHlink>
        <a:srgbClr val="5B4D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éma">
  <a:themeElements>
    <a:clrScheme name="Egyéni 28. séma">
      <a:dk1>
        <a:srgbClr val="595854"/>
      </a:dk1>
      <a:lt1>
        <a:sysClr val="window" lastClr="FFFFFF"/>
      </a:lt1>
      <a:dk2>
        <a:srgbClr val="88BD0D"/>
      </a:dk2>
      <a:lt2>
        <a:srgbClr val="FFFFFF"/>
      </a:lt2>
      <a:accent1>
        <a:srgbClr val="EDF2D4"/>
      </a:accent1>
      <a:accent2>
        <a:srgbClr val="D9E6AB"/>
      </a:accent2>
      <a:accent3>
        <a:srgbClr val="98C11E"/>
      </a:accent3>
      <a:accent4>
        <a:srgbClr val="9BAD6A"/>
      </a:accent4>
      <a:accent5>
        <a:srgbClr val="4C6110"/>
      </a:accent5>
      <a:accent6>
        <a:srgbClr val="263108"/>
      </a:accent6>
      <a:hlink>
        <a:srgbClr val="FF6C2C"/>
      </a:hlink>
      <a:folHlink>
        <a:srgbClr val="5B4D6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FORBIO_Project_RJ</Template>
  <TotalTime>471</TotalTime>
  <Words>2671</Words>
  <Application>Microsoft Office PowerPoint</Application>
  <PresentationFormat>On-screen Show (4:3)</PresentationFormat>
  <Paragraphs>422</Paragraphs>
  <Slides>33</Slides>
  <Notes>30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33</vt:i4>
      </vt:variant>
    </vt:vector>
  </HeadingPairs>
  <TitlesOfParts>
    <vt:vector size="40" baseType="lpstr">
      <vt:lpstr>Arial</vt:lpstr>
      <vt:lpstr>Calibri</vt:lpstr>
      <vt:lpstr>Calibri Light</vt:lpstr>
      <vt:lpstr>Symbol</vt:lpstr>
      <vt:lpstr>Times New Roman</vt:lpstr>
      <vt:lpstr>FORBIO_Project_RJ</vt:lpstr>
      <vt:lpstr>Office-téma</vt:lpstr>
      <vt:lpstr> Német,  olasz  és  ukrán  területhasznosítási  és  növénytermesztési  példák (Projekt partnereink esettanulmányai alapján)  Uderszky Attila</vt:lpstr>
      <vt:lpstr>PowerPoint Presentation</vt:lpstr>
      <vt:lpstr>Az esettanulmány területe</vt:lpstr>
      <vt:lpstr>Az esettanulmány területe</vt:lpstr>
      <vt:lpstr>Földhasználati viszonyok és az energetikai ültetvényekre alkalmas terület nagysága</vt:lpstr>
      <vt:lpstr>Ígéretesnek tűnő energianövények</vt:lpstr>
      <vt:lpstr>Értéklánc: Óriásnád termesztés hő- és elektromos energia (CHP) előállításához (20 éves távlatban) </vt:lpstr>
      <vt:lpstr>Értéklánc: Óriásnád termesztés hő- és elektromos energia (CHP) előállításához (20 éves távlatban)</vt:lpstr>
      <vt:lpstr>PowerPoint Presentation</vt:lpstr>
      <vt:lpstr>Az esettanulmány területe</vt:lpstr>
      <vt:lpstr>Az esettanulmány területe</vt:lpstr>
      <vt:lpstr>Földhasználati viszonyok és az energetikai ültetvényekre alkalmas terület nagysága</vt:lpstr>
      <vt:lpstr>Ígéretes energianövények</vt:lpstr>
      <vt:lpstr>Javasolt forgatókönyv: Takarmánylucerna és  szudáni fű termesztése és feldolgozása biometán termelésre (20 éves távlatban)</vt:lpstr>
      <vt:lpstr>Javasolt forgatókönyv: Takarmánylucerna és  szudáni fű termesztése és feldolgozása biometán termelésre (20 éves távlatban) </vt:lpstr>
      <vt:lpstr>Németországi esettanulmány konklúziója</vt:lpstr>
      <vt:lpstr>PowerPoint Presentation</vt:lpstr>
      <vt:lpstr>Az esettanulmány területe</vt:lpstr>
      <vt:lpstr>Az esettanulmány területe</vt:lpstr>
      <vt:lpstr>Energetikai ültetvényekre alkalmas földterület térinformatikai felmérése</vt:lpstr>
      <vt:lpstr>Ígéretesnek tűnő energianövények</vt:lpstr>
      <vt:lpstr>Javasolt értéklánc: Olasznád termesztése és feldolgozása bioetanol termelésre (10 éves távlatban)</vt:lpstr>
      <vt:lpstr>Javasolt értéklánc: Olasznád termesztése és feldolgozása bioetanol termelésre (10 éves távlatban)</vt:lpstr>
      <vt:lpstr>Szardíniai esettanulmány konklúziója</vt:lpstr>
      <vt:lpstr>PowerPoint Presentation</vt:lpstr>
      <vt:lpstr>Az esettanulmány területe</vt:lpstr>
      <vt:lpstr>Az esettanulmány területe</vt:lpstr>
      <vt:lpstr>Az esettanulmány területe</vt:lpstr>
      <vt:lpstr>Ígéretesnek tűnő energianövények</vt:lpstr>
      <vt:lpstr>Javasolt forgatókönyv: Nyárfa termesztése és feldolgozása második generációs lignocellulóz bioetanol termelésre (10 éves távlatban)</vt:lpstr>
      <vt:lpstr>Javasolt forgatókönyv: Nyárfa termesztése és feldolgozása második generációs lignocellulóz bioetanol termelésre (10 éves távlatban)</vt:lpstr>
      <vt:lpstr>Ivankiv régió esettanulmány konklúziója</vt:lpstr>
      <vt:lpstr>     KÖSZÖNÖM A FIGYELMET!  </vt:lpstr>
    </vt:vector>
  </TitlesOfParts>
  <Company>WIP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FORBIO Project</dc:title>
  <dc:creator>Rita Mergner</dc:creator>
  <cp:lastModifiedBy>Attila Uderszky</cp:lastModifiedBy>
  <cp:revision>173</cp:revision>
  <dcterms:created xsi:type="dcterms:W3CDTF">2016-09-28T13:23:56Z</dcterms:created>
  <dcterms:modified xsi:type="dcterms:W3CDTF">2018-06-12T09:05:58Z</dcterms:modified>
</cp:coreProperties>
</file>