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1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</p:sldIdLst>
  <p:sldSz cx="9144000" cy="6858000" type="screen4x3"/>
  <p:notesSz cx="6797675" cy="9874250"/>
  <p:custDataLst>
    <p:tags r:id="rId3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87307" autoAdjust="0"/>
  </p:normalViewPr>
  <p:slideViewPr>
    <p:cSldViewPr showGuides="1">
      <p:cViewPr varScale="1">
        <p:scale>
          <a:sx n="48" d="100"/>
          <a:sy n="48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-1116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5E15-F8AD-42FE-A15D-BA2C450BF6D2}" type="datetimeFigureOut">
              <a:rPr lang="hu-HU" smtClean="0"/>
              <a:pPr/>
              <a:t>2018.06.06.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6B64B-C644-4021-B2F7-8434CB0E8E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Vorstellung von Ergebnissen der deutschen Fallstudie, erstellt durch WIP und FIB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41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12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190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64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8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01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76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82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887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95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51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641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248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05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83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6179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356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811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389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82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530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38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360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Vorstellung von Ergebnissen der deutschen Fallstudie, erstellt durch WIP und FIB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>
                <a:solidFill>
                  <a:prstClr val="black"/>
                </a:solidFill>
              </a:rPr>
              <a:pPr/>
              <a:t>30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1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70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28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1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47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20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Hauptstadtregion als Fallstudie für „</a:t>
            </a:r>
            <a:r>
              <a:rPr lang="de-DE" dirty="0" err="1"/>
              <a:t>under-utilized</a:t>
            </a:r>
            <a:r>
              <a:rPr lang="de-DE" dirty="0"/>
              <a:t>“ </a:t>
            </a:r>
            <a:r>
              <a:rPr lang="de-DE" dirty="0" err="1"/>
              <a:t>land</a:t>
            </a:r>
            <a:r>
              <a:rPr lang="de-DE" baseline="0" dirty="0"/>
              <a:t> (übersetzt als ungenutzt, marginal…)</a:t>
            </a:r>
            <a:endParaRPr lang="de-DE" dirty="0"/>
          </a:p>
          <a:p>
            <a:r>
              <a:rPr lang="de-DE" dirty="0"/>
              <a:t>Potential- bzw. Machbarkeitsstudie:</a:t>
            </a:r>
            <a:r>
              <a:rPr lang="de-DE" baseline="0" dirty="0"/>
              <a:t> 1) landwirtschaftlich, 2) technisch und ökonomisch</a:t>
            </a:r>
          </a:p>
          <a:p>
            <a:r>
              <a:rPr lang="de-DE" baseline="0" dirty="0"/>
              <a:t>Ziel ist die Ableitung von Wertschöpfungsketten für Energiepflanzen auf „</a:t>
            </a:r>
            <a:r>
              <a:rPr lang="de-DE" baseline="0" dirty="0" err="1"/>
              <a:t>underutilized</a:t>
            </a:r>
            <a:r>
              <a:rPr lang="de-DE" baseline="0" dirty="0"/>
              <a:t> </a:t>
            </a:r>
            <a:r>
              <a:rPr lang="de-DE" baseline="0" dirty="0" err="1"/>
              <a:t>land</a:t>
            </a:r>
            <a:r>
              <a:rPr lang="de-DE" baseline="0" dirty="0"/>
              <a:t>“, möglichst keine Konkurrenz zur Nahrungsmittelindustrie!</a:t>
            </a:r>
          </a:p>
          <a:p>
            <a:r>
              <a:rPr lang="de-DE" baseline="0" dirty="0"/>
              <a:t>Überleitung zur nächsten Folie mit dem ersten Part…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52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infographic_ppt800_60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9252520" cy="694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5832648" cy="309634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7920880" cy="113191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 dirty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7" name="Kép 16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graphic_ppt800_600_2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417019"/>
            <a:ext cx="8352928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52928" cy="11401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1" name="Kép 10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9" name="Kép 8" descr="forbio_logo-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36296" y="142961"/>
            <a:ext cx="1739922" cy="549735"/>
          </a:xfrm>
          <a:prstGeom prst="rect">
            <a:avLst/>
          </a:prstGeom>
        </p:spPr>
      </p:pic>
      <p:pic>
        <p:nvPicPr>
          <p:cNvPr id="7" name="Kép 6" descr="flag_2colors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libri Light" pitchFamily="34" charset="0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Tx/>
        <a:buNone/>
        <a:defRPr lang="hu-HU" sz="2800" kern="1200" dirty="0" smtClean="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560840" cy="3096344"/>
          </a:xfrm>
        </p:spPr>
        <p:txBody>
          <a:bodyPr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2800" b="1" dirty="0"/>
              <a:t>Európai körkép, megvalósult </a:t>
            </a:r>
            <a:r>
              <a:rPr lang="hu-HU" sz="2800" b="1" dirty="0" err="1" smtClean="0"/>
              <a:t>bioenergetikai</a:t>
            </a:r>
            <a:r>
              <a:rPr lang="hu-HU" sz="2800" b="1" smtClean="0"/>
              <a:t> </a:t>
            </a:r>
            <a:r>
              <a:rPr lang="de-DE" sz="2800" b="1" smtClean="0"/>
              <a:t>projektek </a:t>
            </a:r>
            <a:r>
              <a:rPr lang="de-DE" sz="2800" b="1" dirty="0"/>
              <a:t>és azok </a:t>
            </a:r>
            <a:r>
              <a:rPr lang="de-DE" sz="2800" b="1" dirty="0" smtClean="0"/>
              <a:t>gazdaságossága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Uderszky Attila</a:t>
            </a:r>
            <a:endParaRPr lang="hu-HU" sz="2400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054978" y="265964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 dirty="0"/>
          </a:p>
        </p:txBody>
      </p:sp>
      <p:pic>
        <p:nvPicPr>
          <p:cNvPr id="11" name="Kép 2" descr="A képen objektum látható&#10;&#10;A leírás nagyon megbízhat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38" y="265964"/>
            <a:ext cx="1800200" cy="60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Lengyelország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Pisz</a:t>
            </a:r>
            <a:r>
              <a:rPr lang="hu-HU" sz="3200" b="1" dirty="0" smtClean="0"/>
              <a:t> fűtőüzem</a:t>
            </a:r>
            <a:endParaRPr lang="hu-HU" sz="32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09" y="2142172"/>
            <a:ext cx="4759781" cy="4166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3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Lengyelország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b="1" dirty="0" err="1" smtClean="0"/>
              <a:t>Pisz</a:t>
            </a:r>
            <a:r>
              <a:rPr lang="hu-HU" sz="3200" b="1" dirty="0" smtClean="0"/>
              <a:t> fűtőüzem</a:t>
            </a:r>
            <a:endParaRPr lang="hu-HU" sz="3200" dirty="0"/>
          </a:p>
          <a:p>
            <a:pPr lvl="0"/>
            <a:r>
              <a:rPr lang="en-US" sz="3000" dirty="0"/>
              <a:t>21 MW </a:t>
            </a:r>
            <a:r>
              <a:rPr lang="en-US" sz="3000" dirty="0" smtClean="0"/>
              <a:t>biomass</a:t>
            </a:r>
            <a:r>
              <a:rPr lang="hu-HU" sz="3000" dirty="0" err="1" smtClean="0"/>
              <a:t>za</a:t>
            </a:r>
            <a:r>
              <a:rPr lang="hu-HU" sz="3000" dirty="0"/>
              <a:t> </a:t>
            </a:r>
            <a:r>
              <a:rPr lang="hu-HU" sz="3000" dirty="0" smtClean="0"/>
              <a:t>alapú távfűtés</a:t>
            </a:r>
            <a:r>
              <a:rPr lang="en-US" sz="3000" dirty="0" smtClean="0"/>
              <a:t> </a:t>
            </a:r>
            <a:endParaRPr lang="hu-HU" sz="3000" dirty="0"/>
          </a:p>
          <a:p>
            <a:pPr lvl="0"/>
            <a:r>
              <a:rPr lang="en-US" sz="3000" dirty="0" smtClean="0"/>
              <a:t>4</a:t>
            </a:r>
            <a:r>
              <a:rPr lang="hu-HU" sz="3000" dirty="0" smtClean="0"/>
              <a:t> db</a:t>
            </a:r>
            <a:r>
              <a:rPr lang="hu-HU" sz="3000" dirty="0"/>
              <a:t> </a:t>
            </a:r>
            <a:r>
              <a:rPr lang="en-US" sz="3000" dirty="0" smtClean="0"/>
              <a:t>POLYTECHNIK </a:t>
            </a:r>
            <a:r>
              <a:rPr lang="hu-HU" sz="3000" dirty="0" smtClean="0"/>
              <a:t>típusú kazán</a:t>
            </a:r>
            <a:r>
              <a:rPr lang="en-US" sz="3000" dirty="0" smtClean="0"/>
              <a:t>: </a:t>
            </a:r>
            <a:r>
              <a:rPr lang="en-US" sz="3000" dirty="0"/>
              <a:t>3 x 6 MW,  1 x 3 MW</a:t>
            </a:r>
            <a:endParaRPr lang="hu-HU" sz="3000" dirty="0"/>
          </a:p>
          <a:p>
            <a:pPr lvl="0"/>
            <a:r>
              <a:rPr lang="hu-HU" sz="3000" dirty="0" smtClean="0"/>
              <a:t>Kazánok hatásfoka</a:t>
            </a:r>
            <a:r>
              <a:rPr lang="en-US" sz="3000" dirty="0" smtClean="0"/>
              <a:t> </a:t>
            </a:r>
            <a:r>
              <a:rPr lang="en-US" sz="3000" dirty="0"/>
              <a:t>87,4 %</a:t>
            </a:r>
            <a:endParaRPr lang="hu-HU" sz="3000" dirty="0"/>
          </a:p>
          <a:p>
            <a:pPr lvl="0"/>
            <a:r>
              <a:rPr lang="hu-HU" sz="3000" dirty="0" smtClean="0"/>
              <a:t>A biomassza átlagos nedvességtartalma </a:t>
            </a:r>
            <a:r>
              <a:rPr lang="en-US" sz="3000" dirty="0" smtClean="0"/>
              <a:t>35%.</a:t>
            </a:r>
            <a:endParaRPr lang="hu-HU" sz="3000" dirty="0"/>
          </a:p>
          <a:p>
            <a:pPr lvl="0"/>
            <a:r>
              <a:rPr lang="hu-HU" sz="3000" dirty="0" smtClean="0"/>
              <a:t>A hamutartalom</a:t>
            </a:r>
            <a:r>
              <a:rPr lang="en-US" sz="3000" dirty="0" smtClean="0"/>
              <a:t> </a:t>
            </a:r>
            <a:r>
              <a:rPr lang="en-US" sz="3000" dirty="0"/>
              <a:t>1,5 %</a:t>
            </a:r>
            <a:endParaRPr lang="hu-HU" sz="3000" dirty="0"/>
          </a:p>
          <a:p>
            <a:pPr lvl="0"/>
            <a:r>
              <a:rPr lang="hu-HU" sz="3000" dirty="0" smtClean="0"/>
              <a:t>A biomassza alapanyagot maximum 5 centiméteres granulátumként táplálják be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97802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Románia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491" y="1577503"/>
            <a:ext cx="8229600" cy="4525963"/>
          </a:xfrm>
        </p:spPr>
        <p:txBody>
          <a:bodyPr>
            <a:normAutofit/>
          </a:bodyPr>
          <a:lstStyle/>
          <a:p>
            <a:r>
              <a:rPr lang="hu-HU" sz="3200" b="1" dirty="0" err="1"/>
              <a:t>Genesis</a:t>
            </a:r>
            <a:r>
              <a:rPr lang="hu-HU" sz="3200" b="1" dirty="0"/>
              <a:t> </a:t>
            </a:r>
            <a:r>
              <a:rPr lang="hu-HU" sz="3200" b="1" dirty="0" err="1" smtClean="0"/>
              <a:t>Biopartner</a:t>
            </a:r>
            <a:r>
              <a:rPr lang="hu-HU" sz="3200" b="1" dirty="0" smtClean="0"/>
              <a:t> biogáz </a:t>
            </a:r>
            <a:r>
              <a:rPr lang="hu-HU" sz="3200" b="1" dirty="0" err="1" smtClean="0"/>
              <a:t>kogenerációs</a:t>
            </a:r>
            <a:r>
              <a:rPr lang="hu-HU" sz="3200" b="1" dirty="0" smtClean="0"/>
              <a:t> üzem</a:t>
            </a:r>
          </a:p>
          <a:p>
            <a:pPr algn="just"/>
            <a:endParaRPr lang="hu-HU" sz="3200" dirty="0"/>
          </a:p>
        </p:txBody>
      </p:sp>
      <p:pic>
        <p:nvPicPr>
          <p:cNvPr id="2053" name="Picture 5" descr="Biogaz Filipestii de Pad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57989"/>
            <a:ext cx="5065798" cy="39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46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Románia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200" b="1" dirty="0" err="1"/>
              <a:t>Genesis</a:t>
            </a:r>
            <a:r>
              <a:rPr lang="hu-HU" sz="3200" b="1" dirty="0"/>
              <a:t> </a:t>
            </a:r>
            <a:r>
              <a:rPr lang="hu-HU" sz="3200" b="1" dirty="0" err="1" smtClean="0"/>
              <a:t>Biopartner</a:t>
            </a:r>
            <a:r>
              <a:rPr lang="hu-HU" sz="3200" b="1" dirty="0" smtClean="0"/>
              <a:t> biogáz </a:t>
            </a:r>
            <a:r>
              <a:rPr lang="hu-HU" sz="3200" b="1" dirty="0" err="1" smtClean="0"/>
              <a:t>kogenerációs</a:t>
            </a:r>
            <a:r>
              <a:rPr lang="hu-HU" sz="3200" b="1" dirty="0" smtClean="0"/>
              <a:t> üzem</a:t>
            </a:r>
          </a:p>
          <a:p>
            <a:endParaRPr lang="hu-HU" sz="3200" b="1" dirty="0" smtClean="0"/>
          </a:p>
          <a:p>
            <a:pPr algn="just"/>
            <a:r>
              <a:rPr lang="hu-HU" sz="3200" dirty="0"/>
              <a:t>2013 óta állít elő biogázt az első romániai </a:t>
            </a:r>
            <a:r>
              <a:rPr lang="hu-HU" sz="3200" dirty="0" err="1"/>
              <a:t>kogenerációs</a:t>
            </a:r>
            <a:r>
              <a:rPr lang="hu-HU" sz="3200" dirty="0"/>
              <a:t> üzem </a:t>
            </a:r>
            <a:r>
              <a:rPr lang="en-IE" sz="3200" dirty="0" err="1"/>
              <a:t>Filipestii</a:t>
            </a:r>
            <a:r>
              <a:rPr lang="en-IE" sz="3200" dirty="0"/>
              <a:t> de </a:t>
            </a:r>
            <a:r>
              <a:rPr lang="en-IE" sz="3200" dirty="0" err="1"/>
              <a:t>Padure</a:t>
            </a:r>
            <a:r>
              <a:rPr lang="hu-HU" sz="3200" dirty="0" err="1"/>
              <a:t>-ban</a:t>
            </a:r>
            <a:r>
              <a:rPr lang="en-IE" sz="3200" dirty="0"/>
              <a:t>, Prahova </a:t>
            </a:r>
            <a:r>
              <a:rPr lang="hu-HU" sz="3200" dirty="0"/>
              <a:t>megyében</a:t>
            </a:r>
            <a:r>
              <a:rPr lang="en-IE" sz="3200" dirty="0"/>
              <a:t>. </a:t>
            </a:r>
            <a:r>
              <a:rPr lang="hu-HU" sz="3200" dirty="0"/>
              <a:t>A projekt 1 MW </a:t>
            </a:r>
            <a:r>
              <a:rPr lang="hu-HU" sz="3200" dirty="0" smtClean="0"/>
              <a:t>villamosenergia-kapacitással </a:t>
            </a:r>
            <a:r>
              <a:rPr lang="hu-HU" sz="3200" dirty="0"/>
              <a:t>és 1,2 MW </a:t>
            </a:r>
            <a:r>
              <a:rPr lang="hu-HU" sz="3200" dirty="0" smtClean="0"/>
              <a:t>hőenergia-kapacitással </a:t>
            </a:r>
            <a:r>
              <a:rPr lang="hu-HU" sz="3200" dirty="0"/>
              <a:t>rendelkezik. Naponta 49 tonna alapanyag feldolgozására képesek. Az üzem 5 milliós befektetés eredményeként jöhetett létre az </a:t>
            </a:r>
            <a:r>
              <a:rPr lang="en-IE" sz="3200" dirty="0"/>
              <a:t>AB Energy </a:t>
            </a:r>
            <a:r>
              <a:rPr lang="en-IE" sz="3200" dirty="0" err="1"/>
              <a:t>și</a:t>
            </a:r>
            <a:r>
              <a:rPr lang="en-IE" sz="3200" dirty="0"/>
              <a:t> MT </a:t>
            </a:r>
            <a:r>
              <a:rPr lang="en-IE" sz="3200" dirty="0" err="1"/>
              <a:t>Energie</a:t>
            </a:r>
            <a:r>
              <a:rPr lang="hu-HU" sz="3200" dirty="0"/>
              <a:t> jóvoltából. A </a:t>
            </a:r>
            <a:r>
              <a:rPr lang="hu-HU" sz="3200" dirty="0" err="1"/>
              <a:t>kogenerációs</a:t>
            </a:r>
            <a:r>
              <a:rPr lang="hu-HU" sz="3200" dirty="0"/>
              <a:t> üzem </a:t>
            </a:r>
            <a:r>
              <a:rPr lang="hu-HU" sz="3200" dirty="0" smtClean="0"/>
              <a:t>mezőgazdasági és húsipari mellékterméket </a:t>
            </a:r>
            <a:r>
              <a:rPr lang="hu-HU" sz="3200" dirty="0"/>
              <a:t>használ fel, melyet 5-10 km-es körzetből gyűjtenek </a:t>
            </a:r>
            <a:r>
              <a:rPr lang="hu-HU" sz="3200" dirty="0" smtClean="0"/>
              <a:t>be. Az </a:t>
            </a:r>
            <a:r>
              <a:rPr lang="hu-HU" sz="3200" dirty="0"/>
              <a:t>üzem legfőbb </a:t>
            </a:r>
            <a:r>
              <a:rPr lang="hu-HU" sz="3200" dirty="0" err="1"/>
              <a:t>hőfelhasználója</a:t>
            </a:r>
            <a:r>
              <a:rPr lang="hu-HU" sz="3200" dirty="0"/>
              <a:t> a helyi </a:t>
            </a:r>
            <a:r>
              <a:rPr lang="hu-HU" sz="3200" dirty="0" smtClean="0"/>
              <a:t>húsipar </a:t>
            </a:r>
            <a:r>
              <a:rPr lang="hu-HU" sz="3200" dirty="0"/>
              <a:t>(</a:t>
            </a:r>
            <a:r>
              <a:rPr lang="hu-HU" sz="3200" dirty="0" err="1"/>
              <a:t>Cris-Tim</a:t>
            </a:r>
            <a:r>
              <a:rPr lang="hu-H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786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Egyesült Királyság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Thetford</a:t>
            </a:r>
            <a:r>
              <a:rPr lang="hu-HU" sz="3200" b="1" dirty="0" smtClean="0"/>
              <a:t> Erőmű</a:t>
            </a:r>
          </a:p>
          <a:p>
            <a:endParaRPr lang="hu-HU" sz="3200" b="1" dirty="0" smtClean="0"/>
          </a:p>
          <a:p>
            <a:endParaRPr lang="hu-HU" sz="3200" b="1" dirty="0" smtClean="0"/>
          </a:p>
        </p:txBody>
      </p:sp>
      <p:pic>
        <p:nvPicPr>
          <p:cNvPr id="4" name="Picture 3" descr="http://www.industcards.com/thetfor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15215"/>
            <a:ext cx="5400600" cy="399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63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Egyesült Királyság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3200" b="1" dirty="0" err="1" smtClean="0"/>
              <a:t>Thetford</a:t>
            </a:r>
            <a:r>
              <a:rPr lang="hu-HU" sz="3200" b="1" dirty="0" smtClean="0"/>
              <a:t> Erőmű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Nagy-Britannia legnagyobb csirketrágya alapanyagra épült erőműje. Évente 420.000 tonna csirketrágyát dolgoznak fel, teljes villamos- és hőenergia kapacitásuk 38.5 MW, melyből elektromossággal közel 93.000 házat és lakást látnak el. Az </a:t>
            </a:r>
            <a:r>
              <a:rPr lang="hu-HU" sz="3200" dirty="0" err="1" smtClean="0"/>
              <a:t>erőművi</a:t>
            </a:r>
            <a:r>
              <a:rPr lang="hu-HU" sz="3200" dirty="0" smtClean="0"/>
              <a:t> folyamat közben mezőgazdaságilag értékes műtrágya mellékterméket állítanak elő.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3180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Belgium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Alco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Biofuel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Bioetanol</a:t>
            </a:r>
            <a:r>
              <a:rPr lang="hu-HU" sz="3200" b="1" dirty="0" smtClean="0"/>
              <a:t> üzem</a:t>
            </a:r>
          </a:p>
          <a:p>
            <a:endParaRPr lang="hu-HU" sz="3200" b="1" dirty="0" smtClean="0"/>
          </a:p>
        </p:txBody>
      </p:sp>
      <p:pic>
        <p:nvPicPr>
          <p:cNvPr id="3074" name="Picture 2" descr="http://www.alcobiofuel.com/media/alco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53742"/>
            <a:ext cx="3801019" cy="38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6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Belgium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Alco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Biofuel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Bioetanol</a:t>
            </a:r>
            <a:r>
              <a:rPr lang="hu-HU" sz="3200" b="1" dirty="0" smtClean="0"/>
              <a:t> üzem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2008-ban kezdte meg működését </a:t>
            </a:r>
            <a:r>
              <a:rPr lang="hu-HU" sz="3200" dirty="0" err="1" smtClean="0"/>
              <a:t>Ghent</a:t>
            </a:r>
            <a:r>
              <a:rPr lang="hu-HU" sz="3200" dirty="0" smtClean="0"/>
              <a:t> városa mellett. Teljesen búzaszalma alapú második generációs </a:t>
            </a:r>
            <a:r>
              <a:rPr lang="hu-HU" sz="3200" dirty="0" err="1" smtClean="0"/>
              <a:t>lignocellulóz</a:t>
            </a:r>
            <a:r>
              <a:rPr lang="hu-HU" sz="3200" dirty="0" smtClean="0"/>
              <a:t> </a:t>
            </a:r>
            <a:r>
              <a:rPr lang="hu-HU" sz="3200" dirty="0" err="1" smtClean="0"/>
              <a:t>bioetanol</a:t>
            </a:r>
            <a:r>
              <a:rPr lang="hu-HU" sz="3200" dirty="0" smtClean="0"/>
              <a:t> előállítására alkalmas gyár, melyből évente 150.000 m</a:t>
            </a:r>
            <a:r>
              <a:rPr lang="hu-HU" sz="3200" baseline="30000" dirty="0" smtClean="0"/>
              <a:t>3</a:t>
            </a:r>
            <a:r>
              <a:rPr lang="hu-HU" sz="3200" dirty="0" smtClean="0"/>
              <a:t>-t termelnek.</a:t>
            </a:r>
          </a:p>
        </p:txBody>
      </p:sp>
    </p:spTree>
    <p:extLst>
      <p:ext uri="{BB962C8B-B14F-4D97-AF65-F5344CB8AC3E}">
        <p14:creationId xmlns:p14="http://schemas.microsoft.com/office/powerpoint/2010/main" val="361753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Ausztria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Guessing</a:t>
            </a:r>
            <a:r>
              <a:rPr lang="hu-HU" sz="3200" b="1" dirty="0" smtClean="0"/>
              <a:t> demonstrációs CHP üzem</a:t>
            </a:r>
          </a:p>
          <a:p>
            <a:endParaRPr lang="hu-HU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11141" y="2286000"/>
            <a:ext cx="6121717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Ausztria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b="1" dirty="0" err="1" smtClean="0"/>
              <a:t>Guessing</a:t>
            </a:r>
            <a:r>
              <a:rPr lang="hu-HU" sz="3200" b="1" dirty="0" smtClean="0"/>
              <a:t> demonstrációs CHP üzem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A 25-40% víztartalmú </a:t>
            </a:r>
            <a:r>
              <a:rPr lang="hu-HU" sz="3200" dirty="0" err="1" smtClean="0"/>
              <a:t>faapríték</a:t>
            </a:r>
            <a:r>
              <a:rPr lang="hu-HU" sz="3200" dirty="0" smtClean="0"/>
              <a:t> alapú biomasszát egy fluid-ágy reaktorban elgázosítják, majd az így keletkezett biogázt lehűtik, megtisztítják és gázmotorban elégetik. A megtermelt egy hő részét saját célra hasznosítják, a maradékot pedig távfűtésre használják. A kinyert villamos energiát betáplálják a hálózatba.</a:t>
            </a:r>
          </a:p>
        </p:txBody>
      </p:sp>
    </p:spTree>
    <p:extLst>
      <p:ext uri="{BB962C8B-B14F-4D97-AF65-F5344CB8AC3E}">
        <p14:creationId xmlns:p14="http://schemas.microsoft.com/office/powerpoint/2010/main" val="302910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Németország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err="1"/>
              <a:t>CropEnergies</a:t>
            </a:r>
            <a:r>
              <a:rPr lang="en-US" sz="3000" b="1" dirty="0"/>
              <a:t> </a:t>
            </a:r>
            <a:r>
              <a:rPr lang="en-US" sz="3000" b="1" dirty="0" err="1"/>
              <a:t>Bioetanol</a:t>
            </a:r>
            <a:r>
              <a:rPr lang="en-US" sz="3000" b="1" dirty="0"/>
              <a:t> </a:t>
            </a:r>
            <a:r>
              <a:rPr lang="hu-HU" sz="3000" b="1" dirty="0"/>
              <a:t>Üzem</a:t>
            </a:r>
            <a:endParaRPr lang="hu-HU" sz="3000" dirty="0"/>
          </a:p>
        </p:txBody>
      </p:sp>
      <p:pic>
        <p:nvPicPr>
          <p:cNvPr id="9" name="Picture 8" descr="http://www.cropenergies.com/en/Unternehmen/Standorte/Zeitz/zeitz_1_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1747"/>
            <a:ext cx="648072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Franciaország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Futurol</a:t>
            </a:r>
            <a:r>
              <a:rPr lang="hu-HU" sz="3200" b="1" dirty="0" smtClean="0"/>
              <a:t> Projekt</a:t>
            </a:r>
          </a:p>
          <a:p>
            <a:endParaRPr lang="hu-HU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2301542"/>
            <a:ext cx="6408712" cy="38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Franciaország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Futurol</a:t>
            </a:r>
            <a:r>
              <a:rPr lang="hu-HU" sz="3200" b="1" dirty="0" smtClean="0"/>
              <a:t> Projekt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2011-ben kezdődött a </a:t>
            </a:r>
            <a:r>
              <a:rPr lang="hu-HU" sz="3200" dirty="0" err="1" smtClean="0"/>
              <a:t>Proecol</a:t>
            </a:r>
            <a:r>
              <a:rPr lang="hu-HU" sz="3200" dirty="0" smtClean="0"/>
              <a:t> 2G konzorcium által kezdeményezve. A </a:t>
            </a:r>
            <a:r>
              <a:rPr lang="hu-HU" sz="3200" dirty="0" err="1" smtClean="0"/>
              <a:t>Pomacle</a:t>
            </a:r>
            <a:r>
              <a:rPr lang="hu-HU" sz="3200" dirty="0" smtClean="0"/>
              <a:t> városa melletti üzem energianövények, valamint mezőgazdasági és erdészeti melléktermékek felhasználásával állít elő </a:t>
            </a:r>
            <a:r>
              <a:rPr lang="hu-HU" sz="3200" dirty="0" err="1" smtClean="0"/>
              <a:t>lignocellulóz</a:t>
            </a:r>
            <a:r>
              <a:rPr lang="hu-HU" sz="3200" dirty="0" smtClean="0"/>
              <a:t> alapú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, évente 2700 tonna mennyiségben. </a:t>
            </a:r>
          </a:p>
        </p:txBody>
      </p:sp>
    </p:spTree>
    <p:extLst>
      <p:ext uri="{BB962C8B-B14F-4D97-AF65-F5344CB8AC3E}">
        <p14:creationId xmlns:p14="http://schemas.microsoft.com/office/powerpoint/2010/main" val="78817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Franciaország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3200" b="1" dirty="0" err="1" smtClean="0"/>
              <a:t>Futurol</a:t>
            </a:r>
            <a:r>
              <a:rPr lang="hu-HU" sz="3200" b="1" dirty="0" smtClean="0"/>
              <a:t> Projekt</a:t>
            </a:r>
          </a:p>
          <a:p>
            <a:endParaRPr lang="hu-HU" sz="3200" b="1" dirty="0" smtClean="0"/>
          </a:p>
          <a:p>
            <a:pPr algn="just"/>
            <a:r>
              <a:rPr lang="hu-HU" sz="3200" dirty="0"/>
              <a:t>A beruházási költségek 76.400.000 EUR-ba </a:t>
            </a:r>
            <a:r>
              <a:rPr lang="hu-HU" sz="3200" dirty="0" smtClean="0"/>
              <a:t>kerültek.</a:t>
            </a:r>
          </a:p>
          <a:p>
            <a:pPr algn="just"/>
            <a:endParaRPr lang="hu-HU" sz="3200" dirty="0" smtClean="0"/>
          </a:p>
          <a:p>
            <a:pPr algn="just"/>
            <a:r>
              <a:rPr lang="hu-HU" sz="3200" dirty="0" smtClean="0"/>
              <a:t>Konzorciumi </a:t>
            </a:r>
            <a:r>
              <a:rPr lang="hu-HU" sz="3200" dirty="0"/>
              <a:t>tagok: </a:t>
            </a:r>
          </a:p>
          <a:p>
            <a:pPr algn="just"/>
            <a:r>
              <a:rPr lang="hu-HU" sz="3200" dirty="0" smtClean="0"/>
              <a:t>- </a:t>
            </a:r>
            <a:r>
              <a:rPr lang="en-US" sz="3200" dirty="0" smtClean="0"/>
              <a:t>Agro </a:t>
            </a:r>
            <a:r>
              <a:rPr lang="en-US" sz="3200" dirty="0" err="1"/>
              <a:t>industrie</a:t>
            </a:r>
            <a:r>
              <a:rPr lang="en-US" sz="3200" dirty="0"/>
              <a:t> </a:t>
            </a:r>
            <a:r>
              <a:rPr lang="en-US" sz="3200" dirty="0" err="1"/>
              <a:t>Recherches</a:t>
            </a:r>
            <a:r>
              <a:rPr lang="en-US" sz="3200" dirty="0"/>
              <a:t> et </a:t>
            </a:r>
            <a:r>
              <a:rPr lang="en-US" sz="3200" dirty="0" err="1"/>
              <a:t>Développements</a:t>
            </a:r>
            <a:r>
              <a:rPr lang="en-US" sz="3200" dirty="0"/>
              <a:t> (ARD),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Confédération</a:t>
            </a:r>
            <a:r>
              <a:rPr lang="en-US" sz="3200" dirty="0" smtClean="0"/>
              <a:t> </a:t>
            </a:r>
            <a:r>
              <a:rPr lang="en-US" sz="3200" dirty="0" err="1"/>
              <a:t>Générale</a:t>
            </a:r>
            <a:r>
              <a:rPr lang="en-US" sz="3200" dirty="0"/>
              <a:t> des </a:t>
            </a:r>
            <a:r>
              <a:rPr lang="en-US" sz="3200" dirty="0" err="1"/>
              <a:t>Betteraviers</a:t>
            </a:r>
            <a:r>
              <a:rPr lang="en-US" sz="3200" dirty="0"/>
              <a:t> (CGB),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smtClean="0"/>
              <a:t>VIVESCIA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Crédit</a:t>
            </a:r>
            <a:r>
              <a:rPr lang="en-US" sz="3200" dirty="0" smtClean="0"/>
              <a:t> </a:t>
            </a:r>
            <a:r>
              <a:rPr lang="en-US" sz="3200" dirty="0" err="1"/>
              <a:t>Agricole</a:t>
            </a:r>
            <a:r>
              <a:rPr lang="en-US" sz="3200" dirty="0"/>
              <a:t> du Nord-Est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smtClean="0"/>
              <a:t>IFP </a:t>
            </a:r>
            <a:r>
              <a:rPr lang="en-US" sz="3200" dirty="0"/>
              <a:t>New </a:t>
            </a:r>
            <a:r>
              <a:rPr lang="en-US" sz="3200" dirty="0" err="1"/>
              <a:t>energie</a:t>
            </a:r>
            <a:r>
              <a:rPr lang="hu-HU" sz="3200" dirty="0"/>
              <a:t>s</a:t>
            </a:r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Institut</a:t>
            </a:r>
            <a:r>
              <a:rPr lang="en-US" sz="3200" dirty="0" smtClean="0"/>
              <a:t> </a:t>
            </a:r>
            <a:r>
              <a:rPr lang="en-US" sz="3200" dirty="0"/>
              <a:t>National de la </a:t>
            </a:r>
            <a:r>
              <a:rPr lang="en-US" sz="3200" dirty="0" err="1"/>
              <a:t>Recherche</a:t>
            </a:r>
            <a:r>
              <a:rPr lang="en-US" sz="3200" dirty="0"/>
              <a:t> </a:t>
            </a:r>
            <a:r>
              <a:rPr lang="en-US" sz="3200" dirty="0" err="1"/>
              <a:t>Agronomique</a:t>
            </a:r>
            <a:r>
              <a:rPr lang="en-US" sz="3200" dirty="0"/>
              <a:t> (INRA)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Lesaffr</a:t>
            </a:r>
            <a:r>
              <a:rPr lang="hu-HU" sz="3200" dirty="0"/>
              <a:t>e</a:t>
            </a:r>
          </a:p>
          <a:p>
            <a:pPr algn="just"/>
            <a:r>
              <a:rPr lang="hu-HU" sz="3200" dirty="0" smtClean="0"/>
              <a:t>- </a:t>
            </a:r>
            <a:r>
              <a:rPr lang="en-US" sz="3200" dirty="0" smtClean="0"/>
              <a:t>Office </a:t>
            </a:r>
            <a:r>
              <a:rPr lang="en-US" sz="3200" dirty="0"/>
              <a:t>National des </a:t>
            </a:r>
            <a:r>
              <a:rPr lang="en-US" sz="3200" dirty="0" err="1"/>
              <a:t>Forêts</a:t>
            </a:r>
            <a:r>
              <a:rPr lang="en-US" sz="3200" dirty="0"/>
              <a:t> (ONF)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Tereos</a:t>
            </a:r>
            <a:r>
              <a:rPr lang="en-US" sz="3200" dirty="0"/>
              <a:t>,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smtClean="0"/>
              <a:t>Total</a:t>
            </a:r>
            <a:endParaRPr lang="hu-HU" sz="3200" dirty="0"/>
          </a:p>
          <a:p>
            <a:pPr algn="just"/>
            <a:r>
              <a:rPr lang="hu-HU" sz="3200" dirty="0" smtClean="0"/>
              <a:t>- </a:t>
            </a:r>
            <a:r>
              <a:rPr lang="en-US" sz="3200" dirty="0" err="1" smtClean="0"/>
              <a:t>Unigrains</a:t>
            </a:r>
            <a:r>
              <a:rPr lang="en-US" sz="3200" dirty="0"/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6139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Hollandia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MILENA Projekt</a:t>
            </a:r>
          </a:p>
          <a:p>
            <a:endParaRPr lang="hu-HU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2204864"/>
            <a:ext cx="2785909" cy="37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Hollandia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MILENA Projekt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Az ECN cég 2008-ban indította útjára a </a:t>
            </a:r>
            <a:r>
              <a:rPr lang="hu-HU" sz="3200" dirty="0" err="1" smtClean="0"/>
              <a:t>Petten</a:t>
            </a:r>
            <a:r>
              <a:rPr lang="hu-HU" sz="3200" dirty="0" smtClean="0"/>
              <a:t> városa mellett található </a:t>
            </a:r>
            <a:r>
              <a:rPr lang="hu-HU" sz="3200" dirty="0" err="1" smtClean="0"/>
              <a:t>bioetanol</a:t>
            </a:r>
            <a:r>
              <a:rPr lang="hu-HU" sz="3200" dirty="0" smtClean="0"/>
              <a:t> üzemet. A technológia a biomassza faelgázosításán alapszik és évente 2700 tonna </a:t>
            </a:r>
            <a:r>
              <a:rPr lang="hu-HU" sz="3200" dirty="0" err="1" smtClean="0"/>
              <a:t>lignocellulóz</a:t>
            </a:r>
            <a:r>
              <a:rPr lang="hu-HU" sz="3200" dirty="0" smtClean="0"/>
              <a:t> alapú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 állítanak elő.</a:t>
            </a:r>
          </a:p>
        </p:txBody>
      </p:sp>
    </p:spTree>
    <p:extLst>
      <p:ext uri="{BB962C8B-B14F-4D97-AF65-F5344CB8AC3E}">
        <p14:creationId xmlns:p14="http://schemas.microsoft.com/office/powerpoint/2010/main" val="160649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Finnország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Oulu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Bioetanol</a:t>
            </a:r>
            <a:r>
              <a:rPr lang="hu-HU" sz="3200" b="1" dirty="0" smtClean="0"/>
              <a:t> üzem</a:t>
            </a:r>
          </a:p>
          <a:p>
            <a:endParaRPr lang="hu-HU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40190" y="2373030"/>
            <a:ext cx="5463619" cy="37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Finnország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b="1" dirty="0" err="1" smtClean="0"/>
              <a:t>Oulu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Bioetanol</a:t>
            </a:r>
            <a:r>
              <a:rPr lang="hu-HU" sz="3200" b="1" dirty="0" smtClean="0"/>
              <a:t> üzem</a:t>
            </a:r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Az üzemeltető </a:t>
            </a:r>
            <a:r>
              <a:rPr lang="en-US" sz="3200" dirty="0" err="1" smtClean="0"/>
              <a:t>Chempolis</a:t>
            </a:r>
            <a:r>
              <a:rPr lang="en-US" sz="3200" dirty="0" smtClean="0"/>
              <a:t> </a:t>
            </a:r>
            <a:r>
              <a:rPr lang="en-US" sz="3200" dirty="0"/>
              <a:t>Ltd</a:t>
            </a:r>
            <a:r>
              <a:rPr lang="en-US" sz="3200" dirty="0" smtClean="0"/>
              <a:t>.</a:t>
            </a:r>
            <a:r>
              <a:rPr lang="hu-HU" sz="3200" dirty="0" smtClean="0"/>
              <a:t> kifejezetten nem-élelmiszer alapanyagú biomassza feldolgozását végzi, úgymint szalma, nád, kukorica szár, faipari melléktermékek, évi mintegy 25.000 tonna mennyiségben, melyből 5000 tonna </a:t>
            </a:r>
            <a:r>
              <a:rPr lang="hu-HU" sz="3200" dirty="0" err="1" smtClean="0"/>
              <a:t>lignocellulóz</a:t>
            </a:r>
            <a:r>
              <a:rPr lang="hu-HU" sz="3200" dirty="0" smtClean="0"/>
              <a:t> etanolt és mást bio-ipari kémiai anyagot állítanak elő.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0516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Svédország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Preem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Bio-finomító</a:t>
            </a:r>
            <a:endParaRPr lang="hu-HU" sz="3200" b="1" dirty="0" smtClean="0"/>
          </a:p>
          <a:p>
            <a:endParaRPr lang="hu-HU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2420888"/>
            <a:ext cx="6264696" cy="37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Svédország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Preem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Bio-finomító</a:t>
            </a:r>
            <a:endParaRPr lang="hu-HU" sz="3200" b="1" dirty="0" smtClean="0"/>
          </a:p>
          <a:p>
            <a:endParaRPr lang="hu-HU" sz="3200" b="1" dirty="0" smtClean="0"/>
          </a:p>
          <a:p>
            <a:pPr algn="just"/>
            <a:r>
              <a:rPr lang="hu-HU" sz="3200" dirty="0" smtClean="0"/>
              <a:t>Svédország első kereskedelmi tevékenységet végző </a:t>
            </a:r>
            <a:r>
              <a:rPr lang="hu-HU" sz="3200" dirty="0" err="1" smtClean="0"/>
              <a:t>bio-finomítója</a:t>
            </a:r>
            <a:r>
              <a:rPr lang="hu-HU" sz="3200" dirty="0" smtClean="0"/>
              <a:t> </a:t>
            </a:r>
            <a:r>
              <a:rPr lang="hu-HU" sz="3200" dirty="0" err="1" smtClean="0"/>
              <a:t>Götheburg</a:t>
            </a:r>
            <a:r>
              <a:rPr lang="hu-HU" sz="3200" dirty="0" smtClean="0"/>
              <a:t> mellett épült. Olajnövények, olajos magvak, növényi olaj és zsírok felhasználásával állítanak elő biodízelt, évente több mint 20.000 tonna mennyiségben.</a:t>
            </a:r>
          </a:p>
        </p:txBody>
      </p:sp>
    </p:spTree>
    <p:extLst>
      <p:ext uri="{BB962C8B-B14F-4D97-AF65-F5344CB8AC3E}">
        <p14:creationId xmlns:p14="http://schemas.microsoft.com/office/powerpoint/2010/main" val="142393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Összesített konklúzió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200" b="1" dirty="0" smtClean="0"/>
              <a:t>Az első generációs </a:t>
            </a:r>
            <a:r>
              <a:rPr lang="hu-HU" sz="3200" b="1" dirty="0" err="1" smtClean="0"/>
              <a:t>bioüzemanyag</a:t>
            </a:r>
            <a:r>
              <a:rPr lang="hu-HU" sz="3200" b="1" dirty="0" smtClean="0"/>
              <a:t> és biomassza termelés és felhasználás erősen tartja magát továbbra is.</a:t>
            </a:r>
          </a:p>
          <a:p>
            <a:pPr marL="457200" indent="-457200">
              <a:buFontTx/>
              <a:buChar char="-"/>
            </a:pPr>
            <a:r>
              <a:rPr lang="hu-HU" sz="3200" dirty="0" err="1" smtClean="0"/>
              <a:t>Faapríték</a:t>
            </a:r>
            <a:r>
              <a:rPr lang="hu-HU" sz="3200" dirty="0" smtClean="0"/>
              <a:t> tüzelés</a:t>
            </a:r>
          </a:p>
          <a:p>
            <a:pPr marL="457200" indent="-457200">
              <a:buFontTx/>
              <a:buChar char="-"/>
            </a:pPr>
            <a:r>
              <a:rPr lang="hu-HU" sz="3200" dirty="0" smtClean="0"/>
              <a:t>Rönkfa tüzelés</a:t>
            </a:r>
          </a:p>
          <a:p>
            <a:pPr marL="457200" indent="-457200">
              <a:buFontTx/>
              <a:buChar char="-"/>
            </a:pPr>
            <a:r>
              <a:rPr lang="hu-HU" sz="3200" dirty="0" smtClean="0"/>
              <a:t>Fermentációs biogáz előállítás</a:t>
            </a:r>
          </a:p>
          <a:p>
            <a:pPr marL="0" indent="0"/>
            <a:r>
              <a:rPr lang="hu-HU" sz="3200" b="1" dirty="0" smtClean="0"/>
              <a:t>A második </a:t>
            </a:r>
            <a:r>
              <a:rPr lang="hu-HU" sz="3200" b="1" dirty="0"/>
              <a:t>generációs </a:t>
            </a:r>
            <a:r>
              <a:rPr lang="hu-HU" sz="3200" b="1" dirty="0" err="1"/>
              <a:t>bioüzemanyag</a:t>
            </a:r>
            <a:r>
              <a:rPr lang="hu-HU" sz="3200" b="1" dirty="0"/>
              <a:t> és biomassza termelés és felhasználás </a:t>
            </a:r>
            <a:r>
              <a:rPr lang="hu-HU" sz="3200" b="1" dirty="0" smtClean="0"/>
              <a:t>továbbra is csak alacsony kapacitású, kísérleti vagy demonstrációs </a:t>
            </a:r>
            <a:r>
              <a:rPr lang="hu-HU" sz="3200" b="1" smtClean="0"/>
              <a:t>fázisban tart.</a:t>
            </a:r>
            <a:endParaRPr lang="hu-HU" sz="3200" b="1" dirty="0"/>
          </a:p>
          <a:p>
            <a:pPr marL="457200" indent="-457200">
              <a:buFontTx/>
              <a:buChar char="-"/>
            </a:pP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1810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Németország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CropEnergies</a:t>
            </a:r>
            <a:r>
              <a:rPr lang="en-US" sz="3200" b="1" dirty="0"/>
              <a:t> </a:t>
            </a:r>
            <a:r>
              <a:rPr lang="en-US" sz="3200" b="1" dirty="0" err="1" smtClean="0"/>
              <a:t>Bioetanol</a:t>
            </a:r>
            <a:r>
              <a:rPr lang="en-US" sz="3200" b="1" dirty="0" smtClean="0"/>
              <a:t> </a:t>
            </a:r>
            <a:r>
              <a:rPr lang="hu-HU" sz="3200" b="1" dirty="0" smtClean="0"/>
              <a:t>Üzem</a:t>
            </a:r>
            <a:endParaRPr lang="hu-HU" sz="3200" dirty="0"/>
          </a:p>
          <a:p>
            <a:pPr algn="just"/>
            <a:r>
              <a:rPr lang="hu-HU" sz="3200" dirty="0" smtClean="0"/>
              <a:t>Az egyik legnagyobb első generációs </a:t>
            </a:r>
            <a:r>
              <a:rPr lang="hu-HU" sz="3200" dirty="0" err="1" smtClean="0"/>
              <a:t>bioetanol</a:t>
            </a:r>
            <a:r>
              <a:rPr lang="hu-HU" sz="3200" dirty="0" smtClean="0"/>
              <a:t> gyárat üzemeltetik </a:t>
            </a:r>
            <a:r>
              <a:rPr lang="hu-HU" sz="3200" dirty="0" err="1" smtClean="0"/>
              <a:t>Zeitz-ben</a:t>
            </a:r>
            <a:r>
              <a:rPr lang="hu-HU" sz="3200" dirty="0" smtClean="0"/>
              <a:t>, éves termelési kapacitásuk 400.000 </a:t>
            </a:r>
            <a:r>
              <a:rPr lang="en-US" sz="3200" dirty="0"/>
              <a:t>m³ </a:t>
            </a:r>
            <a:r>
              <a:rPr lang="en-US" sz="3200" dirty="0" err="1" smtClean="0"/>
              <a:t>bioetanol</a:t>
            </a:r>
            <a:r>
              <a:rPr lang="hu-HU" sz="3200" dirty="0" smtClean="0"/>
              <a:t>. Évente akár 750.000 tonna gabonát és 1.000.000 tonna cukorrépát képesek feldolgozni. A cukorgyártási folyamat köztes állapotaiból is képesek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 előállítani. Annak ellenére, hogy élelmiszeripari alapanyagokból állítanak elő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, 2010-ben a gyár megkapta a „fenntartható” címkét.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01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560840" cy="3096344"/>
          </a:xfrm>
        </p:spPr>
        <p:txBody>
          <a:bodyPr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/>
              <a:t>	</a:t>
            </a:r>
            <a:r>
              <a:rPr lang="hu-HU" sz="2800" b="1" dirty="0" smtClean="0"/>
              <a:t>KÖSZÖNÖM A FIGYELMET!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400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054978" y="265964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 dirty="0">
              <a:solidFill>
                <a:srgbClr val="88BD0D"/>
              </a:solidFill>
            </a:endParaRPr>
          </a:p>
        </p:txBody>
      </p:sp>
      <p:pic>
        <p:nvPicPr>
          <p:cNvPr id="11" name="Kép 2" descr="A képen objektum látható&#10;&#10;A leírás nagyon megbízhat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38" y="265964"/>
            <a:ext cx="1800200" cy="6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Németország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</a:t>
            </a:r>
            <a:r>
              <a:rPr lang="hu-HU" sz="3200" b="1" dirty="0" err="1" smtClean="0"/>
              <a:t>lariant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Sunliquid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Bioetanol</a:t>
            </a:r>
            <a:r>
              <a:rPr lang="en-US" sz="3200" b="1" dirty="0" smtClean="0"/>
              <a:t> </a:t>
            </a:r>
            <a:r>
              <a:rPr lang="hu-HU" sz="3200" b="1" dirty="0" smtClean="0"/>
              <a:t>Üzem</a:t>
            </a:r>
            <a:endParaRPr lang="hu-HU" sz="3200" dirty="0"/>
          </a:p>
        </p:txBody>
      </p:sp>
      <p:pic>
        <p:nvPicPr>
          <p:cNvPr id="4" name="Picture 3" descr="Képtalálat a következőre: „clariant sunliquid picture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870114" cy="384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7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Németország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</a:t>
            </a:r>
            <a:r>
              <a:rPr lang="hu-HU" sz="3200" b="1" dirty="0" err="1" smtClean="0"/>
              <a:t>lariant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Sunliquid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Bioetanol</a:t>
            </a:r>
            <a:r>
              <a:rPr lang="en-US" sz="3200" b="1" dirty="0" smtClean="0"/>
              <a:t> </a:t>
            </a:r>
            <a:r>
              <a:rPr lang="hu-HU" sz="3200" b="1" dirty="0" smtClean="0"/>
              <a:t>Üzem</a:t>
            </a:r>
            <a:endParaRPr lang="hu-HU" sz="3200" dirty="0"/>
          </a:p>
          <a:p>
            <a:r>
              <a:rPr lang="hu-HU" sz="3200" dirty="0" smtClean="0"/>
              <a:t>A gyár 2009-ben kezdte meg a működését München mellett </a:t>
            </a:r>
            <a:r>
              <a:rPr lang="hu-HU" sz="3200" dirty="0" err="1" smtClean="0"/>
              <a:t>kísérelti</a:t>
            </a:r>
            <a:r>
              <a:rPr lang="hu-HU" sz="3200" dirty="0" smtClean="0"/>
              <a:t> üzemként, amikor még csak 1 tonna cellulóz alapanyagú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 tudtak előállítani évente. Ezt 2012-ben megnövelték évi 1000 tonnára </a:t>
            </a:r>
            <a:r>
              <a:rPr lang="hu-HU" sz="3200" dirty="0" err="1" smtClean="0"/>
              <a:t>Straubing-Sand-ban</a:t>
            </a:r>
            <a:r>
              <a:rPr lang="hu-HU" sz="3200" dirty="0" smtClean="0"/>
              <a:t>, míg 2013 óta évi 50.000 – 150.000 tonna </a:t>
            </a:r>
            <a:r>
              <a:rPr lang="hu-HU" sz="3200" dirty="0" err="1" smtClean="0"/>
              <a:t>bioetanol</a:t>
            </a:r>
            <a:r>
              <a:rPr lang="hu-HU" sz="3200" dirty="0" smtClean="0"/>
              <a:t> előállítására képesek.</a:t>
            </a:r>
          </a:p>
        </p:txBody>
      </p:sp>
    </p:spTree>
    <p:extLst>
      <p:ext uri="{BB962C8B-B14F-4D97-AF65-F5344CB8AC3E}">
        <p14:creationId xmlns:p14="http://schemas.microsoft.com/office/powerpoint/2010/main" val="341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Olaszország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IBP </a:t>
            </a:r>
            <a:r>
              <a:rPr lang="en-US" sz="3200" b="1" dirty="0" err="1" smtClean="0"/>
              <a:t>Bioetanol</a:t>
            </a:r>
            <a:r>
              <a:rPr lang="en-US" sz="3200" b="1" dirty="0" smtClean="0"/>
              <a:t> </a:t>
            </a:r>
            <a:r>
              <a:rPr lang="hu-HU" sz="3200" b="1" dirty="0" smtClean="0"/>
              <a:t>Üzem</a:t>
            </a:r>
          </a:p>
        </p:txBody>
      </p:sp>
      <p:pic>
        <p:nvPicPr>
          <p:cNvPr id="1030" name="Picture 6" descr="http://www.biofuelsdigest.com/bdigest/wp-content/uploads/2013/06/Beta-Renewables_Cellulosic-Ethanol-Deliveri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0604"/>
            <a:ext cx="6175180" cy="41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Olaszország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b="1" dirty="0" smtClean="0"/>
              <a:t>IBP </a:t>
            </a:r>
            <a:r>
              <a:rPr lang="en-US" sz="3200" b="1" dirty="0" err="1" smtClean="0"/>
              <a:t>Bioetanol</a:t>
            </a:r>
            <a:r>
              <a:rPr lang="en-US" sz="3200" b="1" dirty="0" smtClean="0"/>
              <a:t> </a:t>
            </a:r>
            <a:r>
              <a:rPr lang="hu-HU" sz="3200" b="1" dirty="0" smtClean="0"/>
              <a:t>Üzem</a:t>
            </a:r>
            <a:endParaRPr lang="hu-HU" sz="3200" dirty="0"/>
          </a:p>
          <a:p>
            <a:pPr algn="just"/>
            <a:r>
              <a:rPr lang="hu-HU" sz="3200" dirty="0" smtClean="0"/>
              <a:t>2013 óta működik a </a:t>
            </a:r>
            <a:r>
              <a:rPr lang="hu-HU" sz="3200" dirty="0" err="1" smtClean="0"/>
              <a:t>piedmont-i</a:t>
            </a:r>
            <a:r>
              <a:rPr lang="hu-HU" sz="3200" dirty="0" smtClean="0"/>
              <a:t> </a:t>
            </a:r>
            <a:r>
              <a:rPr lang="hu-HU" sz="3200" dirty="0" err="1" smtClean="0"/>
              <a:t>Crescentino</a:t>
            </a:r>
            <a:r>
              <a:rPr lang="hu-HU" sz="3200" dirty="0" smtClean="0"/>
              <a:t> mellett, a </a:t>
            </a:r>
            <a:r>
              <a:rPr lang="hu-HU" sz="3200" dirty="0" err="1" smtClean="0"/>
              <a:t>Beta</a:t>
            </a:r>
            <a:r>
              <a:rPr lang="hu-HU" sz="3200" dirty="0" smtClean="0"/>
              <a:t> </a:t>
            </a:r>
            <a:r>
              <a:rPr lang="hu-HU" sz="3200" dirty="0" err="1" smtClean="0"/>
              <a:t>Renewables</a:t>
            </a:r>
            <a:r>
              <a:rPr lang="hu-HU" sz="3200" dirty="0" smtClean="0"/>
              <a:t> által üzemeltetve. A fő tulajdonosok a  </a:t>
            </a:r>
            <a:r>
              <a:rPr lang="en-US" sz="3200" dirty="0" err="1" smtClean="0"/>
              <a:t>Mossi</a:t>
            </a:r>
            <a:r>
              <a:rPr lang="en-US" sz="3200" dirty="0" smtClean="0"/>
              <a:t> </a:t>
            </a:r>
            <a:r>
              <a:rPr lang="en-US" sz="3200" dirty="0"/>
              <a:t>&amp; </a:t>
            </a:r>
            <a:r>
              <a:rPr lang="en-US" sz="3200" dirty="0" err="1"/>
              <a:t>Ghisolfi</a:t>
            </a:r>
            <a:r>
              <a:rPr lang="en-US" sz="3200" dirty="0"/>
              <a:t> </a:t>
            </a:r>
            <a:r>
              <a:rPr lang="en-US" sz="3200" dirty="0" err="1" smtClean="0"/>
              <a:t>Chemtex</a:t>
            </a:r>
            <a:r>
              <a:rPr lang="hu-HU" sz="3200" dirty="0" smtClean="0"/>
              <a:t>, valamint a</a:t>
            </a:r>
            <a:r>
              <a:rPr lang="en-US" sz="3200" dirty="0" smtClean="0"/>
              <a:t> TPG</a:t>
            </a:r>
            <a:r>
              <a:rPr lang="hu-HU" sz="3200" dirty="0" smtClean="0"/>
              <a:t>. Az üzem a nyolcadik</a:t>
            </a:r>
            <a:r>
              <a:rPr lang="en-US" sz="3200" dirty="0" smtClean="0"/>
              <a:t> </a:t>
            </a:r>
            <a:r>
              <a:rPr lang="en-US" sz="3200" dirty="0"/>
              <a:t>TRL </a:t>
            </a:r>
            <a:r>
              <a:rPr lang="en-US" sz="3200" dirty="0" smtClean="0"/>
              <a:t>8</a:t>
            </a:r>
            <a:r>
              <a:rPr lang="hu-HU" sz="3200" dirty="0" smtClean="0"/>
              <a:t> szinten van és kereskedelmi demó egységként tartják nyilván. Búzaszalma, rizsszalma, olasznád és nyárfából állítanak elő éves szinten 40.000 tonna </a:t>
            </a:r>
            <a:r>
              <a:rPr lang="hu-HU" sz="3200" dirty="0" err="1" smtClean="0"/>
              <a:t>lignocellulóz</a:t>
            </a:r>
            <a:r>
              <a:rPr lang="hu-HU" sz="3200" dirty="0" smtClean="0"/>
              <a:t> </a:t>
            </a:r>
            <a:r>
              <a:rPr lang="hu-HU" sz="3200" dirty="0" err="1" smtClean="0"/>
              <a:t>bioetanolt</a:t>
            </a:r>
            <a:r>
              <a:rPr lang="hu-HU" sz="3200" dirty="0" smtClean="0"/>
              <a:t>.</a:t>
            </a:r>
            <a:r>
              <a:rPr lang="en-US" sz="3200" dirty="0" smtClean="0"/>
              <a:t> </a:t>
            </a: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1765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Ukrajna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/>
              <a:t>Agro-Oven</a:t>
            </a:r>
            <a:r>
              <a:rPr lang="hu-HU" sz="3200" b="1" dirty="0" smtClean="0"/>
              <a:t> biogáz üzem</a:t>
            </a:r>
            <a:endParaRPr lang="hu-HU" sz="3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95128"/>
            <a:ext cx="5508054" cy="37052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005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Ukrajna</a:t>
            </a:r>
            <a:endParaRPr lang="hu-HU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200" b="1" dirty="0" err="1" smtClean="0"/>
              <a:t>Agro-Oven</a:t>
            </a:r>
            <a:r>
              <a:rPr lang="hu-HU" sz="3200" b="1" dirty="0" smtClean="0"/>
              <a:t> biogáz üzem</a:t>
            </a:r>
            <a:endParaRPr lang="hu-HU" sz="3200" dirty="0"/>
          </a:p>
          <a:p>
            <a:pPr algn="just"/>
            <a:r>
              <a:rPr lang="hu-HU" sz="3200" dirty="0" smtClean="0"/>
              <a:t>A legelső ukrán biogáz üzem 2003 óta üzemel egy h</a:t>
            </a:r>
            <a:r>
              <a:rPr lang="en-US" sz="3200" dirty="0" err="1"/>
              <a:t>olland</a:t>
            </a:r>
            <a:r>
              <a:rPr lang="en-US" sz="3200" dirty="0"/>
              <a:t>-</a:t>
            </a:r>
            <a:r>
              <a:rPr lang="hu-HU" sz="3200" dirty="0"/>
              <a:t>u</a:t>
            </a:r>
            <a:r>
              <a:rPr lang="en-US" sz="3200" dirty="0" err="1"/>
              <a:t>kr</a:t>
            </a:r>
            <a:r>
              <a:rPr lang="hu-HU" sz="3200" dirty="0" err="1"/>
              <a:t>án</a:t>
            </a:r>
            <a:r>
              <a:rPr lang="hu-HU" sz="3200" dirty="0"/>
              <a:t> cégcsoport </a:t>
            </a:r>
            <a:r>
              <a:rPr lang="hu-HU" sz="3200" dirty="0" smtClean="0"/>
              <a:t>gondozásában az</a:t>
            </a:r>
            <a:r>
              <a:rPr lang="en-US" sz="3200" dirty="0" smtClean="0"/>
              <a:t> </a:t>
            </a:r>
            <a:r>
              <a:rPr lang="en-US" sz="3200" dirty="0" err="1"/>
              <a:t>Olenivka</a:t>
            </a:r>
            <a:r>
              <a:rPr lang="en-US" sz="3200" dirty="0"/>
              <a:t> </a:t>
            </a:r>
            <a:r>
              <a:rPr lang="hu-HU" sz="3200" dirty="0" smtClean="0"/>
              <a:t>nevű faluban. Két biogáz reaktor üzemel </a:t>
            </a:r>
            <a:r>
              <a:rPr lang="hu-HU" sz="3200" dirty="0"/>
              <a:t>anaerob rothasztás </a:t>
            </a:r>
            <a:r>
              <a:rPr lang="hu-HU" sz="3200" dirty="0" smtClean="0"/>
              <a:t>technológiával. A felhasznált alapanyag sertéstrágya és csirkezsír melléktermék. Naponta 3300 </a:t>
            </a:r>
            <a:r>
              <a:rPr lang="en-US" sz="3200" dirty="0" smtClean="0"/>
              <a:t>m</a:t>
            </a:r>
            <a:r>
              <a:rPr lang="en-US" sz="3200" baseline="30000" dirty="0" smtClean="0"/>
              <a:t>3</a:t>
            </a:r>
            <a:r>
              <a:rPr lang="hu-HU" sz="3200" baseline="30000" dirty="0" smtClean="0"/>
              <a:t> </a:t>
            </a:r>
            <a:r>
              <a:rPr lang="hu-HU" sz="3200" dirty="0"/>
              <a:t>biogázt állítanak </a:t>
            </a:r>
            <a:r>
              <a:rPr lang="hu-HU" sz="3200" dirty="0" smtClean="0"/>
              <a:t>elő, 55-50%-os metán tartalommal. </a:t>
            </a:r>
            <a:r>
              <a:rPr lang="hu-HU" sz="3200" dirty="0" err="1" smtClean="0"/>
              <a:t>Villamosenergia-</a:t>
            </a:r>
            <a:r>
              <a:rPr lang="hu-HU" sz="3200" dirty="0" smtClean="0"/>
              <a:t> és hőtermelési kapacitása 160 és 320 kW. Az előállított elektromos energiát főként saját célra használják fel.</a:t>
            </a:r>
          </a:p>
        </p:txBody>
      </p:sp>
    </p:spTree>
    <p:extLst>
      <p:ext uri="{BB962C8B-B14F-4D97-AF65-F5344CB8AC3E}">
        <p14:creationId xmlns:p14="http://schemas.microsoft.com/office/powerpoint/2010/main" val="3644195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-téma">
  <a:themeElements>
    <a:clrScheme name="Egyéni 28. séma">
      <a:dk1>
        <a:srgbClr val="595854"/>
      </a:dk1>
      <a:lt1>
        <a:sysClr val="window" lastClr="FFFFFF"/>
      </a:lt1>
      <a:dk2>
        <a:srgbClr val="88BD0D"/>
      </a:dk2>
      <a:lt2>
        <a:srgbClr val="FFFFFF"/>
      </a:lt2>
      <a:accent1>
        <a:srgbClr val="EDF2D4"/>
      </a:accent1>
      <a:accent2>
        <a:srgbClr val="D9E6AB"/>
      </a:accent2>
      <a:accent3>
        <a:srgbClr val="98C11E"/>
      </a:accent3>
      <a:accent4>
        <a:srgbClr val="9BAD6A"/>
      </a:accent4>
      <a:accent5>
        <a:srgbClr val="4C6110"/>
      </a:accent5>
      <a:accent6>
        <a:srgbClr val="263108"/>
      </a:accent6>
      <a:hlink>
        <a:srgbClr val="FF6C2C"/>
      </a:hlink>
      <a:folHlink>
        <a:srgbClr val="5B4D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FORBIO_2017-09-06_Finsterwalde</Template>
  <TotalTime>224</TotalTime>
  <Words>2417</Words>
  <Application>Microsoft Office PowerPoint</Application>
  <PresentationFormat>On-screen Show (4:3)</PresentationFormat>
  <Paragraphs>247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 Európai körkép, megvalósult bioenergetikai projektek és azok gazdaságossága  Uderszky Attila</vt:lpstr>
      <vt:lpstr>Németország</vt:lpstr>
      <vt:lpstr>Németország</vt:lpstr>
      <vt:lpstr>Németország</vt:lpstr>
      <vt:lpstr>Németország</vt:lpstr>
      <vt:lpstr>Olaszország</vt:lpstr>
      <vt:lpstr>Olaszország</vt:lpstr>
      <vt:lpstr>Ukrajna</vt:lpstr>
      <vt:lpstr>Ukrajna</vt:lpstr>
      <vt:lpstr>Lengyelország</vt:lpstr>
      <vt:lpstr>Lengyelország</vt:lpstr>
      <vt:lpstr>Románia</vt:lpstr>
      <vt:lpstr>Románia</vt:lpstr>
      <vt:lpstr>Egyesült Királyság</vt:lpstr>
      <vt:lpstr>Egyesült Királyság</vt:lpstr>
      <vt:lpstr>Belgium</vt:lpstr>
      <vt:lpstr>Belgium</vt:lpstr>
      <vt:lpstr>Ausztria</vt:lpstr>
      <vt:lpstr>Ausztria</vt:lpstr>
      <vt:lpstr>Franciaország</vt:lpstr>
      <vt:lpstr>Franciaország</vt:lpstr>
      <vt:lpstr>Franciaország</vt:lpstr>
      <vt:lpstr>Hollandia</vt:lpstr>
      <vt:lpstr>Hollandia</vt:lpstr>
      <vt:lpstr>Finnország</vt:lpstr>
      <vt:lpstr>Finnország</vt:lpstr>
      <vt:lpstr>Svédország</vt:lpstr>
      <vt:lpstr>Svédország</vt:lpstr>
      <vt:lpstr>Összesített konklúzió</vt:lpstr>
      <vt:lpstr>     KÖSZÖNÖM A FIGYELMET!  </vt:lpstr>
    </vt:vector>
  </TitlesOfParts>
  <Company>FIB eV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Ehemalige Rieselfelder und  Rekultivierungsflächen des Braunkohlenbergbaus für nachwachsende Rohstoffe  Former sewage irrigation fields and  recultivation area of lignite mining  for bioenergy</dc:title>
  <dc:creator>koehler</dc:creator>
  <cp:lastModifiedBy>Attila Uderszky</cp:lastModifiedBy>
  <cp:revision>157</cp:revision>
  <cp:lastPrinted>2017-09-04T08:20:39Z</cp:lastPrinted>
  <dcterms:created xsi:type="dcterms:W3CDTF">2017-08-30T12:25:02Z</dcterms:created>
  <dcterms:modified xsi:type="dcterms:W3CDTF">2018-06-06T07:26:24Z</dcterms:modified>
</cp:coreProperties>
</file>