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0" r:id="rId3"/>
    <p:sldId id="301" r:id="rId4"/>
    <p:sldId id="267" r:id="rId5"/>
    <p:sldId id="302" r:id="rId6"/>
    <p:sldId id="263" r:id="rId7"/>
    <p:sldId id="299" r:id="rId8"/>
    <p:sldId id="273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665" autoAdjust="0"/>
  </p:normalViewPr>
  <p:slideViewPr>
    <p:cSldViewPr showGuides="1">
      <p:cViewPr varScale="1">
        <p:scale>
          <a:sx n="119" d="100"/>
          <a:sy n="11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2" d="100"/>
          <a:sy n="102" d="100"/>
        </p:scale>
        <p:origin x="-11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5E15-F8AD-42FE-A15D-BA2C450BF6D2}" type="datetimeFigureOut">
              <a:rPr lang="hu-HU" smtClean="0"/>
              <a:pPr/>
              <a:t>2018. 06. 05.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6B64B-C644-4021-B2F7-8434CB0E8E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04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26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87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70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6B64B-C644-4021-B2F7-8434CB0E8EB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17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infographic_ppt800_60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9252520" cy="694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5832648" cy="309634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7920880" cy="113191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 dirty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7" name="Kép 16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graphic_ppt800_600_2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417019"/>
            <a:ext cx="8352928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52928" cy="11401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1" name="Kép 10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9" name="Kép 8" descr="forbio_logo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42961"/>
            <a:ext cx="1739922" cy="549735"/>
          </a:xfrm>
          <a:prstGeom prst="rect">
            <a:avLst/>
          </a:prstGeom>
        </p:spPr>
      </p:pic>
      <p:pic>
        <p:nvPicPr>
          <p:cNvPr id="7" name="Kép 6" descr="flag_2col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libri Light" pitchFamily="34" charset="0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Tx/>
        <a:buNone/>
        <a:defRPr lang="hu-HU" sz="2800" kern="1200" dirty="0" smtClean="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96752"/>
            <a:ext cx="7308304" cy="2016224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/>
              <a:t>FORBIO </a:t>
            </a:r>
            <a:br>
              <a:rPr lang="de-DE" sz="2800" b="1" dirty="0"/>
            </a:br>
            <a:r>
              <a:rPr lang="de-DE" sz="2800" b="1" dirty="0"/>
              <a:t>Fostering sustainable feedstock production for advanced biofuels on underutilised land in Europe 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dirty="0"/>
              <a:t>Fenntartható második generációs bioüzemanyag</a:t>
            </a:r>
            <a:br>
              <a:rPr lang="hu-HU" sz="2800" b="1" dirty="0"/>
            </a:br>
            <a:r>
              <a:rPr lang="hu-HU" sz="2800" b="1" dirty="0"/>
              <a:t>termelés Európa használaton kívüli területein</a:t>
            </a:r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 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73832" y="4359585"/>
            <a:ext cx="5760640" cy="1656184"/>
          </a:xfrm>
        </p:spPr>
        <p:txBody>
          <a:bodyPr>
            <a:normAutofit fontScale="25000" lnSpcReduction="20000"/>
          </a:bodyPr>
          <a:lstStyle/>
          <a:p>
            <a:pPr algn="ctr"/>
            <a:endParaRPr lang="de-DE" sz="4900" i="1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endParaRPr lang="de-DE" sz="4900" dirty="0"/>
          </a:p>
          <a:p>
            <a:pPr algn="ctr"/>
            <a:r>
              <a:rPr lang="hu-HU" sz="4900" dirty="0"/>
              <a:t>Koordinátor</a:t>
            </a:r>
          </a:p>
          <a:p>
            <a:pPr algn="ctr"/>
            <a:r>
              <a:rPr lang="de-DE" sz="4900" dirty="0"/>
              <a:t>Rainer Janssen, Cosette Khawaja</a:t>
            </a:r>
          </a:p>
          <a:p>
            <a:pPr algn="ctr"/>
            <a:r>
              <a:rPr lang="en-GB" sz="4900" dirty="0"/>
              <a:t>WIP Renewable Energies</a:t>
            </a:r>
            <a:r>
              <a:rPr lang="hu-HU" sz="4900" dirty="0"/>
              <a:t> (DE)</a:t>
            </a:r>
            <a:endParaRPr lang="en-GB" sz="4900" dirty="0"/>
          </a:p>
          <a:p>
            <a:pPr algn="ctr"/>
            <a:endParaRPr lang="de-DE" sz="5500" dirty="0"/>
          </a:p>
          <a:p>
            <a:pPr algn="ctr"/>
            <a:r>
              <a:rPr lang="de-DE" sz="5500" dirty="0">
                <a:solidFill>
                  <a:srgbClr val="00B0F0"/>
                </a:solidFill>
              </a:rPr>
              <a:t> </a:t>
            </a:r>
            <a:endParaRPr lang="en-GB" sz="5500" dirty="0">
              <a:solidFill>
                <a:srgbClr val="00B0F0"/>
              </a:solidFill>
            </a:endParaRPr>
          </a:p>
          <a:p>
            <a:pPr algn="ctr"/>
            <a:endParaRPr lang="hu-HU" i="1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2033972" y="4077072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200" dirty="0"/>
          </a:p>
          <a:p>
            <a:pPr algn="ctr"/>
            <a:r>
              <a:rPr lang="hu-HU" sz="1200" dirty="0"/>
              <a:t>2018. Június 6</a:t>
            </a:r>
            <a:endParaRPr lang="de-DE" sz="1200" dirty="0"/>
          </a:p>
          <a:p>
            <a:pPr algn="ctr"/>
            <a:r>
              <a:rPr lang="hu-HU" sz="1200" dirty="0"/>
              <a:t>Gödöllő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FORBIO </a:t>
            </a:r>
            <a:r>
              <a:rPr lang="hu-HU" dirty="0"/>
              <a:t>projekt ötlet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47525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/>
              <a:t>Európai Uniós tagországok használaton kívüli területeinek bioenergetikai célú felhasználási létjogosultságát új és innovatív értékláncokat felmérve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/>
              <a:t>A FORBIO projektben kifejlesztett módszertan segítségével lehetővé válik a helyi szintű fenntartható bioenergetikai termelési potenciál felmérése az EU használaton kívüli helyszínein, úgymint szennyezett, felhagyott, nem művelt vagy rossz talajminőségű területek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/>
              <a:t>olyan területeket vizsgál, ahol a fenntartható biomassza nyersanyag termelés nem veszélyezteti természetvédelmi, szabadidős, illetve élelmiszer vagy takarmány termesztése céljából fenntartott területek működését </a:t>
            </a:r>
            <a:r>
              <a:rPr lang="en-US" sz="1400" dirty="0"/>
              <a:t> </a:t>
            </a:r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43ABF-B7E4-4EA2-BD4F-7AB90E07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844733"/>
            <a:ext cx="3194638" cy="2004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A55C0-1489-44A1-9EE6-5D94D4618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552872"/>
            <a:ext cx="3044504" cy="22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6696-8FE7-434B-87B8-DEEE6F50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Konzorciumi partnerek</a:t>
            </a:r>
          </a:p>
        </p:txBody>
      </p:sp>
      <p:pic>
        <p:nvPicPr>
          <p:cNvPr id="22" name="Kép 9">
            <a:extLst>
              <a:ext uri="{FF2B5EF4-FFF2-40B4-BE49-F238E27FC236}">
                <a16:creationId xmlns:a16="http://schemas.microsoft.com/office/drawing/2014/main" id="{F1D9CDAD-7107-4F0D-83BB-ABFA1B814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676259"/>
            <a:ext cx="424802" cy="410734"/>
          </a:xfrm>
          <a:prstGeom prst="rect">
            <a:avLst/>
          </a:prstGeom>
        </p:spPr>
      </p:pic>
      <p:pic>
        <p:nvPicPr>
          <p:cNvPr id="23" name="Kép 11">
            <a:extLst>
              <a:ext uri="{FF2B5EF4-FFF2-40B4-BE49-F238E27FC236}">
                <a16:creationId xmlns:a16="http://schemas.microsoft.com/office/drawing/2014/main" id="{932BD151-3FDB-478C-B736-601CD53F1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47566"/>
            <a:ext cx="597658" cy="597658"/>
          </a:xfrm>
          <a:prstGeom prst="rect">
            <a:avLst/>
          </a:prstGeom>
        </p:spPr>
      </p:pic>
      <p:pic>
        <p:nvPicPr>
          <p:cNvPr id="24" name="Kép 13">
            <a:extLst>
              <a:ext uri="{FF2B5EF4-FFF2-40B4-BE49-F238E27FC236}">
                <a16:creationId xmlns:a16="http://schemas.microsoft.com/office/drawing/2014/main" id="{36F5B13C-1EB5-4BBD-B434-C6A7BD4FF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90410"/>
            <a:ext cx="429980" cy="314654"/>
          </a:xfrm>
          <a:prstGeom prst="rect">
            <a:avLst/>
          </a:prstGeom>
        </p:spPr>
      </p:pic>
      <p:pic>
        <p:nvPicPr>
          <p:cNvPr id="25" name="Kép 15">
            <a:extLst>
              <a:ext uri="{FF2B5EF4-FFF2-40B4-BE49-F238E27FC236}">
                <a16:creationId xmlns:a16="http://schemas.microsoft.com/office/drawing/2014/main" id="{00ADA983-4EDD-4EAB-BDE8-2428E1488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0" y="4293136"/>
            <a:ext cx="749841" cy="360000"/>
          </a:xfrm>
          <a:prstGeom prst="rect">
            <a:avLst/>
          </a:prstGeom>
        </p:spPr>
      </p:pic>
      <p:pic>
        <p:nvPicPr>
          <p:cNvPr id="26" name="Kép 17">
            <a:extLst>
              <a:ext uri="{FF2B5EF4-FFF2-40B4-BE49-F238E27FC236}">
                <a16:creationId xmlns:a16="http://schemas.microsoft.com/office/drawing/2014/main" id="{B71E94AC-4478-4A95-81A1-1EDEFD639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08" y="4289762"/>
            <a:ext cx="669818" cy="435382"/>
          </a:xfrm>
          <a:prstGeom prst="rect">
            <a:avLst/>
          </a:prstGeom>
        </p:spPr>
      </p:pic>
      <p:pic>
        <p:nvPicPr>
          <p:cNvPr id="27" name="Kép 19">
            <a:extLst>
              <a:ext uri="{FF2B5EF4-FFF2-40B4-BE49-F238E27FC236}">
                <a16:creationId xmlns:a16="http://schemas.microsoft.com/office/drawing/2014/main" id="{DE02048B-FEF8-4A2C-95CC-1F51350C2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66276"/>
            <a:ext cx="1054721" cy="425919"/>
          </a:xfrm>
          <a:prstGeom prst="rect">
            <a:avLst/>
          </a:prstGeom>
        </p:spPr>
      </p:pic>
      <p:pic>
        <p:nvPicPr>
          <p:cNvPr id="28" name="Kép 23">
            <a:extLst>
              <a:ext uri="{FF2B5EF4-FFF2-40B4-BE49-F238E27FC236}">
                <a16:creationId xmlns:a16="http://schemas.microsoft.com/office/drawing/2014/main" id="{5CD9EA2A-AFF8-48F1-9B7B-5918EE702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5" y="4911757"/>
            <a:ext cx="869156" cy="389451"/>
          </a:xfrm>
          <a:prstGeom prst="rect">
            <a:avLst/>
          </a:prstGeom>
        </p:spPr>
      </p:pic>
      <p:pic>
        <p:nvPicPr>
          <p:cNvPr id="29" name="Kép 25">
            <a:extLst>
              <a:ext uri="{FF2B5EF4-FFF2-40B4-BE49-F238E27FC236}">
                <a16:creationId xmlns:a16="http://schemas.microsoft.com/office/drawing/2014/main" id="{6D3F39F8-F7F6-4590-A346-95A524FC29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08253"/>
            <a:ext cx="527051" cy="376731"/>
          </a:xfrm>
          <a:prstGeom prst="rect">
            <a:avLst/>
          </a:prstGeom>
        </p:spPr>
      </p:pic>
      <p:pic>
        <p:nvPicPr>
          <p:cNvPr id="30" name="Kép 27">
            <a:extLst>
              <a:ext uri="{FF2B5EF4-FFF2-40B4-BE49-F238E27FC236}">
                <a16:creationId xmlns:a16="http://schemas.microsoft.com/office/drawing/2014/main" id="{7E3D6C1E-7889-4468-95C7-E9BC6FAF07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0" y="3580580"/>
            <a:ext cx="645779" cy="352476"/>
          </a:xfrm>
          <a:prstGeom prst="rect">
            <a:avLst/>
          </a:prstGeom>
        </p:spPr>
      </p:pic>
      <p:pic>
        <p:nvPicPr>
          <p:cNvPr id="31" name="Kép 29">
            <a:extLst>
              <a:ext uri="{FF2B5EF4-FFF2-40B4-BE49-F238E27FC236}">
                <a16:creationId xmlns:a16="http://schemas.microsoft.com/office/drawing/2014/main" id="{5E40EE3F-2E56-4143-9D13-624977B988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64" y="2420888"/>
            <a:ext cx="367564" cy="182565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4CBB7C53-D3C8-4DD2-A418-0296E58239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82" y="2980220"/>
            <a:ext cx="430746" cy="304764"/>
          </a:xfrm>
          <a:prstGeom prst="rect">
            <a:avLst/>
          </a:prstGeom>
        </p:spPr>
      </p:pic>
      <p:pic>
        <p:nvPicPr>
          <p:cNvPr id="33" name="Kép 33">
            <a:extLst>
              <a:ext uri="{FF2B5EF4-FFF2-40B4-BE49-F238E27FC236}">
                <a16:creationId xmlns:a16="http://schemas.microsoft.com/office/drawing/2014/main" id="{594AD4F1-55B1-4F43-8ED6-09554069F7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68" y="1676258"/>
            <a:ext cx="352196" cy="528605"/>
          </a:xfrm>
          <a:prstGeom prst="rect">
            <a:avLst/>
          </a:prstGeom>
        </p:spPr>
      </p:pic>
      <p:sp>
        <p:nvSpPr>
          <p:cNvPr id="34" name="Szövegdoboz 5">
            <a:extLst>
              <a:ext uri="{FF2B5EF4-FFF2-40B4-BE49-F238E27FC236}">
                <a16:creationId xmlns:a16="http://schemas.microsoft.com/office/drawing/2014/main" id="{F6E5CE49-73B2-4909-876C-14A922118039}"/>
              </a:ext>
            </a:extLst>
          </p:cNvPr>
          <p:cNvSpPr txBox="1"/>
          <p:nvPr/>
        </p:nvSpPr>
        <p:spPr>
          <a:xfrm>
            <a:off x="1403846" y="1679317"/>
            <a:ext cx="33121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WIP – </a:t>
            </a:r>
            <a:r>
              <a:rPr lang="hu-HU" sz="1000" dirty="0" err="1"/>
              <a:t>Renewable</a:t>
            </a:r>
            <a:r>
              <a:rPr lang="hu-HU" sz="1000" dirty="0"/>
              <a:t> </a:t>
            </a:r>
            <a:r>
              <a:rPr lang="hu-HU" sz="1000" dirty="0" err="1"/>
              <a:t>Energies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Rainer </a:t>
            </a:r>
            <a:r>
              <a:rPr lang="hu-HU" sz="1000" dirty="0" err="1"/>
              <a:t>Janssen</a:t>
            </a:r>
            <a:r>
              <a:rPr lang="hu-HU" sz="1000" dirty="0"/>
              <a:t>, Rita </a:t>
            </a:r>
            <a:r>
              <a:rPr lang="hu-HU" sz="1000" dirty="0" err="1"/>
              <a:t>Mergner</a:t>
            </a:r>
            <a:r>
              <a:rPr lang="hu-HU" sz="1000" dirty="0"/>
              <a:t>, Dominik </a:t>
            </a:r>
            <a:r>
              <a:rPr lang="hu-HU" sz="1000" dirty="0" err="1"/>
              <a:t>Rutz</a:t>
            </a:r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Food</a:t>
            </a:r>
            <a:r>
              <a:rPr lang="hu-HU" sz="1000" dirty="0"/>
              <a:t> and </a:t>
            </a:r>
            <a:r>
              <a:rPr lang="hu-HU" sz="1000" dirty="0" err="1"/>
              <a:t>Agriculture</a:t>
            </a:r>
            <a:r>
              <a:rPr lang="hu-HU" sz="1000" dirty="0"/>
              <a:t> Organization of </a:t>
            </a:r>
            <a:r>
              <a:rPr lang="hu-HU" sz="1000" dirty="0" err="1"/>
              <a:t>the</a:t>
            </a:r>
            <a:r>
              <a:rPr lang="hu-HU" sz="1000" dirty="0"/>
              <a:t> United </a:t>
            </a:r>
            <a:r>
              <a:rPr lang="hu-HU" sz="1000" dirty="0" err="1"/>
              <a:t>Nations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Marco </a:t>
            </a:r>
            <a:r>
              <a:rPr lang="hu-HU" sz="1000" dirty="0" err="1"/>
              <a:t>Colangeli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Geonardo</a:t>
            </a:r>
            <a:r>
              <a:rPr lang="hu-HU" sz="1000" dirty="0"/>
              <a:t> </a:t>
            </a:r>
            <a:r>
              <a:rPr lang="hu-HU" sz="1000" dirty="0" err="1"/>
              <a:t>Environmental</a:t>
            </a:r>
            <a:r>
              <a:rPr lang="hu-HU" sz="1000" dirty="0"/>
              <a:t> Technologies Ltd.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Ömer</a:t>
            </a:r>
            <a:r>
              <a:rPr lang="hu-HU" sz="1000" dirty="0"/>
              <a:t> </a:t>
            </a:r>
            <a:r>
              <a:rPr lang="hu-HU" sz="1000" dirty="0" err="1"/>
              <a:t>Ceylan</a:t>
            </a:r>
            <a:r>
              <a:rPr lang="hu-HU" sz="1000" dirty="0"/>
              <a:t>, Peter </a:t>
            </a:r>
            <a:r>
              <a:rPr lang="hu-HU" sz="1000" dirty="0" err="1"/>
              <a:t>Gyuris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Consiglio</a:t>
            </a:r>
            <a:r>
              <a:rPr lang="hu-HU" sz="1000" dirty="0"/>
              <a:t> per la </a:t>
            </a:r>
            <a:r>
              <a:rPr lang="hu-HU" sz="1000" dirty="0" err="1"/>
              <a:t>Ricerca</a:t>
            </a:r>
            <a:r>
              <a:rPr lang="hu-HU" sz="1000" dirty="0"/>
              <a:t> in </a:t>
            </a:r>
            <a:r>
              <a:rPr lang="hu-HU" sz="1000" dirty="0" err="1"/>
              <a:t>Agricoltura</a:t>
            </a:r>
            <a:r>
              <a:rPr lang="hu-HU" sz="1000" dirty="0"/>
              <a:t> e </a:t>
            </a:r>
            <a:r>
              <a:rPr lang="hu-HU" sz="1000" dirty="0" err="1"/>
              <a:t>l’Analisi</a:t>
            </a:r>
            <a:r>
              <a:rPr lang="hu-HU" sz="1000" dirty="0"/>
              <a:t> </a:t>
            </a:r>
            <a:r>
              <a:rPr lang="hu-HU" sz="1000" dirty="0" err="1"/>
              <a:t>dell’Economia</a:t>
            </a:r>
            <a:r>
              <a:rPr lang="hu-HU" sz="1000" dirty="0"/>
              <a:t> </a:t>
            </a:r>
            <a:r>
              <a:rPr lang="hu-HU" sz="1000" dirty="0" err="1"/>
              <a:t>Agraria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Guido </a:t>
            </a:r>
            <a:r>
              <a:rPr lang="hu-HU" sz="1000" dirty="0" err="1"/>
              <a:t>Bonati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Biochemtex</a:t>
            </a:r>
            <a:r>
              <a:rPr lang="hu-HU" sz="1000" dirty="0"/>
              <a:t> </a:t>
            </a:r>
            <a:r>
              <a:rPr lang="hu-HU" sz="1000" dirty="0" err="1"/>
              <a:t>Spa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Mariella </a:t>
            </a:r>
            <a:r>
              <a:rPr lang="hu-HU" sz="1000" dirty="0" err="1"/>
              <a:t>Mule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Blacksmith</a:t>
            </a:r>
            <a:r>
              <a:rPr lang="hu-HU" sz="1000" dirty="0"/>
              <a:t> </a:t>
            </a:r>
            <a:r>
              <a:rPr lang="hu-HU" sz="1000" dirty="0" err="1"/>
              <a:t>Initiative</a:t>
            </a:r>
            <a:r>
              <a:rPr lang="hu-HU" sz="1000" dirty="0"/>
              <a:t> - UK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Valeriia</a:t>
            </a:r>
            <a:r>
              <a:rPr lang="hu-HU" sz="1000" dirty="0"/>
              <a:t> </a:t>
            </a:r>
            <a:r>
              <a:rPr lang="hu-HU" sz="1000" dirty="0" err="1"/>
              <a:t>Kovach</a:t>
            </a:r>
            <a:endParaRPr lang="hu-HU" sz="1000" dirty="0"/>
          </a:p>
        </p:txBody>
      </p:sp>
      <p:sp>
        <p:nvSpPr>
          <p:cNvPr id="35" name="Szövegdoboz 7">
            <a:extLst>
              <a:ext uri="{FF2B5EF4-FFF2-40B4-BE49-F238E27FC236}">
                <a16:creationId xmlns:a16="http://schemas.microsoft.com/office/drawing/2014/main" id="{011DF054-5E27-4049-838D-871D373BC4F3}"/>
              </a:ext>
            </a:extLst>
          </p:cNvPr>
          <p:cNvSpPr txBox="1"/>
          <p:nvPr/>
        </p:nvSpPr>
        <p:spPr>
          <a:xfrm>
            <a:off x="5652318" y="1700808"/>
            <a:ext cx="3312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Scientific</a:t>
            </a:r>
            <a:r>
              <a:rPr lang="hu-HU" sz="1000" dirty="0"/>
              <a:t> </a:t>
            </a:r>
            <a:r>
              <a:rPr lang="hu-HU" sz="1000" dirty="0" err="1"/>
              <a:t>Engineering</a:t>
            </a:r>
            <a:r>
              <a:rPr lang="hu-HU" sz="1000" dirty="0"/>
              <a:t> Centre „</a:t>
            </a:r>
            <a:r>
              <a:rPr lang="hu-HU" sz="1000" dirty="0" err="1"/>
              <a:t>Biomass</a:t>
            </a:r>
            <a:r>
              <a:rPr lang="hu-HU" sz="1000" dirty="0"/>
              <a:t>” Ltd.</a:t>
            </a:r>
          </a:p>
          <a:p>
            <a:r>
              <a:rPr lang="hu-HU" sz="1000" dirty="0"/>
              <a:t>Partner contact name: Oleksandra Tryboi</a:t>
            </a:r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Center </a:t>
            </a:r>
            <a:r>
              <a:rPr lang="hu-HU" sz="1000" dirty="0" err="1"/>
              <a:t>for</a:t>
            </a:r>
            <a:r>
              <a:rPr lang="hu-HU" sz="1000" dirty="0"/>
              <a:t> </a:t>
            </a:r>
            <a:r>
              <a:rPr lang="hu-HU" sz="1000" dirty="0" err="1"/>
              <a:t>Promotion</a:t>
            </a:r>
            <a:r>
              <a:rPr lang="hu-HU" sz="1000" dirty="0"/>
              <a:t> of </a:t>
            </a:r>
            <a:r>
              <a:rPr lang="hu-HU" sz="1000" dirty="0" err="1"/>
              <a:t>Clean</a:t>
            </a:r>
            <a:r>
              <a:rPr lang="hu-HU" sz="1000" dirty="0"/>
              <a:t> and </a:t>
            </a:r>
            <a:r>
              <a:rPr lang="hu-HU" sz="1000" dirty="0" err="1"/>
              <a:t>Efficient</a:t>
            </a:r>
            <a:r>
              <a:rPr lang="hu-HU" sz="1000" dirty="0"/>
              <a:t> </a:t>
            </a:r>
            <a:r>
              <a:rPr lang="hu-HU" sz="1000" dirty="0" err="1"/>
              <a:t>Energy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Nicoleta</a:t>
            </a:r>
            <a:r>
              <a:rPr lang="hu-HU" sz="1000" dirty="0"/>
              <a:t> Ion</a:t>
            </a:r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Forschungsinstitut</a:t>
            </a:r>
            <a:r>
              <a:rPr lang="hu-HU" sz="1000" dirty="0"/>
              <a:t> </a:t>
            </a:r>
            <a:r>
              <a:rPr lang="hu-HU" sz="1000" dirty="0" err="1"/>
              <a:t>für</a:t>
            </a:r>
            <a:r>
              <a:rPr lang="hu-HU" sz="1000" dirty="0"/>
              <a:t> </a:t>
            </a:r>
            <a:r>
              <a:rPr lang="hu-HU" sz="1000" dirty="0" err="1"/>
              <a:t>Bergbaufolgelandschaften</a:t>
            </a:r>
            <a:r>
              <a:rPr lang="hu-HU" sz="1000" dirty="0"/>
              <a:t> </a:t>
            </a:r>
            <a:r>
              <a:rPr lang="hu-HU" sz="1000" dirty="0" err="1"/>
              <a:t>e.V</a:t>
            </a:r>
            <a:r>
              <a:rPr lang="hu-HU" sz="1000" dirty="0"/>
              <a:t>.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Dirk</a:t>
            </a:r>
            <a:r>
              <a:rPr lang="hu-HU" sz="1000" dirty="0"/>
              <a:t> </a:t>
            </a:r>
            <a:r>
              <a:rPr lang="hu-HU" sz="1000" dirty="0" err="1"/>
              <a:t>Knoche</a:t>
            </a:r>
            <a:r>
              <a:rPr lang="hu-HU" sz="1000" dirty="0"/>
              <a:t>, Raul Köhler</a:t>
            </a:r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Polish</a:t>
            </a:r>
            <a:r>
              <a:rPr lang="hu-HU" sz="1000" dirty="0"/>
              <a:t> </a:t>
            </a:r>
            <a:r>
              <a:rPr lang="hu-HU" sz="1000" dirty="0" err="1"/>
              <a:t>Biomass</a:t>
            </a:r>
            <a:r>
              <a:rPr lang="hu-HU" sz="1000" dirty="0"/>
              <a:t> </a:t>
            </a:r>
            <a:r>
              <a:rPr lang="hu-HU" sz="1000" dirty="0" err="1"/>
              <a:t>Association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Maria </a:t>
            </a:r>
            <a:r>
              <a:rPr lang="hu-HU" sz="1000" dirty="0" err="1"/>
              <a:t>Smietanka</a:t>
            </a:r>
            <a:r>
              <a:rPr lang="hu-HU" sz="1000" dirty="0"/>
              <a:t>, </a:t>
            </a:r>
            <a:r>
              <a:rPr lang="hu-HU" sz="1000" dirty="0" err="1"/>
              <a:t>Magdalena</a:t>
            </a:r>
            <a:r>
              <a:rPr lang="hu-HU" sz="1000" dirty="0"/>
              <a:t> </a:t>
            </a:r>
            <a:r>
              <a:rPr lang="hu-HU" sz="1000" dirty="0" err="1"/>
              <a:t>Rogulska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European </a:t>
            </a:r>
            <a:r>
              <a:rPr lang="hu-HU" sz="1000" dirty="0" err="1"/>
              <a:t>Landowners</a:t>
            </a:r>
            <a:r>
              <a:rPr lang="hu-HU" sz="1000" dirty="0"/>
              <a:t>’ Organization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Marie-Alice </a:t>
            </a:r>
            <a:r>
              <a:rPr lang="hu-HU" sz="1000" dirty="0" err="1"/>
              <a:t>Budniok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University of </a:t>
            </a:r>
            <a:r>
              <a:rPr lang="hu-HU" sz="1000" dirty="0" err="1"/>
              <a:t>Limerick</a:t>
            </a:r>
            <a:r>
              <a:rPr lang="hu-HU" sz="1000" dirty="0"/>
              <a:t> 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JJ </a:t>
            </a:r>
            <a:r>
              <a:rPr lang="hu-HU" sz="1000" dirty="0" err="1"/>
              <a:t>Leahy</a:t>
            </a:r>
            <a:endParaRPr lang="hu-HU" sz="1000" dirty="0"/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37925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FORBIO </a:t>
            </a:r>
            <a:r>
              <a:rPr lang="hu-HU" dirty="0"/>
              <a:t>főbb céljai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4785395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dirty="0"/>
              <a:t>Társadalmi, szociális, gazdasági, környezetvédelmi és állam– igazgatási lehetőségek és kihívások a második generációs bioenergetikai fejlesztések során, a végfelhasználók bevonásával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dirty="0"/>
              <a:t>A célországok esettanulmá– nyaiban kiválasztott második generációs bioenergetikai értékláncok kiértékelése mezőgazdasági és műszakigazdasági potenciáljuk alapján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dirty="0"/>
              <a:t>A környezetvédelmi, társadalmi és gazdasági fenntarthatóság felmérése a célországok eset– tanulmányaiban kiválasztott második generációs bio– energetikai értékláncokban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dirty="0"/>
              <a:t>A kiválasztott fenntartható bioenergetikai technológiák piacra vitelének gazdasági és nem-gazdasági jellegű hátráltató okainak kielemzése; az akadályoztató tényezők elhárítása különféle stratégiák kifejlesztésével, beleértve az érdekelt felek felelősségei– nek és szerepvállalásainak beazonosítását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600" dirty="0"/>
              <a:t>Az európai mezőgazdasági és erdészeti szektor támogatása és elmozdítása a nem élel– miszer jellegű bioenergetikai termesztés irányába, valamint kapacitásbővítés a gazdaság szereplői és az érdekelt felek között a fenntartható bioe– nergetikai ellátó láncolatok kialakítása érdekében.</a:t>
            </a:r>
            <a:r>
              <a:rPr lang="en-US" sz="1600" dirty="0"/>
              <a:t> </a:t>
            </a:r>
          </a:p>
          <a:p>
            <a:pPr marL="0" indent="0"/>
            <a:endParaRPr lang="de-DE" sz="1800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C1C3C-72A8-4E47-9CA8-8358B1F9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068" y="4469699"/>
            <a:ext cx="3344932" cy="23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FORBIO</a:t>
            </a:r>
            <a:r>
              <a:rPr lang="hu-HU" dirty="0"/>
              <a:t> - kiírás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7355160" cy="4785395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b="1" u="sng" dirty="0"/>
              <a:t>Horizont 2020</a:t>
            </a:r>
          </a:p>
          <a:p>
            <a:r>
              <a:rPr lang="en-US" dirty="0"/>
              <a:t>LCE-14-2015: Market uptake of existing and emerging sustainable bioenergy </a:t>
            </a:r>
            <a:endParaRPr lang="hu-HU" dirty="0"/>
          </a:p>
          <a:p>
            <a:r>
              <a:rPr lang="hu-HU" b="1" u="sng" dirty="0"/>
              <a:t>Eszköz</a:t>
            </a:r>
          </a:p>
          <a:p>
            <a:r>
              <a:rPr lang="hu-HU" dirty="0"/>
              <a:t>Koordinációs és támogató tevékenység (Coordination and Support Action)</a:t>
            </a:r>
          </a:p>
          <a:p>
            <a:r>
              <a:rPr lang="hu-HU" b="1" u="sng" dirty="0"/>
              <a:t>Kivitelezés</a:t>
            </a:r>
          </a:p>
          <a:p>
            <a:r>
              <a:rPr lang="hu-HU" dirty="0"/>
              <a:t>9 országban, ipari szereplő bevonásával (2 generációs bioetanol technológia)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59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484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Demonstrációs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504" y="1605420"/>
            <a:ext cx="8229600" cy="4525963"/>
          </a:xfrm>
        </p:spPr>
        <p:txBody>
          <a:bodyPr>
            <a:normAutofit/>
          </a:bodyPr>
          <a:lstStyle/>
          <a:p>
            <a:pPr marL="0" indent="0"/>
            <a:endParaRPr lang="de-DE" b="1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/>
            <a:endParaRPr lang="hu-HU" dirty="0"/>
          </a:p>
        </p:txBody>
      </p:sp>
      <p:sp>
        <p:nvSpPr>
          <p:cNvPr id="4" name="CasellaDiTesto 4"/>
          <p:cNvSpPr txBox="1"/>
          <p:nvPr/>
        </p:nvSpPr>
        <p:spPr>
          <a:xfrm>
            <a:off x="5850214" y="1309538"/>
            <a:ext cx="2429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latin typeface="Exo" panose="02000503000000000000" pitchFamily="2" charset="0"/>
              </a:rPr>
              <a:t>Németország</a:t>
            </a:r>
            <a:endParaRPr lang="it-IT" sz="1400" b="1" dirty="0">
              <a:latin typeface="Exo" panose="02000503000000000000" pitchFamily="2" charset="0"/>
            </a:endParaRPr>
          </a:p>
          <a:p>
            <a:r>
              <a:rPr lang="it-IT" sz="1200" dirty="0">
                <a:latin typeface="Exo" panose="02000503000000000000" pitchFamily="2" charset="0"/>
              </a:rPr>
              <a:t>Berlin </a:t>
            </a:r>
            <a:r>
              <a:rPr lang="hu-HU" sz="1200" dirty="0">
                <a:latin typeface="Exo" panose="02000503000000000000" pitchFamily="2" charset="0"/>
              </a:rPr>
              <a:t>-</a:t>
            </a:r>
            <a:r>
              <a:rPr lang="it-IT" sz="1200" dirty="0">
                <a:latin typeface="Exo" panose="02000503000000000000" pitchFamily="2" charset="0"/>
              </a:rPr>
              <a:t> Brandenburg</a:t>
            </a:r>
            <a:r>
              <a:rPr lang="hu-HU" sz="1200" dirty="0">
                <a:latin typeface="Exo" panose="02000503000000000000" pitchFamily="2" charset="0"/>
              </a:rPr>
              <a:t> régió</a:t>
            </a:r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endParaRPr lang="hu-HU" sz="1200" dirty="0">
              <a:latin typeface="Exo" panose="02000503000000000000" pitchFamily="2" charset="0"/>
            </a:endParaRPr>
          </a:p>
          <a:p>
            <a:r>
              <a:rPr lang="hu-HU" sz="1200" dirty="0">
                <a:latin typeface="Exo" panose="02000503000000000000" pitchFamily="2" charset="0"/>
              </a:rPr>
              <a:t>Szennyvíziszap depók és felhagyott lignit bányák</a:t>
            </a:r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r>
              <a:rPr lang="it-IT" sz="1200" dirty="0">
                <a:latin typeface="Exo" panose="02000503000000000000" pitchFamily="2" charset="0"/>
              </a:rPr>
              <a:t>1,140-3,917 ha </a:t>
            </a:r>
            <a:r>
              <a:rPr lang="hu-HU" sz="1200" dirty="0">
                <a:latin typeface="Exo" panose="02000503000000000000" pitchFamily="2" charset="0"/>
              </a:rPr>
              <a:t>és</a:t>
            </a:r>
            <a:r>
              <a:rPr lang="it-IT" sz="1200" dirty="0">
                <a:latin typeface="Exo" panose="02000503000000000000" pitchFamily="2" charset="0"/>
              </a:rPr>
              <a:t> 7,295-11,795 ha</a:t>
            </a:r>
          </a:p>
        </p:txBody>
      </p:sp>
      <p:sp>
        <p:nvSpPr>
          <p:cNvPr id="5" name="CasellaDiTesto 10"/>
          <p:cNvSpPr txBox="1"/>
          <p:nvPr/>
        </p:nvSpPr>
        <p:spPr>
          <a:xfrm>
            <a:off x="3059832" y="1303425"/>
            <a:ext cx="2023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latin typeface="Exo" panose="02000503000000000000" pitchFamily="2" charset="0"/>
              </a:rPr>
              <a:t>Ukrajna</a:t>
            </a:r>
            <a:endParaRPr lang="it-IT" sz="1400" b="1" dirty="0">
              <a:latin typeface="Exo" panose="02000503000000000000" pitchFamily="2" charset="0"/>
            </a:endParaRPr>
          </a:p>
          <a:p>
            <a:r>
              <a:rPr lang="it-IT" sz="1200" dirty="0">
                <a:latin typeface="Exo" panose="02000503000000000000" pitchFamily="2" charset="0"/>
              </a:rPr>
              <a:t>K</a:t>
            </a:r>
            <a:r>
              <a:rPr lang="hu-HU" sz="1200" dirty="0">
                <a:latin typeface="Exo" panose="02000503000000000000" pitchFamily="2" charset="0"/>
              </a:rPr>
              <a:t>ijev (oblast)</a:t>
            </a:r>
            <a:r>
              <a:rPr lang="it-IT" sz="1200" dirty="0">
                <a:latin typeface="Exo" panose="02000503000000000000" pitchFamily="2" charset="0"/>
              </a:rPr>
              <a:t>, Ivankiv r</a:t>
            </a:r>
            <a:r>
              <a:rPr lang="hu-HU" sz="1200" dirty="0">
                <a:latin typeface="Exo" panose="02000503000000000000" pitchFamily="2" charset="0"/>
              </a:rPr>
              <a:t>égió</a:t>
            </a:r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r>
              <a:rPr lang="hu-HU" sz="1200" dirty="0">
                <a:latin typeface="Exo" panose="02000503000000000000" pitchFamily="2" charset="0"/>
              </a:rPr>
              <a:t>Használaton kívüli, marginális</a:t>
            </a:r>
          </a:p>
          <a:p>
            <a:r>
              <a:rPr lang="hu-HU" sz="1200" dirty="0">
                <a:latin typeface="Exo" panose="02000503000000000000" pitchFamily="2" charset="0"/>
              </a:rPr>
              <a:t>Mezőgazdasági földek</a:t>
            </a:r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r>
              <a:rPr lang="hu-HU" sz="1200" dirty="0">
                <a:latin typeface="Exo" panose="02000503000000000000" pitchFamily="2" charset="0"/>
              </a:rPr>
              <a:t>&lt;</a:t>
            </a:r>
            <a:r>
              <a:rPr lang="it-IT" sz="1200" dirty="0">
                <a:latin typeface="Exo" panose="02000503000000000000" pitchFamily="2" charset="0"/>
              </a:rPr>
              <a:t>20,000 ha</a:t>
            </a:r>
            <a:endParaRPr lang="en-US" sz="1200" dirty="0">
              <a:latin typeface="Exo" panose="02000503000000000000" pitchFamily="2" charset="0"/>
            </a:endParaRPr>
          </a:p>
        </p:txBody>
      </p:sp>
      <p:sp>
        <p:nvSpPr>
          <p:cNvPr id="6" name="CasellaDiTesto 12"/>
          <p:cNvSpPr txBox="1"/>
          <p:nvPr/>
        </p:nvSpPr>
        <p:spPr>
          <a:xfrm>
            <a:off x="500082" y="1303425"/>
            <a:ext cx="2120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latin typeface="Exo" panose="02000503000000000000" pitchFamily="2" charset="0"/>
              </a:rPr>
              <a:t>Olaszország</a:t>
            </a:r>
            <a:endParaRPr lang="it-IT" sz="1400" b="1" dirty="0">
              <a:latin typeface="Exo" panose="02000503000000000000" pitchFamily="2" charset="0"/>
            </a:endParaRPr>
          </a:p>
          <a:p>
            <a:r>
              <a:rPr lang="it-IT" sz="1200" dirty="0">
                <a:latin typeface="Exo" panose="02000503000000000000" pitchFamily="2" charset="0"/>
              </a:rPr>
              <a:t>Sulcis</a:t>
            </a:r>
            <a:r>
              <a:rPr lang="hu-HU" sz="1200" dirty="0">
                <a:latin typeface="Exo" panose="02000503000000000000" pitchFamily="2" charset="0"/>
              </a:rPr>
              <a:t> régió</a:t>
            </a:r>
            <a:r>
              <a:rPr lang="it-IT" sz="1200" dirty="0">
                <a:latin typeface="Exo" panose="02000503000000000000" pitchFamily="2" charset="0"/>
              </a:rPr>
              <a:t>, Portoscuso </a:t>
            </a:r>
          </a:p>
          <a:p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r>
              <a:rPr lang="hu-HU" sz="1200" dirty="0">
                <a:latin typeface="Exo" panose="02000503000000000000" pitchFamily="2" charset="0"/>
              </a:rPr>
              <a:t>Szennyezett és arid klímzónába</a:t>
            </a:r>
          </a:p>
          <a:p>
            <a:r>
              <a:rPr lang="hu-HU" sz="1200" dirty="0">
                <a:latin typeface="Exo" panose="02000503000000000000" pitchFamily="2" charset="0"/>
              </a:rPr>
              <a:t>eső mezőgazdasági földek</a:t>
            </a:r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endParaRPr lang="it-IT" sz="1200" dirty="0">
              <a:latin typeface="Exo" panose="02000503000000000000" pitchFamily="2" charset="0"/>
            </a:endParaRPr>
          </a:p>
          <a:p>
            <a:r>
              <a:rPr lang="hu-HU" sz="1200" dirty="0">
                <a:latin typeface="Exo" panose="02000503000000000000" pitchFamily="2" charset="0"/>
              </a:rPr>
              <a:t>~</a:t>
            </a:r>
            <a:r>
              <a:rPr lang="it-IT" sz="1200" dirty="0">
                <a:latin typeface="Exo" panose="02000503000000000000" pitchFamily="2" charset="0"/>
              </a:rPr>
              <a:t>22,000 ha</a:t>
            </a:r>
          </a:p>
          <a:p>
            <a:endParaRPr lang="it-IT" sz="1200" dirty="0">
              <a:latin typeface="Exo" panose="020005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5" y="3650029"/>
            <a:ext cx="2271776" cy="13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271776" cy="13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g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0562" y="3645024"/>
            <a:ext cx="2252718" cy="13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04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2A16-B49E-4568-A747-2BA0D5EC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Kihívások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23042-649D-4C92-94C3-374086AD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579296" cy="45259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Megbízható területhasználati adatok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Egyelőre kicsi hajlandóság és kevés információ a biomassza termelésről a különféle talajokon (farmerek és földtulajdonosok)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Onkömányzati és területfejlesztési stratégiák kialakulófélben (Covenant of Mayors, SEAP etc.) a kedvezötlen adottságú és alulhasznált területekre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 megfelelő tenderek és adminisztratív folyamatok nincsenek kidolgozva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Befektetői kör és elérhető kölcsönök korlátozottak vagy nincsenek</a:t>
            </a:r>
            <a:endParaRPr lang="en-US" dirty="0"/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305F5-A263-4EC9-9675-AAA6FF8E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230" y="4995382"/>
            <a:ext cx="3033770" cy="1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Fenntarthatóság</a:t>
            </a:r>
            <a:r>
              <a:rPr lang="de-DE" dirty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/>
            <a:endParaRPr lang="de-DE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FAO – GBEP indikátor rendszer használata, 2009/28/EB célértékek és küszöbértékek részleges alkalmazása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Fejlesztés eredménye egy ex-ante inikátor érték számoló eszköz (ex-post eredetileg)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Megfelelő bemeneti adatok és információsrések megtalálása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Területileg lehatárolt kalkulációs eljárás az alkalmazott indikátorokra</a:t>
            </a:r>
          </a:p>
          <a:p>
            <a:pPr marL="0" indent="0"/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611560" y="1340768"/>
            <a:ext cx="813690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7398-ADE8-4015-8FA2-BE49BC4A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01" y="4512151"/>
            <a:ext cx="3509199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rtalom helye 2">
            <a:extLst>
              <a:ext uri="{FF2B5EF4-FFF2-40B4-BE49-F238E27FC236}">
                <a16:creationId xmlns:a16="http://schemas.microsoft.com/office/drawing/2014/main" id="{95690A97-E4A1-4943-BA63-BC0DCAA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/>
            <a:endParaRPr lang="de-DE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Magyarországi potenciál- tekintettel a használaton kívüli és kedvezőtlen adottságú illetve szennyezett területekre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Milyen növények  és hozamok érhetők el, továbbá milyen konkurencia van a különbőző megújulók között?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Van-e piac és benne szereplők, azaz konverziós technológiák és infrastruktúra megléte?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/>
              <a:t>Törvényi és pénzügyi ösztönzők elérhetősége és jövőbeli szerepük</a:t>
            </a:r>
          </a:p>
          <a:p>
            <a:pPr marL="0" indent="0"/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9CE3E485-B9D0-4175-ABF4-7CCB5D26A2E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dirty="0"/>
              <a:t>A rendezvény céljai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077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RBIO_Project_RJ">
  <a:themeElements>
    <a:clrScheme name="Egyéni 28. séma">
      <a:dk1>
        <a:srgbClr val="595854"/>
      </a:dk1>
      <a:lt1>
        <a:sysClr val="window" lastClr="FFFFFF"/>
      </a:lt1>
      <a:dk2>
        <a:srgbClr val="88BD0D"/>
      </a:dk2>
      <a:lt2>
        <a:srgbClr val="FFFFFF"/>
      </a:lt2>
      <a:accent1>
        <a:srgbClr val="EDF2D4"/>
      </a:accent1>
      <a:accent2>
        <a:srgbClr val="D9E6AB"/>
      </a:accent2>
      <a:accent3>
        <a:srgbClr val="98C11E"/>
      </a:accent3>
      <a:accent4>
        <a:srgbClr val="9BAD6A"/>
      </a:accent4>
      <a:accent5>
        <a:srgbClr val="4C6110"/>
      </a:accent5>
      <a:accent6>
        <a:srgbClr val="263108"/>
      </a:accent6>
      <a:hlink>
        <a:srgbClr val="FF6C2C"/>
      </a:hlink>
      <a:folHlink>
        <a:srgbClr val="5B4D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FORBIO_Project_RJ</Template>
  <TotalTime>157</TotalTime>
  <Words>631</Words>
  <Application>Microsoft Office PowerPoint</Application>
  <PresentationFormat>On-screen Show (4:3)</PresentationFormat>
  <Paragraphs>138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Exo</vt:lpstr>
      <vt:lpstr>Wingdings</vt:lpstr>
      <vt:lpstr>FORBIO_Project_RJ</vt:lpstr>
      <vt:lpstr>FORBIO  Fostering sustainable feedstock production for advanced biofuels on underutilised land in Europe   Fenntartható második generációs bioüzemanyag termelés Európa használaton kívüli területein   </vt:lpstr>
      <vt:lpstr>FORBIO projekt ötlet</vt:lpstr>
      <vt:lpstr>Konzorciumi partnerek</vt:lpstr>
      <vt:lpstr>FORBIO főbb céljai</vt:lpstr>
      <vt:lpstr>FORBIO - kiírás</vt:lpstr>
      <vt:lpstr>Demonstrációs területek</vt:lpstr>
      <vt:lpstr>Kihívások</vt:lpstr>
      <vt:lpstr>Fenntarthatóság </vt:lpstr>
      <vt:lpstr>PowerPoint Presentation</vt:lpstr>
    </vt:vector>
  </TitlesOfParts>
  <Company>WIP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FORBIO Project</dc:title>
  <dc:creator>Rita Mergner</dc:creator>
  <cp:lastModifiedBy>Peter Gyuris</cp:lastModifiedBy>
  <cp:revision>170</cp:revision>
  <dcterms:created xsi:type="dcterms:W3CDTF">2016-09-28T13:23:56Z</dcterms:created>
  <dcterms:modified xsi:type="dcterms:W3CDTF">2018-06-05T17:53:19Z</dcterms:modified>
</cp:coreProperties>
</file>