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1"/>
  </p:notesMasterIdLst>
  <p:sldIdLst>
    <p:sldId id="261" r:id="rId2"/>
    <p:sldId id="282" r:id="rId3"/>
    <p:sldId id="274" r:id="rId4"/>
    <p:sldId id="288" r:id="rId5"/>
    <p:sldId id="292" r:id="rId6"/>
    <p:sldId id="289" r:id="rId7"/>
    <p:sldId id="283" r:id="rId8"/>
    <p:sldId id="278" r:id="rId9"/>
    <p:sldId id="284" r:id="rId10"/>
    <p:sldId id="281" r:id="rId11"/>
    <p:sldId id="285" r:id="rId12"/>
    <p:sldId id="286" r:id="rId13"/>
    <p:sldId id="287" r:id="rId14"/>
    <p:sldId id="296" r:id="rId15"/>
    <p:sldId id="297" r:id="rId16"/>
    <p:sldId id="293" r:id="rId17"/>
    <p:sldId id="295" r:id="rId18"/>
    <p:sldId id="279" r:id="rId19"/>
    <p:sldId id="272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1869" autoAdjust="0"/>
  </p:normalViewPr>
  <p:slideViewPr>
    <p:cSldViewPr>
      <p:cViewPr>
        <p:scale>
          <a:sx n="70" d="100"/>
          <a:sy n="70" d="100"/>
        </p:scale>
        <p:origin x="-12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\Desktop\altenerg.%20szakdolihoz\diagra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\Desktop\altenerg.%20szakdolihoz\diagra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\Desktop\altenerg.%20szakdolihoz\dia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0"/>
          <c:order val="0"/>
          <c:tx>
            <c:strRef>
              <c:f>Munka2!$A$4</c:f>
              <c:strCache>
                <c:ptCount val="1"/>
                <c:pt idx="0">
                  <c:v>TN</c:v>
                </c:pt>
              </c:strCache>
            </c:strRef>
          </c:tx>
          <c:spPr>
            <a:ln>
              <a:prstDash val="sysDot"/>
            </a:ln>
          </c:spPr>
          <c:marker>
            <c:spPr>
              <a:ln>
                <a:prstDash val="sysDash"/>
              </a:ln>
            </c:spPr>
          </c:marker>
          <c:cat>
            <c:strRef>
              <c:f>Munka2!$B$3:$J$3</c:f>
              <c:strCache>
                <c:ptCount val="9"/>
                <c:pt idx="0">
                  <c:v>Befolyó</c:v>
                </c:pt>
                <c:pt idx="1">
                  <c:v>1.reak.</c:v>
                </c:pt>
                <c:pt idx="2">
                  <c:v>2.reak.</c:v>
                </c:pt>
                <c:pt idx="3">
                  <c:v>3.reak.</c:v>
                </c:pt>
                <c:pt idx="4">
                  <c:v>3.reak.</c:v>
                </c:pt>
                <c:pt idx="5">
                  <c:v>5.reak.</c:v>
                </c:pt>
                <c:pt idx="6">
                  <c:v>6.reak.</c:v>
                </c:pt>
                <c:pt idx="7">
                  <c:v>7.reak.</c:v>
                </c:pt>
                <c:pt idx="8">
                  <c:v>8.reak.</c:v>
                </c:pt>
              </c:strCache>
            </c:strRef>
          </c:cat>
          <c:val>
            <c:numRef>
              <c:f>Munka2!$B$4:$J$4</c:f>
              <c:numCache>
                <c:formatCode>0.0</c:formatCode>
                <c:ptCount val="9"/>
                <c:pt idx="0">
                  <c:v>72.400000000000006</c:v>
                </c:pt>
                <c:pt idx="1">
                  <c:v>58.9</c:v>
                </c:pt>
                <c:pt idx="2">
                  <c:v>53.4</c:v>
                </c:pt>
                <c:pt idx="3">
                  <c:v>49.6</c:v>
                </c:pt>
                <c:pt idx="4">
                  <c:v>49.1</c:v>
                </c:pt>
                <c:pt idx="5">
                  <c:v>48.8</c:v>
                </c:pt>
                <c:pt idx="6">
                  <c:v>49.5</c:v>
                </c:pt>
                <c:pt idx="7">
                  <c:v>48.1</c:v>
                </c:pt>
                <c:pt idx="8">
                  <c:v>46.7</c:v>
                </c:pt>
              </c:numCache>
            </c:numRef>
          </c:val>
        </c:ser>
        <c:ser>
          <c:idx val="1"/>
          <c:order val="1"/>
          <c:tx>
            <c:strRef>
              <c:f>Munka2!$A$5</c:f>
              <c:strCache>
                <c:ptCount val="1"/>
                <c:pt idx="0">
                  <c:v>NO3--N</c:v>
                </c:pt>
              </c:strCache>
            </c:strRef>
          </c:tx>
          <c:spPr>
            <a:ln>
              <a:prstDash val="sysDot"/>
            </a:ln>
          </c:spPr>
          <c:cat>
            <c:strRef>
              <c:f>Munka2!$B$3:$J$3</c:f>
              <c:strCache>
                <c:ptCount val="9"/>
                <c:pt idx="0">
                  <c:v>Befolyó</c:v>
                </c:pt>
                <c:pt idx="1">
                  <c:v>1.reak.</c:v>
                </c:pt>
                <c:pt idx="2">
                  <c:v>2.reak.</c:v>
                </c:pt>
                <c:pt idx="3">
                  <c:v>3.reak.</c:v>
                </c:pt>
                <c:pt idx="4">
                  <c:v>3.reak.</c:v>
                </c:pt>
                <c:pt idx="5">
                  <c:v>5.reak.</c:v>
                </c:pt>
                <c:pt idx="6">
                  <c:v>6.reak.</c:v>
                </c:pt>
                <c:pt idx="7">
                  <c:v>7.reak.</c:v>
                </c:pt>
                <c:pt idx="8">
                  <c:v>8.reak.</c:v>
                </c:pt>
              </c:strCache>
            </c:strRef>
          </c:cat>
          <c:val>
            <c:numRef>
              <c:f>Munka2!$B$5:$J$5</c:f>
              <c:numCache>
                <c:formatCode>0.0</c:formatCode>
                <c:ptCount val="9"/>
                <c:pt idx="0">
                  <c:v>51</c:v>
                </c:pt>
                <c:pt idx="1">
                  <c:v>43</c:v>
                </c:pt>
                <c:pt idx="2">
                  <c:v>39.800000000000004</c:v>
                </c:pt>
                <c:pt idx="3">
                  <c:v>38.200000000000003</c:v>
                </c:pt>
                <c:pt idx="4">
                  <c:v>39.200000000000003</c:v>
                </c:pt>
                <c:pt idx="5">
                  <c:v>36.4</c:v>
                </c:pt>
                <c:pt idx="6">
                  <c:v>34</c:v>
                </c:pt>
                <c:pt idx="7">
                  <c:v>31.6</c:v>
                </c:pt>
                <c:pt idx="8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Munka2!$A$6</c:f>
              <c:strCache>
                <c:ptCount val="1"/>
                <c:pt idx="0">
                  <c:v>NH4+--N</c:v>
                </c:pt>
              </c:strCache>
            </c:strRef>
          </c:tx>
          <c:spPr>
            <a:ln>
              <a:prstDash val="sysDot"/>
            </a:ln>
          </c:spPr>
          <c:cat>
            <c:strRef>
              <c:f>Munka2!$B$3:$J$3</c:f>
              <c:strCache>
                <c:ptCount val="9"/>
                <c:pt idx="0">
                  <c:v>Befolyó</c:v>
                </c:pt>
                <c:pt idx="1">
                  <c:v>1.reak.</c:v>
                </c:pt>
                <c:pt idx="2">
                  <c:v>2.reak.</c:v>
                </c:pt>
                <c:pt idx="3">
                  <c:v>3.reak.</c:v>
                </c:pt>
                <c:pt idx="4">
                  <c:v>3.reak.</c:v>
                </c:pt>
                <c:pt idx="5">
                  <c:v>5.reak.</c:v>
                </c:pt>
                <c:pt idx="6">
                  <c:v>6.reak.</c:v>
                </c:pt>
                <c:pt idx="7">
                  <c:v>7.reak.</c:v>
                </c:pt>
                <c:pt idx="8">
                  <c:v>8.reak.</c:v>
                </c:pt>
              </c:strCache>
            </c:strRef>
          </c:cat>
          <c:val>
            <c:numRef>
              <c:f>Munka2!$B$6:$J$6</c:f>
              <c:numCache>
                <c:formatCode>0.0</c:formatCode>
                <c:ptCount val="9"/>
                <c:pt idx="0">
                  <c:v>0.60000000000000064</c:v>
                </c:pt>
                <c:pt idx="1">
                  <c:v>0.4</c:v>
                </c:pt>
                <c:pt idx="2">
                  <c:v>0.5</c:v>
                </c:pt>
                <c:pt idx="3">
                  <c:v>0.9</c:v>
                </c:pt>
                <c:pt idx="4">
                  <c:v>0.60000000000000064</c:v>
                </c:pt>
                <c:pt idx="5">
                  <c:v>1.4</c:v>
                </c:pt>
                <c:pt idx="6">
                  <c:v>1.4</c:v>
                </c:pt>
                <c:pt idx="7">
                  <c:v>4.4000000000000004</c:v>
                </c:pt>
                <c:pt idx="8">
                  <c:v>10.3</c:v>
                </c:pt>
              </c:numCache>
            </c:numRef>
          </c:val>
        </c:ser>
        <c:marker val="1"/>
        <c:axId val="66396928"/>
        <c:axId val="66398848"/>
      </c:lineChart>
      <c:catAx>
        <c:axId val="66396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Mintavétel helye</a:t>
                </a:r>
              </a:p>
            </c:rich>
          </c:tx>
          <c:layout/>
        </c:title>
        <c:tickLblPos val="nextTo"/>
        <c:crossAx val="66398848"/>
        <c:crosses val="autoZero"/>
        <c:auto val="1"/>
        <c:lblAlgn val="ctr"/>
        <c:lblOffset val="100"/>
      </c:catAx>
      <c:valAx>
        <c:axId val="66398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Koncentráció (mg/l)</a:t>
                </a:r>
              </a:p>
            </c:rich>
          </c:tx>
          <c:layout/>
        </c:title>
        <c:numFmt formatCode="0" sourceLinked="0"/>
        <c:tickLblPos val="nextTo"/>
        <c:crossAx val="66396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Munka3!$A$4</c:f>
              <c:strCache>
                <c:ptCount val="1"/>
                <c:pt idx="0">
                  <c:v>2013. március 20.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cat>
            <c:strRef>
              <c:f>Munka3!$B$3:$F$3</c:f>
              <c:strCache>
                <c:ptCount val="5"/>
                <c:pt idx="0">
                  <c:v>2. reakt.</c:v>
                </c:pt>
                <c:pt idx="1">
                  <c:v>4. reakt.</c:v>
                </c:pt>
                <c:pt idx="2">
                  <c:v>6. reakt.</c:v>
                </c:pt>
                <c:pt idx="3">
                  <c:v>8. reakt.</c:v>
                </c:pt>
                <c:pt idx="4">
                  <c:v>Kontroll</c:v>
                </c:pt>
              </c:strCache>
            </c:strRef>
          </c:cat>
          <c:val>
            <c:numRef>
              <c:f>Munka3!$B$4:$F$4</c:f>
              <c:numCache>
                <c:formatCode>General</c:formatCode>
                <c:ptCount val="5"/>
                <c:pt idx="0">
                  <c:v>12</c:v>
                </c:pt>
                <c:pt idx="1">
                  <c:v>13.5</c:v>
                </c:pt>
                <c:pt idx="2">
                  <c:v>15</c:v>
                </c:pt>
                <c:pt idx="3">
                  <c:v>17.5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Munka3!$A$5</c:f>
              <c:strCache>
                <c:ptCount val="1"/>
                <c:pt idx="0">
                  <c:v>2013. március 28.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Munka3!$B$3:$F$3</c:f>
              <c:strCache>
                <c:ptCount val="5"/>
                <c:pt idx="0">
                  <c:v>2. reakt.</c:v>
                </c:pt>
                <c:pt idx="1">
                  <c:v>4. reakt.</c:v>
                </c:pt>
                <c:pt idx="2">
                  <c:v>6. reakt.</c:v>
                </c:pt>
                <c:pt idx="3">
                  <c:v>8. reakt.</c:v>
                </c:pt>
                <c:pt idx="4">
                  <c:v>Kontroll</c:v>
                </c:pt>
              </c:strCache>
            </c:strRef>
          </c:cat>
          <c:val>
            <c:numRef>
              <c:f>Munka3!$B$5:$F$5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Munka3!$A$6</c:f>
              <c:strCache>
                <c:ptCount val="1"/>
                <c:pt idx="0">
                  <c:v>2013. április 26.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Munka3!$B$3:$F$3</c:f>
              <c:strCache>
                <c:ptCount val="5"/>
                <c:pt idx="0">
                  <c:v>2. reakt.</c:v>
                </c:pt>
                <c:pt idx="1">
                  <c:v>4. reakt.</c:v>
                </c:pt>
                <c:pt idx="2">
                  <c:v>6. reakt.</c:v>
                </c:pt>
                <c:pt idx="3">
                  <c:v>8. reakt.</c:v>
                </c:pt>
                <c:pt idx="4">
                  <c:v>Kontroll</c:v>
                </c:pt>
              </c:strCache>
            </c:strRef>
          </c:cat>
          <c:val>
            <c:numRef>
              <c:f>Munka3!$B$6:$F$6</c:f>
              <c:numCache>
                <c:formatCode>General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17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</c:ser>
        <c:shape val="cylinder"/>
        <c:axId val="66434944"/>
        <c:axId val="66457600"/>
        <c:axId val="0"/>
      </c:bar3DChart>
      <c:catAx>
        <c:axId val="6643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Mintavételi hely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66457600"/>
        <c:crosses val="autoZero"/>
        <c:auto val="1"/>
        <c:lblAlgn val="ctr"/>
        <c:lblOffset val="100"/>
      </c:catAx>
      <c:valAx>
        <c:axId val="66457600"/>
        <c:scaling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 sz="1800" dirty="0"/>
                  <a:t>Kihajtott</a:t>
                </a:r>
                <a:r>
                  <a:rPr lang="hu-HU" sz="1800" baseline="0" dirty="0"/>
                  <a:t> tövek száma (db)</a:t>
                </a:r>
                <a:endParaRPr lang="hu-HU" sz="1800" dirty="0"/>
              </a:p>
            </c:rich>
          </c:tx>
          <c:layout/>
        </c:title>
        <c:numFmt formatCode="General" sourceLinked="1"/>
        <c:tickLblPos val="nextTo"/>
        <c:crossAx val="66434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hu-H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hu-HU"/>
          </a:p>
        </c:txPr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0301160703672016"/>
          <c:y val="3.0584407381679231E-2"/>
          <c:w val="0.8796827693693986"/>
          <c:h val="0.79902344446981688"/>
        </c:manualLayout>
      </c:layout>
      <c:lineChart>
        <c:grouping val="standard"/>
        <c:ser>
          <c:idx val="0"/>
          <c:order val="0"/>
          <c:tx>
            <c:strRef>
              <c:f>Munka3!$A$17</c:f>
              <c:strCache>
                <c:ptCount val="1"/>
                <c:pt idx="0">
                  <c:v>2. reakt.</c:v>
                </c:pt>
              </c:strCache>
            </c:strRef>
          </c:tx>
          <c:cat>
            <c:strRef>
              <c:f>Munka3!$B$16:$D$16</c:f>
              <c:strCache>
                <c:ptCount val="3"/>
                <c:pt idx="0">
                  <c:v>2013. március 20.</c:v>
                </c:pt>
                <c:pt idx="1">
                  <c:v>2013. március 28.</c:v>
                </c:pt>
                <c:pt idx="2">
                  <c:v>2013. április 26.</c:v>
                </c:pt>
              </c:strCache>
            </c:strRef>
          </c:cat>
          <c:val>
            <c:numRef>
              <c:f>Munka3!$B$17:$D$17</c:f>
              <c:numCache>
                <c:formatCode>General</c:formatCode>
                <c:ptCount val="3"/>
                <c:pt idx="0">
                  <c:v>18</c:v>
                </c:pt>
                <c:pt idx="1">
                  <c:v>34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Munka3!$A$18</c:f>
              <c:strCache>
                <c:ptCount val="1"/>
                <c:pt idx="0">
                  <c:v>4. reakt.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Munka3!$B$16:$D$16</c:f>
              <c:strCache>
                <c:ptCount val="3"/>
                <c:pt idx="0">
                  <c:v>2013. március 20.</c:v>
                </c:pt>
                <c:pt idx="1">
                  <c:v>2013. március 28.</c:v>
                </c:pt>
                <c:pt idx="2">
                  <c:v>2013. április 26.</c:v>
                </c:pt>
              </c:strCache>
            </c:strRef>
          </c:cat>
          <c:val>
            <c:numRef>
              <c:f>Munka3!$B$18:$D$18</c:f>
              <c:numCache>
                <c:formatCode>General</c:formatCode>
                <c:ptCount val="3"/>
                <c:pt idx="0">
                  <c:v>24</c:v>
                </c:pt>
                <c:pt idx="1">
                  <c:v>42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Munka3!$A$19</c:f>
              <c:strCache>
                <c:ptCount val="1"/>
                <c:pt idx="0">
                  <c:v>6. reakt.</c:v>
                </c:pt>
              </c:strCache>
            </c:strRef>
          </c:tx>
          <c:spPr>
            <a:ln>
              <a:prstDash val="sysDot"/>
            </a:ln>
          </c:spPr>
          <c:marker>
            <c:symbol val="triangle"/>
            <c:size val="12"/>
            <c:spPr>
              <a:solidFill>
                <a:schemeClr val="accent4">
                  <a:lumMod val="75000"/>
                </a:schemeClr>
              </a:solidFill>
            </c:spPr>
          </c:marker>
          <c:cat>
            <c:strRef>
              <c:f>Munka3!$B$16:$D$16</c:f>
              <c:strCache>
                <c:ptCount val="3"/>
                <c:pt idx="0">
                  <c:v>2013. március 20.</c:v>
                </c:pt>
                <c:pt idx="1">
                  <c:v>2013. március 28.</c:v>
                </c:pt>
                <c:pt idx="2">
                  <c:v>2013. április 26.</c:v>
                </c:pt>
              </c:strCache>
            </c:strRef>
          </c:cat>
          <c:val>
            <c:numRef>
              <c:f>Munka3!$B$19:$D$19</c:f>
              <c:numCache>
                <c:formatCode>General</c:formatCode>
                <c:ptCount val="3"/>
                <c:pt idx="0">
                  <c:v>25</c:v>
                </c:pt>
                <c:pt idx="1">
                  <c:v>47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Munka3!$A$20</c:f>
              <c:strCache>
                <c:ptCount val="1"/>
                <c:pt idx="0">
                  <c:v>8. reakt.</c:v>
                </c:pt>
              </c:strCache>
            </c:strRef>
          </c:tx>
          <c:spPr>
            <a:ln>
              <a:prstDash val="lgDash"/>
            </a:ln>
          </c:spPr>
          <c:cat>
            <c:strRef>
              <c:f>Munka3!$B$16:$D$16</c:f>
              <c:strCache>
                <c:ptCount val="3"/>
                <c:pt idx="0">
                  <c:v>2013. március 20.</c:v>
                </c:pt>
                <c:pt idx="1">
                  <c:v>2013. március 28.</c:v>
                </c:pt>
                <c:pt idx="2">
                  <c:v>2013. április 26.</c:v>
                </c:pt>
              </c:strCache>
            </c:strRef>
          </c:cat>
          <c:val>
            <c:numRef>
              <c:f>Munka3!$B$20:$D$20</c:f>
              <c:numCache>
                <c:formatCode>General</c:formatCode>
                <c:ptCount val="3"/>
                <c:pt idx="0">
                  <c:v>26</c:v>
                </c:pt>
                <c:pt idx="1">
                  <c:v>46</c:v>
                </c:pt>
                <c:pt idx="2">
                  <c:v>20</c:v>
                </c:pt>
              </c:numCache>
            </c:numRef>
          </c:val>
        </c:ser>
        <c:ser>
          <c:idx val="4"/>
          <c:order val="4"/>
          <c:tx>
            <c:strRef>
              <c:f>Munka3!$A$21</c:f>
              <c:strCache>
                <c:ptCount val="1"/>
                <c:pt idx="0">
                  <c:v>Kontroll</c:v>
                </c:pt>
              </c:strCache>
            </c:strRef>
          </c:tx>
          <c:spPr>
            <a:ln w="15875">
              <a:solidFill>
                <a:srgbClr val="FFC000"/>
              </a:solidFill>
              <a:prstDash val="dash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strRef>
              <c:f>Munka3!$B$16:$D$16</c:f>
              <c:strCache>
                <c:ptCount val="3"/>
                <c:pt idx="0">
                  <c:v>2013. március 20.</c:v>
                </c:pt>
                <c:pt idx="1">
                  <c:v>2013. március 28.</c:v>
                </c:pt>
                <c:pt idx="2">
                  <c:v>2013. április 26.</c:v>
                </c:pt>
              </c:strCache>
            </c:strRef>
          </c:cat>
          <c:val>
            <c:numRef>
              <c:f>Munka3!$B$21:$D$21</c:f>
              <c:numCache>
                <c:formatCode>General</c:formatCode>
                <c:ptCount val="3"/>
                <c:pt idx="0">
                  <c:v>21</c:v>
                </c:pt>
                <c:pt idx="1">
                  <c:v>41</c:v>
                </c:pt>
                <c:pt idx="2">
                  <c:v>14</c:v>
                </c:pt>
              </c:numCache>
            </c:numRef>
          </c:val>
        </c:ser>
        <c:marker val="1"/>
        <c:axId val="66515328"/>
        <c:axId val="66517632"/>
      </c:lineChart>
      <c:catAx>
        <c:axId val="6651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hu-HU" sz="1800"/>
                  <a:t>Mintavétel ideje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66517632"/>
        <c:crosses val="autoZero"/>
        <c:auto val="1"/>
        <c:lblAlgn val="ctr"/>
        <c:lblOffset val="100"/>
      </c:catAx>
      <c:valAx>
        <c:axId val="66517632"/>
        <c:scaling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hu-HU" sz="1800"/>
                  <a:t>hajtáshossz</a:t>
                </a:r>
                <a:r>
                  <a:rPr lang="hu-HU" sz="1800" baseline="0"/>
                  <a:t> (mm)</a:t>
                </a:r>
                <a:endParaRPr lang="hu-HU" sz="1800"/>
              </a:p>
            </c:rich>
          </c:tx>
          <c:layout/>
        </c:title>
        <c:numFmt formatCode="General" sourceLinked="1"/>
        <c:tickLblPos val="nextTo"/>
        <c:crossAx val="6651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61952261075895"/>
          <c:y val="7.6874356758683329E-2"/>
          <c:w val="0.15709197428224689"/>
          <c:h val="0.30685333736746961"/>
        </c:manualLayout>
      </c:layout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43F8-6779-4D8B-8151-34F139938147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DC26-67D5-4901-9AB1-143C015DA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az ottani biológiai tisztítás levegőztetett medencés (27 000 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szakaszának felületét nézzük, akkor az ott kialakítható energianád területe körülbelül 2,7 hektárt adna ki. A felsőpetényi energianád kísérlet adatait tekintve (Percze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2009), a kontroll területen (50 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-en) 123,4 kg össztermésátlagot értek el. Ez a 2,7 hektáron 66,64 tonna termést jelentene, 24 tonna/hektár feletti termésátlaggal. Ha a jelenlegi árakat nézzük, az energianád tonnánkénti ára 15000 forint. Ez durván egymillió forint árbevételt jelentene évente. Levonva a 120 ezer forint termelési költséget, az éves bevétel meghaladhatná a 800 ezer forintot.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C26-67D5-4901-9AB1-143C015DA691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DC26-67D5-4901-9AB1-143C015DA691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D046C-488E-48C1-B640-A8FE1068504D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5EF49D-0C6B-45F6-824E-0979A8FBA50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gres&amp;cd=&amp;cad=rja&amp;uact=8&amp;ved=2ahUKEwiGl9-Vub7bAhURZVAKHaYvCJ8QjRx6BAgBEAU&amp;url=http%3A%2F%2Fbudapest.hu%2FLapok%2F2016%2Fnyilt-nap-a-viz-vilagnapja-alkalmabol-a-del-pesti-szennyviztisztito-telepen.aspx&amp;psig=AOvVaw1WjNTJPLTrgRQo8eiue8ja&amp;ust=15283541889363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hu/url?sa=i&amp;rct=j&amp;q=&amp;esrc=s&amp;source=imgres&amp;cd=&amp;cad=rja&amp;uact=8&amp;ved=2ahUKEwjdkMudub7bAhWGJVAKHUKFAJsQjRx6BAgBEAU&amp;url=http%3A%2F%2Fwww.fcsm.hu%2Fszolgaltatasok%2Fszennyviztisztitas%2Feszakpesti_szennyviztiszto_telep%2F&amp;psig=AOvVaw2gYS8utXctCz8dUxWfx8Ah&amp;ust=1528354205556868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00808"/>
            <a:ext cx="6479704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Alternatív földhasználat „ </a:t>
            </a:r>
            <a:b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és a szennyvíztisztítás technológiai és gazdasági vonatkozásai</a:t>
            </a:r>
            <a:r>
              <a:rPr lang="hu-HU" sz="32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i="1" dirty="0" smtClean="0">
                <a:solidFill>
                  <a:schemeClr val="bg1"/>
                </a:solidFill>
              </a:rPr>
              <a:t/>
            </a:r>
            <a:br>
              <a:rPr lang="hu-HU" sz="3200" i="1" dirty="0" smtClean="0">
                <a:solidFill>
                  <a:schemeClr val="bg1"/>
                </a:solidFill>
              </a:rPr>
            </a:br>
            <a:endParaRPr lang="hu-H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437112"/>
            <a:ext cx="6516216" cy="115212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hu-H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Előadó:</a:t>
            </a:r>
          </a:p>
          <a:p>
            <a:pPr algn="ctr">
              <a:spcBef>
                <a:spcPts val="0"/>
              </a:spcBef>
              <a:buNone/>
            </a:pPr>
            <a:r>
              <a:rPr lang="hu-H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hu-HU" sz="28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Szaniszló Albert</a:t>
            </a:r>
          </a:p>
          <a:p>
            <a:pPr algn="ctr">
              <a:spcBef>
                <a:spcPts val="0"/>
              </a:spcBef>
              <a:buNone/>
            </a:pPr>
            <a:endParaRPr lang="hu-HU" sz="3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hu-HU" sz="31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hu-HU" sz="31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0" y="6021288"/>
            <a:ext cx="914400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hu-H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Gödöllő</a:t>
            </a:r>
            <a:endParaRPr lang="hu-HU" sz="20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hu-H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</a:t>
            </a:r>
            <a:endParaRPr lang="hu-HU" sz="20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u-H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G:\Telki\New Folder\P718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02630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Alternatív termőhelyek lehetősége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59768"/>
            <a:ext cx="8999984" cy="5005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Energianád termesztés feltételei</a:t>
            </a:r>
          </a:p>
          <a:p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Termesztést és a hozamot befolyásoló feltételrendszerek</a:t>
            </a:r>
          </a:p>
          <a:p>
            <a:pPr>
              <a:buNone/>
            </a:pP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közül három lényeges és a kutatásokban szereplő </a:t>
            </a:r>
          </a:p>
          <a:p>
            <a:pPr>
              <a:buNone/>
            </a:pP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szempontokat figyeltem meg: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hajtási arány (a telepítés után meginduló hajtások száma),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rügyaktivitás (</a:t>
            </a:r>
            <a:r>
              <a:rPr lang="hu-HU" sz="20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axilláris</a:t>
            </a: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rügyek hossza (mm) éves ciklusban),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termesztési feltételek kialakítása.</a:t>
            </a:r>
          </a:p>
          <a:p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Tápanyag utánpótlás: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122014" y="3645024"/>
          <a:ext cx="602198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Eredmények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005536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kínai nád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rizómák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hajtási arányának vizsgálata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700808"/>
          <a:ext cx="81003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Eredmények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005536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Miscanthus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rügy növekedésének vizsgálata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772816"/>
          <a:ext cx="8100392" cy="456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6261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149080"/>
            <a:ext cx="2376264" cy="178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98080" cy="810344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Következtetések és javaslatok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484784"/>
            <a:ext cx="7200800" cy="3384376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energianád termesztése a mezőgazdasági területek elfoglalása nélkül is potenciális alternatíva lehet. </a:t>
            </a:r>
          </a:p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termesztésének lehetősége gazdasági és környezetvédelemi jelentőségű lehet</a:t>
            </a:r>
          </a:p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növekedési mutatók alapján hasonló produktumot lehetne elérni, mint a hasonló szántóföldi termőhelyen. </a:t>
            </a:r>
          </a:p>
        </p:txBody>
      </p:sp>
      <p:pic>
        <p:nvPicPr>
          <p:cNvPr id="5" name="Kép 4" descr="P6261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8514" y="4089075"/>
            <a:ext cx="1824202" cy="136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P6261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11660" y="4329100"/>
            <a:ext cx="2016223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P6261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79911" y="4365105"/>
            <a:ext cx="2304256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Települési Szennyvíz Információs Rendszer (TESZIR</a:t>
            </a:r>
            <a:r>
              <a:rPr lang="hu-HU" sz="3200" dirty="0" smtClean="0"/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hu-HU" dirty="0" smtClean="0"/>
              <a:t>Várható tendenciák</a:t>
            </a:r>
            <a:endParaRPr lang="hu-HU" dirty="0"/>
          </a:p>
        </p:txBody>
      </p:sp>
      <p:pic>
        <p:nvPicPr>
          <p:cNvPr id="1025" name="Picture 1" descr="C:\Users\Albert\Desktop\szennyvízgyűjtő hálóz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75" y="1870424"/>
            <a:ext cx="8358789" cy="479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Magyarországi </a:t>
            </a:r>
            <a:r>
              <a:rPr lang="hu-HU" sz="3200" dirty="0" smtClean="0"/>
              <a:t>helyzet (TESZIR)</a:t>
            </a:r>
            <a:endParaRPr lang="hu-HU" sz="3200" dirty="0"/>
          </a:p>
        </p:txBody>
      </p:sp>
      <p:pic>
        <p:nvPicPr>
          <p:cNvPr id="34818" name="Picture 2" descr="C:\Users\Albert\Desktop\szennyvízgyűjtő hálózat helyz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1033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Gazdasági  jelentőség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695800"/>
          </a:xfrm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Javaslatként egy budapesti szennyvíztelep, az Észak pesti szennyvíztelepet átalakítva a következő eredményeket kaphatnánk:</a:t>
            </a: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Levegőztetett medencén kialakítható energianád területe (</a:t>
            </a:r>
            <a:r>
              <a:rPr lang="hu-H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kb. 2,7 ha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 a terület 66,64 tonna termést jelentene, 24 tonna/hektár feletti termésátlaggal. </a:t>
            </a: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Jelenlegi árakat nézve az éves bevétel </a:t>
            </a:r>
          </a:p>
          <a:p>
            <a:pPr lvl="1">
              <a:buNone/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meghaladhatná a 800 ezer forintot. </a:t>
            </a:r>
          </a:p>
          <a:p>
            <a:endParaRPr lang="hu-HU" dirty="0"/>
          </a:p>
        </p:txBody>
      </p:sp>
      <p:pic>
        <p:nvPicPr>
          <p:cNvPr id="2050" name="Picture 2" descr="Képtalálat a következőre: „dél pesti szennyvíztisztító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407702" cy="1916833"/>
          </a:xfrm>
          <a:prstGeom prst="rect">
            <a:avLst/>
          </a:prstGeom>
          <a:noFill/>
        </p:spPr>
      </p:pic>
      <p:pic>
        <p:nvPicPr>
          <p:cNvPr id="2052" name="Picture 4" descr="Képtalálat a következőre: „dél pesti szennyvíztisztító”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45" y="3573016"/>
            <a:ext cx="3390083" cy="3141124"/>
          </a:xfrm>
          <a:prstGeom prst="rect">
            <a:avLst/>
          </a:prstGeom>
          <a:noFill/>
        </p:spPr>
      </p:pic>
      <p:sp>
        <p:nvSpPr>
          <p:cNvPr id="6" name="Fél keret 5"/>
          <p:cNvSpPr/>
          <p:nvPr/>
        </p:nvSpPr>
        <p:spPr>
          <a:xfrm rot="18899575">
            <a:off x="592241" y="4904939"/>
            <a:ext cx="1199522" cy="1933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Fél keret 6"/>
          <p:cNvSpPr/>
          <p:nvPr/>
        </p:nvSpPr>
        <p:spPr>
          <a:xfrm rot="7829093">
            <a:off x="1626862" y="5435427"/>
            <a:ext cx="1199522" cy="1933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Gazdasági  jelentőség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695800"/>
          </a:xfrm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Javaslatként egy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vizes élőhely, a Isaszegi HE a területén: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Levegőztető modul kialakítás és elhelyezés telelő medencén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Modul:  ~2m</a:t>
            </a:r>
            <a:r>
              <a:rPr lang="hu-HU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(10 db)</a:t>
            </a:r>
          </a:p>
          <a:p>
            <a:pPr lvl="1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Kapcsolt funkciók kiegészítése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33794" name="Picture 2" descr="C:\Users\Albert\Desktop\ecopol\altern. energ. dipl.doli\ORGANIc\2013 képek\07.1-6elött\P301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30778"/>
            <a:ext cx="3240360" cy="2430270"/>
          </a:xfrm>
          <a:prstGeom prst="rect">
            <a:avLst/>
          </a:prstGeom>
          <a:noFill/>
        </p:spPr>
      </p:pic>
      <p:pic>
        <p:nvPicPr>
          <p:cNvPr id="33795" name="Picture 3" descr="C:\Users\Albert\Desktop\ecopol\altern. energ. dipl.doli\ORGANIc\2013 képek\07.1-6elött\P426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240360" cy="2430270"/>
          </a:xfrm>
          <a:prstGeom prst="rect">
            <a:avLst/>
          </a:prstGeom>
          <a:noFill/>
        </p:spPr>
      </p:pic>
      <p:pic>
        <p:nvPicPr>
          <p:cNvPr id="33796" name="Picture 4" descr="C:\Users\Albert\Desktop\ecopol\altern. energ. dipl.doli\ORGANIc\2013 képek\07.1-6elött\P5071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2211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2816"/>
            <a:ext cx="8532440" cy="508518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Alternatív lehetőség, hazánk energiafüggőségének mérséklésére irányuló törekvések miatt </a:t>
            </a:r>
            <a:r>
              <a:rPr lang="hu-H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piacképes technológia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lehet.</a:t>
            </a:r>
          </a:p>
          <a:p>
            <a:pPr algn="just">
              <a:spcBef>
                <a:spcPts val="12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jövőben a meglévő telepek korszerűsítésénél figyelembe kell venni az ilyen típusú fejlesztési irányt is. </a:t>
            </a:r>
          </a:p>
          <a:p>
            <a:pPr algn="just">
              <a:spcBef>
                <a:spcPts val="1200"/>
              </a:spcBef>
            </a:pPr>
            <a:r>
              <a:rPr lang="hu-H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Bővíti a szennyvíztisztító telepek profilját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továbbá stabil bevételi forrást jelenthet. Legalább 15-20 évig terem, csökkenő ráfordítások mellett. </a:t>
            </a:r>
          </a:p>
          <a:p>
            <a:pPr algn="just">
              <a:spcBef>
                <a:spcPts val="1200"/>
              </a:spcBef>
            </a:pPr>
            <a:r>
              <a:rPr lang="hu-H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Környezetvédelmi lehetőségei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ÜHG emisszió csökkentése mellett a szennyvíztisztításban is jelentős potenciállal bírhatnak.</a:t>
            </a:r>
          </a:p>
          <a:p>
            <a:pPr lvl="0" algn="just">
              <a:spcBef>
                <a:spcPts val="12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Csökkenti a tisztítók bűz szennyezését, természet közelibb környezetet biztosít a telep számára. </a:t>
            </a:r>
          </a:p>
          <a:p>
            <a:pPr algn="just">
              <a:spcBef>
                <a:spcPts val="1200"/>
              </a:spcBef>
            </a:pP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félüzemi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kísérletek eredményei láttán nem lehet kétséges, hogy a növények (mint például a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miscanthus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beilleszthető a biológiai szennyvíztisztításba. </a:t>
            </a:r>
          </a:p>
          <a:p>
            <a:pPr>
              <a:spcBef>
                <a:spcPts val="1200"/>
              </a:spcBef>
            </a:pPr>
            <a:endParaRPr lang="hu-HU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04664"/>
            <a:ext cx="116068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P6261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24" y="72008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vilag.hu/data/images/2009-03/resize/regenwald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427984" cy="5616624"/>
          </a:xfrm>
          <a:prstGeom prst="rect">
            <a:avLst/>
          </a:prstGeom>
          <a:noFill/>
        </p:spPr>
      </p:pic>
      <p:sp>
        <p:nvSpPr>
          <p:cNvPr id="12290" name="Szöveg helye 1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5868144" cy="4464496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hu-HU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sz="4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Köszönöm megtisztelő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sz="48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figyelmüket!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tankonyvtar.hu/hu/tartalom/tamop425/0033_SCORM_MFFTT600120/content/4/3_1/4_2_foldi_rendsze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784371" cy="303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80728"/>
          </a:xfrm>
        </p:spPr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94461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téma fontossága</a:t>
            </a:r>
          </a:p>
          <a:p>
            <a:pPr lvl="1"/>
            <a:r>
              <a:rPr lang="hu-HU" sz="1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Üvegházhatás, </a:t>
            </a:r>
            <a:r>
              <a:rPr lang="hu-HU" sz="18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ÜHG: CO</a:t>
            </a:r>
            <a:r>
              <a:rPr lang="hu-HU" sz="1800" i="1" baseline="-25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18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hu-HU" sz="1800" i="1" baseline="-25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18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hu-HU" sz="1800" i="1" baseline="-25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18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O,  </a:t>
            </a:r>
            <a:r>
              <a:rPr lang="hu-HU" sz="1800" i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hu-HU" sz="1800" i="1" baseline="-250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sz="1800" i="1" baseline="-25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hu-HU" sz="1800" i="1" baseline="-25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 …</a:t>
            </a:r>
          </a:p>
          <a:p>
            <a:pPr lvl="1"/>
            <a:r>
              <a:rPr lang="hu-HU" sz="1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Energiaigények növekedése</a:t>
            </a:r>
          </a:p>
          <a:p>
            <a:pPr lvl="1"/>
            <a:r>
              <a:rPr lang="hu-HU" sz="1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Élelmiszer konkurencia</a:t>
            </a:r>
          </a:p>
          <a:p>
            <a:pPr>
              <a:spcBef>
                <a:spcPts val="1200"/>
              </a:spcBef>
            </a:pPr>
            <a:r>
              <a:rPr lang="hu-HU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Klímaváltozás: 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élelmiszer-, energia és vízbiztonság összefüggése</a:t>
            </a:r>
          </a:p>
        </p:txBody>
      </p:sp>
      <p:sp>
        <p:nvSpPr>
          <p:cNvPr id="21" name="Felfelé-lefelé nyíl 20"/>
          <p:cNvSpPr/>
          <p:nvPr/>
        </p:nvSpPr>
        <p:spPr>
          <a:xfrm rot="680385">
            <a:off x="2977772" y="4325558"/>
            <a:ext cx="369481" cy="1656184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-396552" y="3501008"/>
            <a:ext cx="10009112" cy="2448272"/>
            <a:chOff x="611560" y="3645024"/>
            <a:chExt cx="10009112" cy="2448272"/>
          </a:xfrm>
        </p:grpSpPr>
        <p:sp>
          <p:nvSpPr>
            <p:cNvPr id="11" name="Téglalap 10"/>
            <p:cNvSpPr/>
            <p:nvPr/>
          </p:nvSpPr>
          <p:spPr>
            <a:xfrm>
              <a:off x="2123728" y="5373216"/>
              <a:ext cx="1728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hu-HU" sz="2400" b="1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Élelem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4860032" y="4077072"/>
              <a:ext cx="1800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hu-HU" sz="2400" b="1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Energia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7164288" y="5445224"/>
              <a:ext cx="1835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hu-HU" sz="2400" b="1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Víz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4355976" y="5127575"/>
              <a:ext cx="2664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hu-HU" sz="2400" b="1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Klímaváltozás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4499992" y="3645024"/>
              <a:ext cx="30243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Növekvő kereslet</a:t>
              </a:r>
            </a:p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70%-kal 2050-re (IEA)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7992888" y="5157192"/>
              <a:ext cx="262778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Növekvő kereslet</a:t>
              </a:r>
            </a:p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100%-kal 2050-re</a:t>
              </a:r>
            </a:p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(IMWI)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611560" y="5229200"/>
              <a:ext cx="25922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Növekvő kereslet</a:t>
              </a:r>
            </a:p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60%-kal 2050-re</a:t>
              </a:r>
            </a:p>
            <a:p>
              <a:pPr algn="ctr"/>
              <a:r>
                <a:rPr lang="hu-HU" sz="16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(FAO)</a:t>
              </a:r>
            </a:p>
          </p:txBody>
        </p:sp>
        <p:sp>
          <p:nvSpPr>
            <p:cNvPr id="18" name="Felfelé-lefelé nyíl 17"/>
            <p:cNvSpPr/>
            <p:nvPr/>
          </p:nvSpPr>
          <p:spPr>
            <a:xfrm>
              <a:off x="7308304" y="4941168"/>
              <a:ext cx="288032" cy="1152128"/>
            </a:xfrm>
            <a:prstGeom prst="upDownArrow">
              <a:avLst/>
            </a:prstGeom>
            <a:scene3d>
              <a:camera prst="orthographicFront">
                <a:rot lat="0" lon="0" rev="4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Felfelé-lefelé nyíl 18"/>
            <p:cNvSpPr/>
            <p:nvPr/>
          </p:nvSpPr>
          <p:spPr>
            <a:xfrm>
              <a:off x="4211960" y="4941168"/>
              <a:ext cx="288032" cy="1124744"/>
            </a:xfrm>
            <a:prstGeom prst="upDownArrow">
              <a:avLst/>
            </a:prstGeom>
            <a:scene3d>
              <a:camera prst="orthographicFront">
                <a:rot lat="0" lon="0" rev="6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Felfelé-lefelé nyíl 19"/>
            <p:cNvSpPr/>
            <p:nvPr/>
          </p:nvSpPr>
          <p:spPr>
            <a:xfrm>
              <a:off x="5724128" y="4509120"/>
              <a:ext cx="288032" cy="64807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" name="Téglalap 25"/>
          <p:cNvSpPr/>
          <p:nvPr/>
        </p:nvSpPr>
        <p:spPr>
          <a:xfrm>
            <a:off x="3851920" y="602128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Biodiverzitás</a:t>
            </a:r>
            <a:endParaRPr lang="hu-H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elfelé-lefelé nyíl 39"/>
          <p:cNvSpPr/>
          <p:nvPr/>
        </p:nvSpPr>
        <p:spPr>
          <a:xfrm rot="20517996">
            <a:off x="6264734" y="4349423"/>
            <a:ext cx="364111" cy="1656184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kerdes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3054" y="0"/>
            <a:ext cx="2839326" cy="173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320480" cy="922114"/>
          </a:xfrm>
        </p:spPr>
        <p:txBody>
          <a:bodyPr>
            <a:normAutofit/>
          </a:bodyPr>
          <a:lstStyle/>
          <a:p>
            <a:r>
              <a:rPr lang="hu-HU" dirty="0" smtClean="0"/>
              <a:t>Alapkérdések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608512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Az élelmezés-, energia- és környezetbiztonság kölcsönhatása</a:t>
            </a:r>
          </a:p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Az energia-ellátás kihívásai, a globális energia-ellátás alakulása</a:t>
            </a:r>
          </a:p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Verseny az olcsó biomasszáért a bioenergia termelésben</a:t>
            </a:r>
          </a:p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bioüzemanyag-gyártás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alakulása/földlekötése</a:t>
            </a:r>
          </a:p>
          <a:p>
            <a:endParaRPr lang="hu-HU" sz="24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hu-HU" sz="24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Következtetések: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Verseny a termőföldért az élelmiszer-, takarmány-, textil-,</a:t>
            </a:r>
            <a:b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energiaipar és egyéb iparágak között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Minden termőföld korlátozott és multifunkcionális</a:t>
            </a:r>
          </a:p>
          <a:p>
            <a:pPr lvl="1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Megoldás: </a:t>
            </a:r>
            <a:r>
              <a:rPr lang="hu-HU" sz="2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Környezetbarát technológiák alkalmazása</a:t>
            </a:r>
          </a:p>
          <a:p>
            <a:pPr lvl="1">
              <a:buNone/>
            </a:pP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hu-HU" sz="20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1"/>
            <a:endParaRPr lang="hu-HU" sz="20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hu-HU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36704" cy="1008112"/>
          </a:xfrm>
        </p:spPr>
        <p:txBody>
          <a:bodyPr>
            <a:normAutofit/>
          </a:bodyPr>
          <a:lstStyle/>
          <a:p>
            <a:r>
              <a:rPr lang="hu-HU" sz="4400" dirty="0" smtClean="0"/>
              <a:t>Biológiai szennyvíztisztítás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608512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Csepegtetőtestes tisztítás  </a:t>
            </a:r>
          </a:p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Eleveniszapos 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tisztítás  </a:t>
            </a:r>
          </a:p>
          <a:p>
            <a:pPr lvl="1"/>
            <a:r>
              <a:rPr lang="hu-HU" sz="2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Egy iszapkörös eljárások (szakaszos, lépcsőzetes)</a:t>
            </a:r>
          </a:p>
          <a:p>
            <a:pPr lvl="1"/>
            <a:r>
              <a:rPr lang="hu-HU" sz="2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Két iszapkörös eljárások  (Utó-,Elő-,Szimultán </a:t>
            </a:r>
            <a:r>
              <a:rPr lang="hu-HU" sz="21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denitrifikáció</a:t>
            </a:r>
            <a:r>
              <a:rPr lang="hu-HU" sz="2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lvl="1"/>
            <a:r>
              <a:rPr lang="hu-HU" sz="2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Speciális technológia fejlesztési irányok</a:t>
            </a:r>
          </a:p>
          <a:p>
            <a:pPr lvl="2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Tiszta oxigénes eleveniszapos szennyvíztisztítás</a:t>
            </a:r>
          </a:p>
          <a:p>
            <a:pPr lvl="2"/>
            <a:r>
              <a:rPr lang="hu-HU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Rögzítettfilmes</a:t>
            </a: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egységek beépítése az eleveniszapos medencékbe</a:t>
            </a:r>
          </a:p>
          <a:p>
            <a:pPr lvl="2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Nagy terhelésű reaktorok</a:t>
            </a:r>
          </a:p>
          <a:p>
            <a:pPr lvl="2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Membrán-szeparációval ellátott eleveniszapos rendszerek</a:t>
            </a:r>
            <a:endParaRPr lang="hu-HU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97152"/>
            <a:ext cx="2901288" cy="189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25929"/>
            <a:ext cx="3222873" cy="174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962" y="260648"/>
            <a:ext cx="183279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837509"/>
            <a:ext cx="2185441" cy="183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3200" dirty="0" smtClean="0"/>
              <a:t>Épített vízinövényes rendszer - gyökérmezős megoldások</a:t>
            </a:r>
            <a:endParaRPr lang="en-US" sz="3200" dirty="0" smtClean="0"/>
          </a:p>
        </p:txBody>
      </p:sp>
      <p:pic>
        <p:nvPicPr>
          <p:cNvPr id="29700" name="Picture 3" descr="viszatfr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845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72old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472" y="2492896"/>
            <a:ext cx="3953032" cy="27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868144" y="2204864"/>
            <a:ext cx="296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Felszíni átfolyású rendszer </a:t>
            </a:r>
            <a:endParaRPr lang="en-US" dirty="0"/>
          </a:p>
        </p:txBody>
      </p:sp>
      <p:pic>
        <p:nvPicPr>
          <p:cNvPr id="29704" name="Picture 7" descr="fuggatfr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951614" cy="289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908720"/>
            <a:ext cx="7164288" cy="8640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„Élőgépes” szennyvíztisztítási </a:t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technológia</a:t>
            </a:r>
          </a:p>
        </p:txBody>
      </p:sp>
      <p:pic>
        <p:nvPicPr>
          <p:cNvPr id="9" name="Kép 3" descr="http://www.vgfszaklap.hu/kepek/09_03/okologia_es_szennyviztisztita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812" y="116632"/>
            <a:ext cx="178567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églalap 9"/>
          <p:cNvSpPr/>
          <p:nvPr/>
        </p:nvSpPr>
        <p:spPr>
          <a:xfrm>
            <a:off x="0" y="1966651"/>
            <a:ext cx="914400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Általánosságban: 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Élő organizmusokat és hagyományos technológiát használnak.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Egyesíti az </a:t>
            </a:r>
            <a:r>
              <a:rPr lang="hu-HU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eleveniszapos, </a:t>
            </a:r>
            <a:r>
              <a:rPr lang="hu-HU" sz="22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biofilmes</a:t>
            </a:r>
            <a:r>
              <a:rPr lang="hu-HU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gyökérzónás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tisztítási eljárásokat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mesterséges hordozón és a növények gyökerein alakul ki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i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Mocsári növényeket</a:t>
            </a:r>
            <a:r>
              <a:rPr lang="hu-HU" sz="22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telepítenek</a:t>
            </a:r>
          </a:p>
          <a:p>
            <a:pPr marL="1554480" lvl="3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oxigénnel és szerves savakkal segítik a </a:t>
            </a:r>
            <a:r>
              <a:rPr lang="hu-HU" sz="2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mikrobiális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lebontást</a:t>
            </a:r>
          </a:p>
          <a:p>
            <a:pPr marL="1554480" lvl="3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növények gyökerei növelik a </a:t>
            </a:r>
            <a:r>
              <a:rPr lang="hu-HU" sz="2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fajlagos felületét</a:t>
            </a:r>
          </a:p>
          <a:p>
            <a:pPr marL="1554480" lvl="3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tápanyagok eltávolításában </a:t>
            </a:r>
            <a:r>
              <a:rPr lang="hu-HU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növényzetnek nincs jelentős szerepe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 szerves anyagok és a növényi tápanyagok </a:t>
            </a:r>
            <a:r>
              <a:rPr lang="hu-HU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lebontását a mikroorganizmusok végzik</a:t>
            </a:r>
            <a:r>
              <a:rPr lang="hu-HU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346646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Az alternatív fejlesztési lehetőségek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1462478"/>
            <a:ext cx="8964488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hu-HU" sz="26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Fejlesztési lehetőségek: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szennyvíz figyelembe vétele, mint 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alternatív termőhely”</a:t>
            </a:r>
            <a:endParaRPr lang="hu-HU" sz="24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telepített növények alkalmazása természetes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hordozóként, kibővítve a mesterséges hordozókat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növények alkalmazhatóságuk és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speciációinak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kidolgozása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Alternatívan  hasznosítható növények telepítése (pl.: </a:t>
            </a: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energianád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lucerna, </a:t>
            </a:r>
            <a:r>
              <a:rPr lang="hu-HU" sz="24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vizijácint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Egyéb termékek előállításának lehetősége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növények alternatív funkcióinak bővítése </a:t>
            </a:r>
          </a:p>
          <a:p>
            <a:pPr marL="1097280" lvl="2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Tisztítási folyamatban való részvétel, funkcionális kapcsolás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06686"/>
            <a:ext cx="4032448" cy="92211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Alternatív termőhelyek </a:t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lehetőségének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988840"/>
            <a:ext cx="8424936" cy="4069432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Kísérleti biológiai szennyvíztisztító rendszer 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mechanikai rácsos szűrő,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folyamatos táplálás, gravitációs átfolyás,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db egyenként 2 m</a:t>
            </a:r>
            <a:r>
              <a:rPr lang="hu-HU" sz="2400" baseline="30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-es kaszkádelem üzemelt,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óra hidraulikus tartózkodási idő,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aerob, finombuborékos levegőztetők,</a:t>
            </a:r>
          </a:p>
          <a:p>
            <a:pPr lvl="0"/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első három reaktora </a:t>
            </a: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szerves anyag tartalom 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eltávolításában a további reaktorok </a:t>
            </a:r>
            <a:r>
              <a:rPr lang="hu-HU" sz="24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nitrifikációban </a:t>
            </a:r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játszottak szerepet.</a:t>
            </a:r>
          </a:p>
        </p:txBody>
      </p:sp>
      <p:pic>
        <p:nvPicPr>
          <p:cNvPr id="7" name="Kép 6" descr="F:\altern. energ. dipl.doli\ORGANIc\2013 képek\07.1-6elött\P62613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77180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C:\Users\Albert\Desktop\altenerg. szakdolihoz\szennyvíztiszt\ORGANIc\2013 képek\07.1-6elött\P3280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313184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348880"/>
            <a:ext cx="8244408" cy="4032448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Növény telepítés bemutatása</a:t>
            </a:r>
          </a:p>
          <a:p>
            <a:pPr lvl="1"/>
            <a:r>
              <a:rPr lang="hu-H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Telki </a:t>
            </a:r>
            <a:r>
              <a:rPr lang="hu-HU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Ökotechnológiai</a:t>
            </a: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Fejlesztői Központban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az ott működő kísérleti biológiai szennyvíztisztító rendszerbe. </a:t>
            </a:r>
          </a:p>
          <a:p>
            <a:pPr lvl="1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telepítés hűtött </a:t>
            </a:r>
            <a:r>
              <a:rPr lang="hu-HU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rizómákkal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történt, körülbelül 1 m</a:t>
            </a:r>
            <a:r>
              <a:rPr lang="hu-HU" baseline="30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felületen, üvegházi körülmények között 2 ismétlésben </a:t>
            </a:r>
          </a:p>
          <a:p>
            <a:pPr lvl="1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(A és B) x10 db </a:t>
            </a:r>
            <a:r>
              <a:rPr lang="hu-HU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rizóma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 reaktor</a:t>
            </a:r>
          </a:p>
          <a:p>
            <a:pPr lvl="1"/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rizómá</a:t>
            </a:r>
            <a:r>
              <a:rPr lang="hu-H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osztályozása: </a:t>
            </a:r>
          </a:p>
          <a:p>
            <a:pPr lvl="2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(A) minimum 5 cm hosszú gyökerek, maximum  3 rügyek </a:t>
            </a:r>
          </a:p>
          <a:p>
            <a:pPr lvl="2"/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 maximum 8 cm hosszú gyökerek, maximum  5 rügye</a:t>
            </a:r>
            <a:r>
              <a:rPr lang="hu-HU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  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43608" y="778694"/>
            <a:ext cx="4032448" cy="92211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Alternatív termőhelyek 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lehetőségének jellemzői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2336</TotalTime>
  <Words>720</Words>
  <Application>Microsoft Office PowerPoint</Application>
  <PresentationFormat>Diavetítés a képernyőre (4:3 oldalarány)</PresentationFormat>
  <Paragraphs>135</Paragraphs>
  <Slides>19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 „Alternatív földhasználat „  és a szennyvíztisztítás technológiai és gazdasági vonatkozásai  </vt:lpstr>
      <vt:lpstr>Bevezetés</vt:lpstr>
      <vt:lpstr>Alapkérdések</vt:lpstr>
      <vt:lpstr>Biológiai szennyvíztisztítás</vt:lpstr>
      <vt:lpstr>Épített vízinövényes rendszer - gyökérmezős megoldások</vt:lpstr>
      <vt:lpstr>„Élőgépes” szennyvíztisztítási  technológia</vt:lpstr>
      <vt:lpstr>Az alternatív fejlesztési lehetőségek </vt:lpstr>
      <vt:lpstr>Alternatív termőhelyek  lehetőségének jellemzői</vt:lpstr>
      <vt:lpstr>9. dia</vt:lpstr>
      <vt:lpstr>Alternatív termőhelyek lehetősége</vt:lpstr>
      <vt:lpstr>Eredmények</vt:lpstr>
      <vt:lpstr>Eredmények</vt:lpstr>
      <vt:lpstr>Következtetések és javaslatok</vt:lpstr>
      <vt:lpstr>Települési Szennyvíz Információs Rendszer (TESZIR)</vt:lpstr>
      <vt:lpstr>Magyarországi helyzet (TESZIR)</vt:lpstr>
      <vt:lpstr>Gazdasági  jelentőség</vt:lpstr>
      <vt:lpstr>Gazdasági  jelentőség</vt:lpstr>
      <vt:lpstr>Összegzés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Alternatív biológiai szvt. lehetősége</dc:title>
  <dc:creator>Albert</dc:creator>
  <cp:lastModifiedBy>Albert</cp:lastModifiedBy>
  <cp:revision>182</cp:revision>
  <dcterms:created xsi:type="dcterms:W3CDTF">2013-09-24T13:37:49Z</dcterms:created>
  <dcterms:modified xsi:type="dcterms:W3CDTF">2018-06-06T07:41:15Z</dcterms:modified>
</cp:coreProperties>
</file>