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5" r:id="rId3"/>
    <p:sldId id="270" r:id="rId4"/>
    <p:sldId id="268" r:id="rId5"/>
    <p:sldId id="263" r:id="rId6"/>
    <p:sldId id="307" r:id="rId7"/>
    <p:sldId id="333" r:id="rId8"/>
    <p:sldId id="334" r:id="rId9"/>
    <p:sldId id="325" r:id="rId10"/>
    <p:sldId id="329" r:id="rId11"/>
    <p:sldId id="330" r:id="rId12"/>
  </p:sldIdLst>
  <p:sldSz cx="9144000" cy="6858000" type="screen4x3"/>
  <p:notesSz cx="6858000" cy="9144000"/>
  <p:custDataLst>
    <p:tags r:id="rId14"/>
  </p:custDataLst>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 id="1" name="Colangeli, Marco (CBC)" initials="CM("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7FF"/>
    <a:srgbClr val="7CE7B1"/>
    <a:srgbClr val="DEA7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Közepesen sötét stílus 2 – 3.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69" autoAdjust="0"/>
  </p:normalViewPr>
  <p:slideViewPr>
    <p:cSldViewPr showGuides="1">
      <p:cViewPr varScale="1">
        <p:scale>
          <a:sx n="118" d="100"/>
          <a:sy n="118" d="100"/>
        </p:scale>
        <p:origin x="1326" y="102"/>
      </p:cViewPr>
      <p:guideLst>
        <p:guide orient="horz" pos="2160"/>
        <p:guide pos="2880"/>
      </p:guideLst>
    </p:cSldViewPr>
  </p:slideViewPr>
  <p:notesTextViewPr>
    <p:cViewPr>
      <p:scale>
        <a:sx n="100" d="100"/>
        <a:sy n="100" d="100"/>
      </p:scale>
      <p:origin x="0" y="0"/>
    </p:cViewPr>
  </p:notesTextViewPr>
  <p:notesViewPr>
    <p:cSldViewPr showGuides="1">
      <p:cViewPr varScale="1">
        <p:scale>
          <a:sx n="102" d="100"/>
          <a:sy n="102" d="100"/>
        </p:scale>
        <p:origin x="-111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EB5E15-F8AD-42FE-A15D-BA2C450BF6D2}" type="datetimeFigureOut">
              <a:rPr lang="hu-HU" smtClean="0"/>
              <a:pPr/>
              <a:t>2018. 06. 05.</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06B64B-C644-4021-B2F7-8434CB0E8EBA}" type="slidenum">
              <a:rPr lang="hu-HU" smtClean="0"/>
              <a:pPr/>
              <a:t>‹#›</a:t>
            </a:fld>
            <a:endParaRPr lang="hu-HU"/>
          </a:p>
        </p:txBody>
      </p:sp>
    </p:spTree>
    <p:extLst>
      <p:ext uri="{BB962C8B-B14F-4D97-AF65-F5344CB8AC3E}">
        <p14:creationId xmlns:p14="http://schemas.microsoft.com/office/powerpoint/2010/main" val="3079439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CO" dirty="0"/>
          </a:p>
        </p:txBody>
      </p:sp>
      <p:sp>
        <p:nvSpPr>
          <p:cNvPr id="4" name="Slide Number Placeholder 3"/>
          <p:cNvSpPr>
            <a:spLocks noGrp="1"/>
          </p:cNvSpPr>
          <p:nvPr>
            <p:ph type="sldNum" sz="quarter" idx="10"/>
          </p:nvPr>
        </p:nvSpPr>
        <p:spPr/>
        <p:txBody>
          <a:bodyPr/>
          <a:lstStyle/>
          <a:p>
            <a:pPr>
              <a:defRPr/>
            </a:pPr>
            <a:fld id="{6991102E-C5A2-4D2E-B365-940E47D5B837}" type="slidenum">
              <a:rPr lang="it-IT" smtClean="0"/>
              <a:pPr>
                <a:defRPr/>
              </a:pPr>
              <a:t>4</a:t>
            </a:fld>
            <a:endParaRPr lang="it-IT" dirty="0"/>
          </a:p>
        </p:txBody>
      </p:sp>
    </p:spTree>
    <p:extLst>
      <p:ext uri="{BB962C8B-B14F-4D97-AF65-F5344CB8AC3E}">
        <p14:creationId xmlns:p14="http://schemas.microsoft.com/office/powerpoint/2010/main" val="2168654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pic>
        <p:nvPicPr>
          <p:cNvPr id="13" name="Kép 12" descr="infographic_ppt800_600-01.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528" y="-27384"/>
            <a:ext cx="9252520" cy="6943470"/>
          </a:xfrm>
          <a:prstGeom prst="rect">
            <a:avLst/>
          </a:prstGeom>
        </p:spPr>
      </p:pic>
      <p:sp>
        <p:nvSpPr>
          <p:cNvPr id="2" name="Cím 1"/>
          <p:cNvSpPr>
            <a:spLocks noGrp="1"/>
          </p:cNvSpPr>
          <p:nvPr>
            <p:ph type="ctrTitle" hasCustomPrompt="1"/>
          </p:nvPr>
        </p:nvSpPr>
        <p:spPr>
          <a:xfrm>
            <a:off x="395536" y="1700808"/>
            <a:ext cx="5832648" cy="3096344"/>
          </a:xfrm>
        </p:spPr>
        <p:txBody>
          <a:bodyPr anchor="t">
            <a:normAutofit/>
          </a:bodyPr>
          <a:lstStyle>
            <a:lvl1pPr>
              <a:defRPr sz="3600">
                <a:solidFill>
                  <a:schemeClr val="tx2"/>
                </a:solidFill>
              </a:defRPr>
            </a:lvl1pPr>
          </a:lstStyle>
          <a:p>
            <a:r>
              <a:rPr lang="hu-HU" dirty="0"/>
              <a:t>MINTACÍM SZERKESZTÉSE</a:t>
            </a:r>
          </a:p>
        </p:txBody>
      </p:sp>
      <p:sp>
        <p:nvSpPr>
          <p:cNvPr id="3" name="Alcím 2"/>
          <p:cNvSpPr>
            <a:spLocks noGrp="1"/>
          </p:cNvSpPr>
          <p:nvPr>
            <p:ph type="subTitle" idx="1"/>
          </p:nvPr>
        </p:nvSpPr>
        <p:spPr>
          <a:xfrm>
            <a:off x="395536" y="5105400"/>
            <a:ext cx="7920880" cy="1131912"/>
          </a:xfrm>
        </p:spPr>
        <p:txBody>
          <a:bodyPr>
            <a:normAutofit/>
          </a:bodyPr>
          <a:lstStyle>
            <a:lvl1pPr marL="0" indent="0" algn="l">
              <a:buNone/>
              <a:defRPr sz="1800" b="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hu-HU" dirty="0"/>
          </a:p>
        </p:txBody>
      </p:sp>
      <p:sp>
        <p:nvSpPr>
          <p:cNvPr id="16" name="Szövegdoboz 15"/>
          <p:cNvSpPr txBox="1"/>
          <p:nvPr userDrawn="1"/>
        </p:nvSpPr>
        <p:spPr>
          <a:xfrm>
            <a:off x="1115616" y="6269250"/>
            <a:ext cx="4392488" cy="400110"/>
          </a:xfrm>
          <a:prstGeom prst="rect">
            <a:avLst/>
          </a:prstGeom>
          <a:noFill/>
        </p:spPr>
        <p:txBody>
          <a:bodyPr wrap="square" rtlCol="0">
            <a:spAutoFit/>
          </a:bodyPr>
          <a:lstStyle/>
          <a:p>
            <a:r>
              <a:rPr lang="en-US" sz="1000" dirty="0">
                <a:solidFill>
                  <a:schemeClr val="bg1"/>
                </a:solidFill>
                <a:latin typeface="Calibri Light" pitchFamily="34" charset="0"/>
              </a:rPr>
              <a:t>This project has received funding from the European Union's Horizon 2020 </a:t>
            </a:r>
            <a:endParaRPr lang="hu-HU" sz="1000" dirty="0">
              <a:solidFill>
                <a:schemeClr val="bg1"/>
              </a:solidFill>
              <a:latin typeface="Calibri Light" pitchFamily="34" charset="0"/>
            </a:endParaRPr>
          </a:p>
          <a:p>
            <a:r>
              <a:rPr lang="en-US" sz="1000" dirty="0">
                <a:solidFill>
                  <a:schemeClr val="bg1"/>
                </a:solidFill>
                <a:latin typeface="Calibri Light" pitchFamily="34" charset="0"/>
              </a:rPr>
              <a:t>research and innovation </a:t>
            </a:r>
            <a:r>
              <a:rPr lang="en-US" sz="1000" dirty="0" err="1">
                <a:solidFill>
                  <a:schemeClr val="bg1"/>
                </a:solidFill>
                <a:latin typeface="Calibri Light" pitchFamily="34" charset="0"/>
              </a:rPr>
              <a:t>programme</a:t>
            </a:r>
            <a:r>
              <a:rPr lang="en-US" sz="1000" dirty="0">
                <a:solidFill>
                  <a:schemeClr val="bg1"/>
                </a:solidFill>
                <a:latin typeface="Calibri Light" pitchFamily="34" charset="0"/>
              </a:rPr>
              <a:t> under grant agreement No691846.</a:t>
            </a:r>
            <a:endParaRPr lang="hu-HU" sz="1000" dirty="0">
              <a:solidFill>
                <a:schemeClr val="bg1"/>
              </a:solidFill>
              <a:latin typeface="Calibri Light" pitchFamily="34" charset="0"/>
            </a:endParaRPr>
          </a:p>
        </p:txBody>
      </p:sp>
      <p:pic>
        <p:nvPicPr>
          <p:cNvPr id="17" name="Kép 16" descr="flag_2colors.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7544" y="6285805"/>
            <a:ext cx="576064" cy="38355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a:t>Click to edit Master title style</a:t>
            </a:r>
            <a:endParaRPr lang="hu-HU" dirty="0"/>
          </a:p>
        </p:txBody>
      </p:sp>
      <p:sp>
        <p:nvSpPr>
          <p:cNvPr id="3" name="Tartalom helye 2"/>
          <p:cNvSpPr>
            <a:spLocks noGrp="1"/>
          </p:cNvSpPr>
          <p:nvPr>
            <p:ph idx="1"/>
          </p:nvPr>
        </p:nvSpPr>
        <p:spPr/>
        <p:txBody>
          <a:bodyPr/>
          <a:lstStyle>
            <a:lvl1pPr>
              <a:defRPr sz="2400"/>
            </a:lvl1pPr>
            <a:lvl2pPr>
              <a:defRPr sz="2100"/>
            </a:lvl2pPr>
            <a:lvl3pPr>
              <a:defRPr sz="1800"/>
            </a:lvl3pPr>
            <a:lvl4pPr>
              <a:defRPr sz="16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pic>
        <p:nvPicPr>
          <p:cNvPr id="9" name="Kép 8" descr="infographic_ppt800_600_2-01.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86" y="0"/>
            <a:ext cx="9138627" cy="6858000"/>
          </a:xfrm>
          <a:prstGeom prst="rect">
            <a:avLst/>
          </a:prstGeom>
        </p:spPr>
      </p:pic>
      <p:sp>
        <p:nvSpPr>
          <p:cNvPr id="2" name="Cím 1"/>
          <p:cNvSpPr>
            <a:spLocks noGrp="1"/>
          </p:cNvSpPr>
          <p:nvPr>
            <p:ph type="title"/>
          </p:nvPr>
        </p:nvSpPr>
        <p:spPr>
          <a:xfrm>
            <a:off x="323528" y="3417019"/>
            <a:ext cx="8352928" cy="1362075"/>
          </a:xfrm>
        </p:spPr>
        <p:txBody>
          <a:bodyPr anchor="t"/>
          <a:lstStyle>
            <a:lvl1pPr algn="l">
              <a:defRPr sz="4000" b="0" cap="all">
                <a:solidFill>
                  <a:schemeClr val="bg1"/>
                </a:solidFill>
              </a:defRPr>
            </a:lvl1pPr>
          </a:lstStyle>
          <a:p>
            <a:r>
              <a:rPr lang="en-US"/>
              <a:t>Click to edit Master title style</a:t>
            </a:r>
            <a:endParaRPr lang="hu-HU" dirty="0"/>
          </a:p>
        </p:txBody>
      </p:sp>
      <p:sp>
        <p:nvSpPr>
          <p:cNvPr id="3" name="Szöveg helye 2"/>
          <p:cNvSpPr>
            <a:spLocks noGrp="1"/>
          </p:cNvSpPr>
          <p:nvPr>
            <p:ph type="body" idx="1"/>
          </p:nvPr>
        </p:nvSpPr>
        <p:spPr>
          <a:xfrm>
            <a:off x="323528" y="2276872"/>
            <a:ext cx="8352928" cy="1140147"/>
          </a:xfrm>
        </p:spPr>
        <p:txBody>
          <a:bodyPr anchor="b"/>
          <a:lstStyle>
            <a:lvl1pPr marL="0" indent="0">
              <a:buNone/>
              <a:defRPr sz="2000" b="1">
                <a:solidFill>
                  <a:schemeClr val="bg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Szövegdoboz 9"/>
          <p:cNvSpPr txBox="1"/>
          <p:nvPr userDrawn="1"/>
        </p:nvSpPr>
        <p:spPr>
          <a:xfrm>
            <a:off x="1115616" y="6269250"/>
            <a:ext cx="4392488" cy="400110"/>
          </a:xfrm>
          <a:prstGeom prst="rect">
            <a:avLst/>
          </a:prstGeom>
          <a:noFill/>
        </p:spPr>
        <p:txBody>
          <a:bodyPr wrap="square" rtlCol="0">
            <a:spAutoFit/>
          </a:bodyPr>
          <a:lstStyle/>
          <a:p>
            <a:r>
              <a:rPr lang="en-US" sz="1000" dirty="0">
                <a:solidFill>
                  <a:schemeClr val="bg1"/>
                </a:solidFill>
                <a:latin typeface="Calibri Light" pitchFamily="34" charset="0"/>
              </a:rPr>
              <a:t>This project has received funding from the European Union's Horizon 2020 </a:t>
            </a:r>
            <a:endParaRPr lang="hu-HU" sz="1000" dirty="0">
              <a:solidFill>
                <a:schemeClr val="bg1"/>
              </a:solidFill>
              <a:latin typeface="Calibri Light" pitchFamily="34" charset="0"/>
            </a:endParaRPr>
          </a:p>
          <a:p>
            <a:r>
              <a:rPr lang="en-US" sz="1000" dirty="0">
                <a:solidFill>
                  <a:schemeClr val="bg1"/>
                </a:solidFill>
                <a:latin typeface="Calibri Light" pitchFamily="34" charset="0"/>
              </a:rPr>
              <a:t>research and innovation </a:t>
            </a:r>
            <a:r>
              <a:rPr lang="en-US" sz="1000" dirty="0" err="1">
                <a:solidFill>
                  <a:schemeClr val="bg1"/>
                </a:solidFill>
                <a:latin typeface="Calibri Light" pitchFamily="34" charset="0"/>
              </a:rPr>
              <a:t>programme</a:t>
            </a:r>
            <a:r>
              <a:rPr lang="en-US" sz="1000" dirty="0">
                <a:solidFill>
                  <a:schemeClr val="bg1"/>
                </a:solidFill>
                <a:latin typeface="Calibri Light" pitchFamily="34" charset="0"/>
              </a:rPr>
              <a:t> under grant agreement No691846.</a:t>
            </a:r>
            <a:endParaRPr lang="hu-HU" sz="1000" dirty="0">
              <a:solidFill>
                <a:schemeClr val="bg1"/>
              </a:solidFill>
              <a:latin typeface="Calibri Light" pitchFamily="34" charset="0"/>
            </a:endParaRPr>
          </a:p>
        </p:txBody>
      </p:sp>
      <p:pic>
        <p:nvPicPr>
          <p:cNvPr id="11" name="Kép 10" descr="flag_2colors.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7544" y="6285805"/>
            <a:ext cx="576064" cy="38355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dirty="0"/>
              <a:t>Mintacím szerkesztése</a:t>
            </a:r>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8" name="Szövegdoboz 7"/>
          <p:cNvSpPr txBox="1"/>
          <p:nvPr/>
        </p:nvSpPr>
        <p:spPr>
          <a:xfrm>
            <a:off x="1115616" y="6269250"/>
            <a:ext cx="4392488" cy="400110"/>
          </a:xfrm>
          <a:prstGeom prst="rect">
            <a:avLst/>
          </a:prstGeom>
          <a:noFill/>
        </p:spPr>
        <p:txBody>
          <a:bodyPr wrap="square" rtlCol="0">
            <a:spAutoFit/>
          </a:bodyPr>
          <a:lstStyle/>
          <a:p>
            <a:r>
              <a:rPr lang="en-US" sz="1000" dirty="0">
                <a:latin typeface="Calibri Light" pitchFamily="34" charset="0"/>
              </a:rPr>
              <a:t>This project has received funding from the European Union's Horizon 2020 </a:t>
            </a:r>
            <a:endParaRPr lang="hu-HU" sz="1000" dirty="0">
              <a:latin typeface="Calibri Light" pitchFamily="34" charset="0"/>
            </a:endParaRPr>
          </a:p>
          <a:p>
            <a:r>
              <a:rPr lang="en-US" sz="1000" dirty="0">
                <a:latin typeface="Calibri Light" pitchFamily="34" charset="0"/>
              </a:rPr>
              <a:t>research and innovation </a:t>
            </a:r>
            <a:r>
              <a:rPr lang="en-US" sz="1000" dirty="0" err="1">
                <a:latin typeface="Calibri Light" pitchFamily="34" charset="0"/>
              </a:rPr>
              <a:t>programme</a:t>
            </a:r>
            <a:r>
              <a:rPr lang="en-US" sz="1000" dirty="0">
                <a:latin typeface="Calibri Light" pitchFamily="34" charset="0"/>
              </a:rPr>
              <a:t> under grant agreement No691846.</a:t>
            </a:r>
            <a:endParaRPr lang="hu-HU" sz="1000" dirty="0">
              <a:latin typeface="Calibri Light" pitchFamily="34" charset="0"/>
            </a:endParaRPr>
          </a:p>
        </p:txBody>
      </p:sp>
      <p:pic>
        <p:nvPicPr>
          <p:cNvPr id="9" name="Kép 8" descr="forbio_logo-01.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36296" y="142961"/>
            <a:ext cx="1739922" cy="549735"/>
          </a:xfrm>
          <a:prstGeom prst="rect">
            <a:avLst/>
          </a:prstGeom>
        </p:spPr>
      </p:pic>
      <p:pic>
        <p:nvPicPr>
          <p:cNvPr id="7" name="Kép 6" descr="flag_2colors.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7544" y="6285805"/>
            <a:ext cx="576064" cy="38355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spcBef>
          <a:spcPct val="0"/>
        </a:spcBef>
        <a:buNone/>
        <a:defRPr sz="4400" kern="1200">
          <a:solidFill>
            <a:schemeClr val="tx2"/>
          </a:solidFill>
          <a:latin typeface="Calibri Light" pitchFamily="34" charset="0"/>
          <a:ea typeface="+mj-ea"/>
          <a:cs typeface="+mj-cs"/>
        </a:defRPr>
      </a:lvl1pPr>
    </p:titleStyle>
    <p:bodyStyle>
      <a:lvl1pPr marL="1588" indent="-1588" algn="l" defTabSz="914400" rtl="0" eaLnBrk="1" latinLnBrk="0" hangingPunct="1">
        <a:spcBef>
          <a:spcPct val="20000"/>
        </a:spcBef>
        <a:buFontTx/>
        <a:buNone/>
        <a:defRPr lang="hu-HU" sz="2800" kern="1200" dirty="0" smtClean="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8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395536" y="1700808"/>
            <a:ext cx="6912768" cy="2088232"/>
          </a:xfrm>
        </p:spPr>
        <p:txBody>
          <a:bodyPr>
            <a:normAutofit/>
          </a:bodyPr>
          <a:lstStyle/>
          <a:p>
            <a:r>
              <a:rPr lang="en-US" sz="3800" b="1" dirty="0"/>
              <a:t>WP3:</a:t>
            </a:r>
            <a:r>
              <a:rPr lang="en-US" sz="3800" dirty="0"/>
              <a:t> Sustainability assessment of selected advanced bioenergy pathways in the case study sites</a:t>
            </a:r>
            <a:endParaRPr lang="hu-HU" sz="3800" dirty="0"/>
          </a:p>
        </p:txBody>
      </p:sp>
      <p:sp>
        <p:nvSpPr>
          <p:cNvPr id="3" name="Alcím 2"/>
          <p:cNvSpPr>
            <a:spLocks noGrp="1"/>
          </p:cNvSpPr>
          <p:nvPr>
            <p:ph type="subTitle" idx="1"/>
          </p:nvPr>
        </p:nvSpPr>
        <p:spPr>
          <a:xfrm>
            <a:off x="395536" y="4653136"/>
            <a:ext cx="7920880" cy="1131912"/>
          </a:xfrm>
        </p:spPr>
        <p:txBody>
          <a:bodyPr>
            <a:normAutofit/>
          </a:bodyPr>
          <a:lstStyle/>
          <a:p>
            <a:r>
              <a:rPr lang="en-GB" sz="2000" dirty="0"/>
              <a:t>FORBIO Project meeting, Munich Germany </a:t>
            </a:r>
          </a:p>
          <a:p>
            <a:r>
              <a:rPr lang="en-GB" sz="2000" dirty="0"/>
              <a:t>Marco Colangeli and Lorenzo Traverso (FAO) </a:t>
            </a:r>
          </a:p>
          <a:p>
            <a:r>
              <a:rPr lang="en-GB" sz="2000" dirty="0"/>
              <a:t>10 March 2017</a:t>
            </a:r>
          </a:p>
        </p:txBody>
      </p:sp>
      <p:pic>
        <p:nvPicPr>
          <p:cNvPr id="4" name="Picture 4" descr="Logos FAO bleu.jpg"/>
          <p:cNvPicPr>
            <a:picLocks noChangeAspect="1"/>
          </p:cNvPicPr>
          <p:nvPr/>
        </p:nvPicPr>
        <p:blipFill>
          <a:blip r:embed="rId2" cstate="print">
            <a:alphaModFix amt="39000"/>
            <a:extLst>
              <a:ext uri="{28A0092B-C50C-407E-A947-70E740481C1C}">
                <a14:useLocalDpi xmlns:a14="http://schemas.microsoft.com/office/drawing/2010/main" val="0"/>
              </a:ext>
            </a:extLst>
          </a:blip>
          <a:srcRect/>
          <a:stretch>
            <a:fillRect/>
          </a:stretch>
        </p:blipFill>
        <p:spPr bwMode="auto">
          <a:xfrm>
            <a:off x="7462340" y="5085184"/>
            <a:ext cx="1646164" cy="164616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ttangolo 18"/>
          <p:cNvSpPr/>
          <p:nvPr/>
        </p:nvSpPr>
        <p:spPr>
          <a:xfrm>
            <a:off x="0" y="4365104"/>
            <a:ext cx="9144000" cy="1224136"/>
          </a:xfrm>
          <a:prstGeom prst="rect">
            <a:avLst/>
          </a:prstGeom>
          <a:solidFill>
            <a:srgbClr val="FF6600">
              <a:alpha val="18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solidFill>
                <a:srgbClr val="FF6600"/>
              </a:solidFill>
            </a:endParaRPr>
          </a:p>
        </p:txBody>
      </p:sp>
      <p:sp>
        <p:nvSpPr>
          <p:cNvPr id="12" name="Rettangolo 11"/>
          <p:cNvSpPr/>
          <p:nvPr/>
        </p:nvSpPr>
        <p:spPr>
          <a:xfrm>
            <a:off x="0" y="620688"/>
            <a:ext cx="9144000" cy="648072"/>
          </a:xfrm>
          <a:prstGeom prst="rect">
            <a:avLst/>
          </a:prstGeom>
          <a:solidFill>
            <a:schemeClr val="tx2">
              <a:lumMod val="20000"/>
              <a:lumOff val="80000"/>
              <a:alpha val="3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Picture 4" descr="Logos FAO bleu.jpg"/>
          <p:cNvPicPr>
            <a:picLocks noChangeAspect="1"/>
          </p:cNvPicPr>
          <p:nvPr/>
        </p:nvPicPr>
        <p:blipFill>
          <a:blip r:embed="rId2" cstate="print">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
        <p:nvSpPr>
          <p:cNvPr id="9" name="Rettangolo 8"/>
          <p:cNvSpPr/>
          <p:nvPr/>
        </p:nvSpPr>
        <p:spPr>
          <a:xfrm>
            <a:off x="971600" y="1700808"/>
            <a:ext cx="6318448" cy="707886"/>
          </a:xfrm>
          <a:prstGeom prst="rect">
            <a:avLst/>
          </a:prstGeom>
        </p:spPr>
        <p:txBody>
          <a:bodyPr wrap="square">
            <a:spAutoFit/>
          </a:bodyPr>
          <a:lstStyle/>
          <a:p>
            <a:endParaRPr lang="en-GB" sz="2000" dirty="0"/>
          </a:p>
          <a:p>
            <a:endParaRPr lang="en-US" sz="2000" dirty="0"/>
          </a:p>
        </p:txBody>
      </p:sp>
      <p:sp>
        <p:nvSpPr>
          <p:cNvPr id="5" name="CasellaDiTesto 4"/>
          <p:cNvSpPr txBox="1"/>
          <p:nvPr/>
        </p:nvSpPr>
        <p:spPr>
          <a:xfrm>
            <a:off x="827584" y="548680"/>
            <a:ext cx="6840760" cy="646331"/>
          </a:xfrm>
          <a:prstGeom prst="rect">
            <a:avLst/>
          </a:prstGeom>
          <a:noFill/>
        </p:spPr>
        <p:txBody>
          <a:bodyPr wrap="square" rtlCol="0">
            <a:spAutoFit/>
          </a:bodyPr>
          <a:lstStyle/>
          <a:p>
            <a:r>
              <a:rPr lang="en-GB" sz="3600" dirty="0">
                <a:solidFill>
                  <a:schemeClr val="tx2"/>
                </a:solidFill>
              </a:rPr>
              <a:t>BASELINE SHEETS</a:t>
            </a:r>
          </a:p>
        </p:txBody>
      </p:sp>
      <p:sp>
        <p:nvSpPr>
          <p:cNvPr id="16" name="CasellaDiTesto 15"/>
          <p:cNvSpPr txBox="1"/>
          <p:nvPr/>
        </p:nvSpPr>
        <p:spPr>
          <a:xfrm>
            <a:off x="539552" y="1628800"/>
            <a:ext cx="8064895" cy="2385268"/>
          </a:xfrm>
          <a:prstGeom prst="rect">
            <a:avLst/>
          </a:prstGeom>
          <a:noFill/>
        </p:spPr>
        <p:txBody>
          <a:bodyPr wrap="square" rtlCol="0">
            <a:spAutoFit/>
          </a:bodyPr>
          <a:lstStyle/>
          <a:p>
            <a:pPr>
              <a:spcAft>
                <a:spcPts val="600"/>
              </a:spcAft>
            </a:pPr>
            <a:r>
              <a:rPr lang="en-GB" sz="2400" dirty="0"/>
              <a:t>The baseline sheets are filled out to describe the initial situation of the case study sites thanks to:</a:t>
            </a:r>
          </a:p>
          <a:p>
            <a:pPr marL="342900" indent="-342900">
              <a:buFont typeface="Arial"/>
              <a:buChar char="•"/>
            </a:pPr>
            <a:r>
              <a:rPr lang="en-GB" sz="2400" dirty="0"/>
              <a:t>Environmental aspects (</a:t>
            </a:r>
            <a:r>
              <a:rPr lang="en-GB" sz="2400" dirty="0" err="1"/>
              <a:t>e.g</a:t>
            </a:r>
            <a:r>
              <a:rPr lang="en-GB" sz="2400" dirty="0"/>
              <a:t> total surface, land use, etc.)</a:t>
            </a:r>
          </a:p>
          <a:p>
            <a:pPr marL="342900" indent="-342900">
              <a:buFont typeface="Arial"/>
              <a:buChar char="•"/>
            </a:pPr>
            <a:r>
              <a:rPr lang="en-GB" sz="2400" dirty="0"/>
              <a:t>Social aspects (e.g. land tenure, employment, etc.)</a:t>
            </a:r>
          </a:p>
          <a:p>
            <a:pPr marL="342900" indent="-342900">
              <a:buFont typeface="Arial"/>
              <a:buChar char="•"/>
            </a:pPr>
            <a:r>
              <a:rPr lang="en-GB" sz="2400" dirty="0"/>
              <a:t>Economic aspects (e.g. GDP, access to roads, size of the fleet, etc.) </a:t>
            </a:r>
          </a:p>
        </p:txBody>
      </p:sp>
      <p:sp>
        <p:nvSpPr>
          <p:cNvPr id="4" name="CasellaDiTesto 3"/>
          <p:cNvSpPr txBox="1"/>
          <p:nvPr/>
        </p:nvSpPr>
        <p:spPr>
          <a:xfrm>
            <a:off x="904871" y="4787860"/>
            <a:ext cx="706293" cy="369332"/>
          </a:xfrm>
          <a:prstGeom prst="rect">
            <a:avLst/>
          </a:prstGeom>
          <a:noFill/>
        </p:spPr>
        <p:txBody>
          <a:bodyPr wrap="none" rtlCol="0">
            <a:spAutoFit/>
          </a:bodyPr>
          <a:lstStyle/>
          <a:p>
            <a:r>
              <a:rPr lang="it-IT" dirty="0"/>
              <a:t>DATA</a:t>
            </a:r>
          </a:p>
        </p:txBody>
      </p:sp>
      <p:sp>
        <p:nvSpPr>
          <p:cNvPr id="8" name="Freccia destra 7"/>
          <p:cNvSpPr/>
          <p:nvPr/>
        </p:nvSpPr>
        <p:spPr>
          <a:xfrm>
            <a:off x="1763688" y="4725144"/>
            <a:ext cx="1152128" cy="43204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7" name="Freccia destra 16"/>
          <p:cNvSpPr/>
          <p:nvPr/>
        </p:nvSpPr>
        <p:spPr>
          <a:xfrm>
            <a:off x="5364088" y="4725144"/>
            <a:ext cx="1152128" cy="43204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8" name="Rettangolo 17"/>
          <p:cNvSpPr/>
          <p:nvPr/>
        </p:nvSpPr>
        <p:spPr>
          <a:xfrm>
            <a:off x="3131840" y="4509120"/>
            <a:ext cx="1944216" cy="79208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rgbClr val="FF6600"/>
                </a:solidFill>
              </a:rPr>
              <a:t>BASELINE SHEETS</a:t>
            </a:r>
          </a:p>
        </p:txBody>
      </p:sp>
      <p:sp>
        <p:nvSpPr>
          <p:cNvPr id="20" name="CasellaDiTesto 19"/>
          <p:cNvSpPr txBox="1"/>
          <p:nvPr/>
        </p:nvSpPr>
        <p:spPr>
          <a:xfrm>
            <a:off x="6876256" y="4581128"/>
            <a:ext cx="2089935" cy="646331"/>
          </a:xfrm>
          <a:prstGeom prst="rect">
            <a:avLst/>
          </a:prstGeom>
          <a:noFill/>
        </p:spPr>
        <p:txBody>
          <a:bodyPr wrap="none" rtlCol="0">
            <a:spAutoFit/>
          </a:bodyPr>
          <a:lstStyle/>
          <a:p>
            <a:pPr algn="ctr"/>
            <a:r>
              <a:rPr lang="it-IT" dirty="0"/>
              <a:t>ACCURATE SITE </a:t>
            </a:r>
          </a:p>
          <a:p>
            <a:pPr algn="ctr"/>
            <a:r>
              <a:rPr lang="it-IT" dirty="0"/>
              <a:t>CHARACTERIZATION</a:t>
            </a:r>
          </a:p>
        </p:txBody>
      </p:sp>
    </p:spTree>
    <p:extLst>
      <p:ext uri="{BB962C8B-B14F-4D97-AF65-F5344CB8AC3E}">
        <p14:creationId xmlns:p14="http://schemas.microsoft.com/office/powerpoint/2010/main" val="2688969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6" grpId="0"/>
      <p:bldP spid="4" grpId="0"/>
      <p:bldP spid="8" grpId="0" animBg="1"/>
      <p:bldP spid="17" grpId="0" animBg="1"/>
      <p:bldP spid="18" grpId="0" animBg="1"/>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ttangolo 18"/>
          <p:cNvSpPr/>
          <p:nvPr/>
        </p:nvSpPr>
        <p:spPr>
          <a:xfrm>
            <a:off x="0" y="4365104"/>
            <a:ext cx="9144000" cy="1224136"/>
          </a:xfrm>
          <a:prstGeom prst="rect">
            <a:avLst/>
          </a:prstGeom>
          <a:solidFill>
            <a:srgbClr val="0000FF">
              <a:alpha val="18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solidFill>
                <a:srgbClr val="FF6600"/>
              </a:solidFill>
            </a:endParaRPr>
          </a:p>
        </p:txBody>
      </p:sp>
      <p:sp>
        <p:nvSpPr>
          <p:cNvPr id="12" name="Rettangolo 11"/>
          <p:cNvSpPr/>
          <p:nvPr/>
        </p:nvSpPr>
        <p:spPr>
          <a:xfrm>
            <a:off x="0" y="620688"/>
            <a:ext cx="9144000" cy="648072"/>
          </a:xfrm>
          <a:prstGeom prst="rect">
            <a:avLst/>
          </a:prstGeom>
          <a:solidFill>
            <a:schemeClr val="tx2">
              <a:lumMod val="20000"/>
              <a:lumOff val="80000"/>
              <a:alpha val="3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Picture 4" descr="Logos FAO bleu.jpg"/>
          <p:cNvPicPr>
            <a:picLocks noChangeAspect="1"/>
          </p:cNvPicPr>
          <p:nvPr/>
        </p:nvPicPr>
        <p:blipFill>
          <a:blip r:embed="rId2" cstate="print">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
        <p:nvSpPr>
          <p:cNvPr id="9" name="Rettangolo 8"/>
          <p:cNvSpPr/>
          <p:nvPr/>
        </p:nvSpPr>
        <p:spPr>
          <a:xfrm>
            <a:off x="971600" y="1700808"/>
            <a:ext cx="6318448" cy="707886"/>
          </a:xfrm>
          <a:prstGeom prst="rect">
            <a:avLst/>
          </a:prstGeom>
        </p:spPr>
        <p:txBody>
          <a:bodyPr wrap="square">
            <a:spAutoFit/>
          </a:bodyPr>
          <a:lstStyle/>
          <a:p>
            <a:endParaRPr lang="en-GB" sz="2000" dirty="0"/>
          </a:p>
          <a:p>
            <a:endParaRPr lang="en-US" sz="2000" dirty="0"/>
          </a:p>
        </p:txBody>
      </p:sp>
      <p:sp>
        <p:nvSpPr>
          <p:cNvPr id="5" name="CasellaDiTesto 4"/>
          <p:cNvSpPr txBox="1"/>
          <p:nvPr/>
        </p:nvSpPr>
        <p:spPr>
          <a:xfrm>
            <a:off x="827584" y="548680"/>
            <a:ext cx="6840760" cy="646331"/>
          </a:xfrm>
          <a:prstGeom prst="rect">
            <a:avLst/>
          </a:prstGeom>
          <a:noFill/>
        </p:spPr>
        <p:txBody>
          <a:bodyPr wrap="square" rtlCol="0">
            <a:spAutoFit/>
          </a:bodyPr>
          <a:lstStyle/>
          <a:p>
            <a:r>
              <a:rPr lang="en-GB" sz="3600" dirty="0">
                <a:solidFill>
                  <a:schemeClr val="tx2"/>
                </a:solidFill>
              </a:rPr>
              <a:t>TARGET SHEETS</a:t>
            </a:r>
          </a:p>
        </p:txBody>
      </p:sp>
      <p:sp>
        <p:nvSpPr>
          <p:cNvPr id="16" name="CasellaDiTesto 15"/>
          <p:cNvSpPr txBox="1"/>
          <p:nvPr/>
        </p:nvSpPr>
        <p:spPr>
          <a:xfrm>
            <a:off x="539552" y="1628800"/>
            <a:ext cx="8280919" cy="2754600"/>
          </a:xfrm>
          <a:prstGeom prst="rect">
            <a:avLst/>
          </a:prstGeom>
          <a:noFill/>
        </p:spPr>
        <p:txBody>
          <a:bodyPr wrap="square" rtlCol="0">
            <a:spAutoFit/>
          </a:bodyPr>
          <a:lstStyle/>
          <a:p>
            <a:pPr>
              <a:spcAft>
                <a:spcPts val="600"/>
              </a:spcAft>
            </a:pPr>
            <a:r>
              <a:rPr lang="en-GB" sz="2400" dirty="0"/>
              <a:t>The target sheets are filled out with data related to the proposed value chains:</a:t>
            </a:r>
          </a:p>
          <a:p>
            <a:pPr marL="342900" indent="-342900">
              <a:buFont typeface="Arial"/>
              <a:buChar char="•"/>
            </a:pPr>
            <a:r>
              <a:rPr lang="en-GB" sz="2400" dirty="0"/>
              <a:t>Environmental aspects (</a:t>
            </a:r>
            <a:r>
              <a:rPr lang="en-GB" sz="2400" dirty="0" err="1"/>
              <a:t>e.g</a:t>
            </a:r>
            <a:r>
              <a:rPr lang="en-GB" sz="2400" dirty="0"/>
              <a:t> type of crops, </a:t>
            </a:r>
            <a:r>
              <a:rPr lang="en-GB" sz="2400" dirty="0" err="1"/>
              <a:t>fstk</a:t>
            </a:r>
            <a:r>
              <a:rPr lang="en-GB" sz="2400" dirty="0"/>
              <a:t> processing, </a:t>
            </a:r>
            <a:r>
              <a:rPr lang="en-GB" sz="2400" dirty="0" err="1"/>
              <a:t>fstk</a:t>
            </a:r>
            <a:r>
              <a:rPr lang="en-GB" sz="2400" dirty="0"/>
              <a:t> transport, etc.)</a:t>
            </a:r>
          </a:p>
          <a:p>
            <a:pPr marL="342900" indent="-342900">
              <a:buFont typeface="Arial"/>
              <a:buChar char="•"/>
            </a:pPr>
            <a:r>
              <a:rPr lang="en-GB" sz="2400" dirty="0"/>
              <a:t>Social aspects (e.g. land tenure, employment, etc.)</a:t>
            </a:r>
          </a:p>
          <a:p>
            <a:pPr marL="342900" indent="-342900">
              <a:buFont typeface="Arial"/>
              <a:buChar char="•"/>
            </a:pPr>
            <a:r>
              <a:rPr lang="en-GB" sz="2400" dirty="0"/>
              <a:t>Economic aspects (e.g. ethanol cost per tonne, salaries, etc.) </a:t>
            </a:r>
          </a:p>
          <a:p>
            <a:pPr marL="342900" indent="-342900">
              <a:buFont typeface="Arial"/>
              <a:buChar char="•"/>
            </a:pPr>
            <a:endParaRPr lang="en-GB" sz="2400" dirty="0"/>
          </a:p>
        </p:txBody>
      </p:sp>
      <p:sp>
        <p:nvSpPr>
          <p:cNvPr id="4" name="CasellaDiTesto 3"/>
          <p:cNvSpPr txBox="1"/>
          <p:nvPr/>
        </p:nvSpPr>
        <p:spPr>
          <a:xfrm>
            <a:off x="904871" y="4787860"/>
            <a:ext cx="706293" cy="369332"/>
          </a:xfrm>
          <a:prstGeom prst="rect">
            <a:avLst/>
          </a:prstGeom>
          <a:noFill/>
        </p:spPr>
        <p:txBody>
          <a:bodyPr wrap="none" rtlCol="0">
            <a:spAutoFit/>
          </a:bodyPr>
          <a:lstStyle/>
          <a:p>
            <a:r>
              <a:rPr lang="it-IT" dirty="0"/>
              <a:t>DATA</a:t>
            </a:r>
          </a:p>
        </p:txBody>
      </p:sp>
      <p:sp>
        <p:nvSpPr>
          <p:cNvPr id="8" name="Freccia destra 7"/>
          <p:cNvSpPr/>
          <p:nvPr/>
        </p:nvSpPr>
        <p:spPr>
          <a:xfrm>
            <a:off x="1763688" y="4725144"/>
            <a:ext cx="1152128" cy="43204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7" name="Freccia destra 16"/>
          <p:cNvSpPr/>
          <p:nvPr/>
        </p:nvSpPr>
        <p:spPr>
          <a:xfrm>
            <a:off x="5364088" y="4725144"/>
            <a:ext cx="1152128" cy="43204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8" name="Rettangolo 17"/>
          <p:cNvSpPr/>
          <p:nvPr/>
        </p:nvSpPr>
        <p:spPr>
          <a:xfrm>
            <a:off x="3131840" y="4509120"/>
            <a:ext cx="1944216" cy="79208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rgbClr val="FF6600"/>
                </a:solidFill>
              </a:rPr>
              <a:t>TARGET SHEETS</a:t>
            </a:r>
          </a:p>
        </p:txBody>
      </p:sp>
      <p:sp>
        <p:nvSpPr>
          <p:cNvPr id="20" name="CasellaDiTesto 19"/>
          <p:cNvSpPr txBox="1"/>
          <p:nvPr/>
        </p:nvSpPr>
        <p:spPr>
          <a:xfrm>
            <a:off x="6876256" y="4521894"/>
            <a:ext cx="1466868" cy="923330"/>
          </a:xfrm>
          <a:prstGeom prst="rect">
            <a:avLst/>
          </a:prstGeom>
          <a:noFill/>
        </p:spPr>
        <p:txBody>
          <a:bodyPr wrap="none" rtlCol="0">
            <a:spAutoFit/>
          </a:bodyPr>
          <a:lstStyle/>
          <a:p>
            <a:pPr algn="ctr"/>
            <a:r>
              <a:rPr lang="it-IT" dirty="0"/>
              <a:t>STEP BY STEP</a:t>
            </a:r>
          </a:p>
          <a:p>
            <a:pPr algn="ctr"/>
            <a:r>
              <a:rPr lang="it-IT" dirty="0"/>
              <a:t>VALUE CHAIN </a:t>
            </a:r>
          </a:p>
          <a:p>
            <a:pPr algn="ctr"/>
            <a:r>
              <a:rPr lang="it-IT" dirty="0"/>
              <a:t>DEFINITION</a:t>
            </a:r>
          </a:p>
        </p:txBody>
      </p:sp>
    </p:spTree>
    <p:extLst>
      <p:ext uri="{BB962C8B-B14F-4D97-AF65-F5344CB8AC3E}">
        <p14:creationId xmlns:p14="http://schemas.microsoft.com/office/powerpoint/2010/main" val="67285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6" grpId="0"/>
      <p:bldP spid="4" grpId="0"/>
      <p:bldP spid="8" grpId="0" animBg="1"/>
      <p:bldP spid="17" grpId="0" animBg="1"/>
      <p:bldP spid="18" grpId="0" animBg="1"/>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7128792" cy="1143000"/>
          </a:xfrm>
        </p:spPr>
        <p:txBody>
          <a:bodyPr>
            <a:noAutofit/>
          </a:bodyPr>
          <a:lstStyle/>
          <a:p>
            <a:pPr lvl="0"/>
            <a:r>
              <a:rPr lang="en-GB" sz="2400" b="1" dirty="0">
                <a:effectLst>
                  <a:outerShdw blurRad="38100" dist="38100" dir="2700000" algn="tl">
                    <a:srgbClr val="000000">
                      <a:alpha val="43137"/>
                    </a:srgbClr>
                  </a:outerShdw>
                </a:effectLst>
              </a:rPr>
              <a:t>The Selected</a:t>
            </a:r>
            <a:r>
              <a:rPr lang="en-GB" sz="2400" b="1" dirty="0">
                <a:solidFill>
                  <a:srgbClr val="FF0000"/>
                </a:solidFill>
                <a:effectLst>
                  <a:outerShdw blurRad="38100" dist="38100" dir="2700000" algn="tl">
                    <a:srgbClr val="000000">
                      <a:alpha val="43137"/>
                    </a:srgbClr>
                  </a:outerShdw>
                </a:effectLst>
              </a:rPr>
              <a:t> </a:t>
            </a:r>
            <a:r>
              <a:rPr lang="en-GB" sz="2400" b="1" dirty="0">
                <a:effectLst>
                  <a:outerShdw blurRad="38100" dist="38100" dir="2700000" algn="tl">
                    <a:srgbClr val="000000">
                      <a:alpha val="43137"/>
                    </a:srgbClr>
                  </a:outerShdw>
                </a:effectLst>
              </a:rPr>
              <a:t>Sustainability Indicators for </a:t>
            </a:r>
            <a:r>
              <a:rPr lang="en-GB" sz="2400" b="1" dirty="0">
                <a:solidFill>
                  <a:srgbClr val="88BD0D"/>
                </a:solidFill>
                <a:effectLst>
                  <a:outerShdw blurRad="38100" dist="38100" dir="2700000" algn="tl">
                    <a:srgbClr val="000000">
                      <a:alpha val="43137"/>
                    </a:srgbClr>
                  </a:outerShdw>
                </a:effectLst>
              </a:rPr>
              <a:t>Bioenergy in the context of FORBIO</a:t>
            </a:r>
            <a:endParaRPr lang="it-IT" sz="2400" b="1" dirty="0">
              <a:solidFill>
                <a:srgbClr val="88BD0D"/>
              </a:solidFill>
              <a:effectLst>
                <a:outerShdw blurRad="38100" dist="38100" dir="2700000" algn="tl">
                  <a:srgbClr val="000000">
                    <a:alpha val="43137"/>
                  </a:srgbClr>
                </a:outerShdw>
              </a:effectLst>
            </a:endParaRPr>
          </a:p>
        </p:txBody>
      </p:sp>
      <p:pic>
        <p:nvPicPr>
          <p:cNvPr id="11" name="Picture 4" descr="Logos FAO bleu.jpg"/>
          <p:cNvPicPr>
            <a:picLocks noChangeAspect="1"/>
          </p:cNvPicPr>
          <p:nvPr/>
        </p:nvPicPr>
        <p:blipFill>
          <a:blip r:embed="rId2" cstate="print">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graphicFrame>
        <p:nvGraphicFramePr>
          <p:cNvPr id="2" name="Tabella 1"/>
          <p:cNvGraphicFramePr>
            <a:graphicFrameLocks noGrp="1"/>
          </p:cNvGraphicFramePr>
          <p:nvPr>
            <p:extLst>
              <p:ext uri="{D42A27DB-BD31-4B8C-83A1-F6EECF244321}">
                <p14:modId xmlns:p14="http://schemas.microsoft.com/office/powerpoint/2010/main" val="3625184574"/>
              </p:ext>
            </p:extLst>
          </p:nvPr>
        </p:nvGraphicFramePr>
        <p:xfrm>
          <a:off x="755576" y="1844824"/>
          <a:ext cx="7128792" cy="3764280"/>
        </p:xfrm>
        <a:graphic>
          <a:graphicData uri="http://schemas.openxmlformats.org/drawingml/2006/table">
            <a:tbl>
              <a:tblPr firstRow="1" bandRow="1">
                <a:tableStyleId>{5C22544A-7EE6-4342-B048-85BDC9FD1C3A}</a:tableStyleId>
              </a:tblPr>
              <a:tblGrid>
                <a:gridCol w="2376264">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tblGrid>
              <a:tr h="370840">
                <a:tc gridSpan="3">
                  <a:txBody>
                    <a:bodyPr/>
                    <a:lstStyle/>
                    <a:p>
                      <a:pPr algn="ctr"/>
                      <a:r>
                        <a:rPr lang="en-GB" noProof="0" dirty="0"/>
                        <a:t>FORBIO BIOENERGY SUSTAINABILITY INDICATORS</a:t>
                      </a:r>
                    </a:p>
                  </a:txBody>
                  <a:tcPr>
                    <a:solidFill>
                      <a:schemeClr val="accent1">
                        <a:lumMod val="50000"/>
                      </a:schemeClr>
                    </a:solidFill>
                  </a:tcPr>
                </a:tc>
                <a:tc hMerge="1">
                  <a:txBody>
                    <a:bodyPr/>
                    <a:lstStyle/>
                    <a:p>
                      <a:endParaRPr lang="it-IT" dirty="0"/>
                    </a:p>
                  </a:txBody>
                  <a:tcPr/>
                </a:tc>
                <a:tc hMerge="1">
                  <a:txBody>
                    <a:bodyPr/>
                    <a:lstStyle/>
                    <a:p>
                      <a:endParaRPr lang="it-IT" dirty="0"/>
                    </a:p>
                  </a:txBody>
                  <a:tcPr>
                    <a:solidFill>
                      <a:schemeClr val="accent1">
                        <a:lumMod val="50000"/>
                      </a:schemeClr>
                    </a:solidFill>
                  </a:tcPr>
                </a:tc>
                <a:extLst>
                  <a:ext uri="{0D108BD9-81ED-4DB2-BD59-A6C34878D82A}">
                    <a16:rowId xmlns:a16="http://schemas.microsoft.com/office/drawing/2014/main" val="10000"/>
                  </a:ext>
                </a:extLst>
              </a:tr>
              <a:tr h="370840">
                <a:tc>
                  <a:txBody>
                    <a:bodyPr/>
                    <a:lstStyle/>
                    <a:p>
                      <a:pPr algn="ctr"/>
                      <a:r>
                        <a:rPr lang="en-GB" sz="1600" noProof="0" dirty="0"/>
                        <a:t>ENVIRONMENTAL</a:t>
                      </a:r>
                    </a:p>
                  </a:txBody>
                  <a:tcPr>
                    <a:solidFill>
                      <a:schemeClr val="accent1">
                        <a:lumMod val="90000"/>
                      </a:schemeClr>
                    </a:solidFill>
                  </a:tcPr>
                </a:tc>
                <a:tc>
                  <a:txBody>
                    <a:bodyPr/>
                    <a:lstStyle/>
                    <a:p>
                      <a:pPr algn="ctr"/>
                      <a:r>
                        <a:rPr lang="en-GB" sz="1600" noProof="0" dirty="0"/>
                        <a:t>SOCIAL</a:t>
                      </a:r>
                    </a:p>
                  </a:txBody>
                  <a:tcPr>
                    <a:solidFill>
                      <a:schemeClr val="accent1">
                        <a:lumMod val="90000"/>
                      </a:schemeClr>
                    </a:solidFill>
                  </a:tcPr>
                </a:tc>
                <a:tc>
                  <a:txBody>
                    <a:bodyPr/>
                    <a:lstStyle/>
                    <a:p>
                      <a:pPr algn="ctr"/>
                      <a:r>
                        <a:rPr lang="en-GB" sz="1600" noProof="0" dirty="0"/>
                        <a:t>ECONOMIC</a:t>
                      </a:r>
                    </a:p>
                  </a:txBody>
                  <a:tcPr>
                    <a:solidFill>
                      <a:schemeClr val="accent1">
                        <a:lumMod val="90000"/>
                      </a:schemeClr>
                    </a:solidFill>
                  </a:tcPr>
                </a:tc>
                <a:extLst>
                  <a:ext uri="{0D108BD9-81ED-4DB2-BD59-A6C34878D82A}">
                    <a16:rowId xmlns:a16="http://schemas.microsoft.com/office/drawing/2014/main" val="10001"/>
                  </a:ext>
                </a:extLst>
              </a:tr>
              <a:tr h="122416">
                <a:tc gridSpan="3">
                  <a:txBody>
                    <a:bodyPr/>
                    <a:lstStyle/>
                    <a:p>
                      <a:pPr algn="ctr"/>
                      <a:endParaRPr lang="en-GB" sz="300" noProof="0" dirty="0"/>
                    </a:p>
                  </a:txBody>
                  <a:tcPr>
                    <a:solidFill>
                      <a:schemeClr val="bg2"/>
                    </a:solidFill>
                  </a:tcPr>
                </a:tc>
                <a:tc hMerge="1">
                  <a:txBody>
                    <a:bodyPr/>
                    <a:lstStyle/>
                    <a:p>
                      <a:pPr algn="ctr"/>
                      <a:endParaRPr lang="en-GB" sz="1600" noProof="0" dirty="0"/>
                    </a:p>
                  </a:txBody>
                  <a:tcPr>
                    <a:solidFill>
                      <a:schemeClr val="bg2"/>
                    </a:solidFill>
                  </a:tcPr>
                </a:tc>
                <a:tc hMerge="1">
                  <a:txBody>
                    <a:bodyPr/>
                    <a:lstStyle/>
                    <a:p>
                      <a:pPr algn="ctr"/>
                      <a:endParaRPr lang="en-GB" sz="1600" noProof="0" dirty="0"/>
                    </a:p>
                  </a:txBody>
                  <a:tcPr>
                    <a:solidFill>
                      <a:schemeClr val="bg2"/>
                    </a:solidFill>
                  </a:tcPr>
                </a:tc>
                <a:extLst>
                  <a:ext uri="{0D108BD9-81ED-4DB2-BD59-A6C34878D82A}">
                    <a16:rowId xmlns:a16="http://schemas.microsoft.com/office/drawing/2014/main" val="10002"/>
                  </a:ext>
                </a:extLst>
              </a:tr>
              <a:tr h="370840">
                <a:tc>
                  <a:txBody>
                    <a:bodyPr/>
                    <a:lstStyle/>
                    <a:p>
                      <a:pPr algn="ctr"/>
                      <a:r>
                        <a:rPr lang="en-GB" sz="1600" noProof="0" dirty="0"/>
                        <a:t>Life-cycle GHG</a:t>
                      </a:r>
                    </a:p>
                  </a:txBody>
                  <a:tcPr>
                    <a:solidFill>
                      <a:schemeClr val="accent1">
                        <a:lumMod val="90000"/>
                      </a:schemeClr>
                    </a:solidFill>
                  </a:tcPr>
                </a:tc>
                <a:tc>
                  <a:txBody>
                    <a:bodyPr/>
                    <a:lstStyle/>
                    <a:p>
                      <a:pPr algn="ctr"/>
                      <a:r>
                        <a:rPr lang="en-GB" sz="1600" noProof="0" dirty="0"/>
                        <a:t>Land Tenure</a:t>
                      </a:r>
                    </a:p>
                  </a:txBody>
                  <a:tcPr>
                    <a:solidFill>
                      <a:srgbClr val="DEA7B1"/>
                    </a:solidFill>
                  </a:tcPr>
                </a:tc>
                <a:tc>
                  <a:txBody>
                    <a:bodyPr/>
                    <a:lstStyle/>
                    <a:p>
                      <a:pPr algn="ctr"/>
                      <a:r>
                        <a:rPr lang="en-GB" sz="1600" noProof="0" dirty="0"/>
                        <a:t>Productivity</a:t>
                      </a:r>
                    </a:p>
                  </a:txBody>
                  <a:tcPr>
                    <a:solidFill>
                      <a:srgbClr val="C5E7FF"/>
                    </a:solidFill>
                  </a:tcPr>
                </a:tc>
                <a:extLst>
                  <a:ext uri="{0D108BD9-81ED-4DB2-BD59-A6C34878D82A}">
                    <a16:rowId xmlns:a16="http://schemas.microsoft.com/office/drawing/2014/main" val="10003"/>
                  </a:ext>
                </a:extLst>
              </a:tr>
              <a:tr h="370840">
                <a:tc>
                  <a:txBody>
                    <a:bodyPr/>
                    <a:lstStyle/>
                    <a:p>
                      <a:pPr algn="ctr"/>
                      <a:r>
                        <a:rPr lang="en-GB" sz="1600" noProof="0" dirty="0"/>
                        <a:t>Soil Quality</a:t>
                      </a:r>
                    </a:p>
                  </a:txBody>
                  <a:tcPr>
                    <a:solidFill>
                      <a:schemeClr val="accent1">
                        <a:lumMod val="90000"/>
                      </a:schemeClr>
                    </a:solidFill>
                  </a:tcPr>
                </a:tc>
                <a:tc>
                  <a:txBody>
                    <a:bodyPr/>
                    <a:lstStyle/>
                    <a:p>
                      <a:pPr algn="ctr"/>
                      <a:r>
                        <a:rPr lang="en-GB" sz="1600" noProof="0" dirty="0"/>
                        <a:t>Change in Income</a:t>
                      </a:r>
                    </a:p>
                  </a:txBody>
                  <a:tcPr>
                    <a:solidFill>
                      <a:srgbClr val="DEA7B1"/>
                    </a:solidFill>
                  </a:tcPr>
                </a:tc>
                <a:tc>
                  <a:txBody>
                    <a:bodyPr/>
                    <a:lstStyle/>
                    <a:p>
                      <a:pPr algn="ctr"/>
                      <a:r>
                        <a:rPr lang="en-GB" sz="1600" noProof="0" dirty="0"/>
                        <a:t>Net Energy Balance</a:t>
                      </a:r>
                    </a:p>
                  </a:txBody>
                  <a:tcPr>
                    <a:solidFill>
                      <a:srgbClr val="C5E7FF"/>
                    </a:solidFill>
                  </a:tcPr>
                </a:tc>
                <a:extLst>
                  <a:ext uri="{0D108BD9-81ED-4DB2-BD59-A6C34878D82A}">
                    <a16:rowId xmlns:a16="http://schemas.microsoft.com/office/drawing/2014/main" val="10004"/>
                  </a:ext>
                </a:extLst>
              </a:tr>
              <a:tr h="370840">
                <a:tc>
                  <a:txBody>
                    <a:bodyPr/>
                    <a:lstStyle/>
                    <a:p>
                      <a:pPr algn="ctr"/>
                      <a:r>
                        <a:rPr lang="en-GB" sz="1600" noProof="0" dirty="0"/>
                        <a:t>Non GHGs</a:t>
                      </a:r>
                    </a:p>
                  </a:txBody>
                  <a:tcPr>
                    <a:solidFill>
                      <a:schemeClr val="accent1">
                        <a:lumMod val="90000"/>
                      </a:schemeClr>
                    </a:solidFill>
                  </a:tcPr>
                </a:tc>
                <a:tc>
                  <a:txBody>
                    <a:bodyPr/>
                    <a:lstStyle/>
                    <a:p>
                      <a:pPr algn="ctr"/>
                      <a:r>
                        <a:rPr lang="en-GB" sz="1600" noProof="0" dirty="0"/>
                        <a:t>Jobs in Bioenergy Sectors</a:t>
                      </a:r>
                    </a:p>
                  </a:txBody>
                  <a:tcPr>
                    <a:solidFill>
                      <a:srgbClr val="DEA7B1"/>
                    </a:solidFill>
                  </a:tcPr>
                </a:tc>
                <a:tc>
                  <a:txBody>
                    <a:bodyPr/>
                    <a:lstStyle/>
                    <a:p>
                      <a:pPr algn="ctr"/>
                      <a:r>
                        <a:rPr lang="en-GB" sz="1600" noProof="0" dirty="0"/>
                        <a:t>Gross Value Added</a:t>
                      </a:r>
                    </a:p>
                  </a:txBody>
                  <a:tcPr>
                    <a:solidFill>
                      <a:srgbClr val="C5E7FF"/>
                    </a:solidFill>
                  </a:tcPr>
                </a:tc>
                <a:extLst>
                  <a:ext uri="{0D108BD9-81ED-4DB2-BD59-A6C34878D82A}">
                    <a16:rowId xmlns:a16="http://schemas.microsoft.com/office/drawing/2014/main" val="10005"/>
                  </a:ext>
                </a:extLst>
              </a:tr>
              <a:tr h="370840">
                <a:tc>
                  <a:txBody>
                    <a:bodyPr/>
                    <a:lstStyle/>
                    <a:p>
                      <a:pPr algn="ctr"/>
                      <a:r>
                        <a:rPr lang="en-GB" sz="1600" noProof="0" dirty="0"/>
                        <a:t>Water Use and Efficiency</a:t>
                      </a:r>
                    </a:p>
                  </a:txBody>
                  <a:tcPr>
                    <a:solidFill>
                      <a:schemeClr val="accent1">
                        <a:lumMod val="90000"/>
                      </a:schemeClr>
                    </a:solidFill>
                  </a:tcPr>
                </a:tc>
                <a:tc>
                  <a:txBody>
                    <a:bodyPr/>
                    <a:lstStyle/>
                    <a:p>
                      <a:pPr algn="ctr"/>
                      <a:r>
                        <a:rPr lang="en-GB" sz="1600" noProof="0" dirty="0"/>
                        <a:t>Modern Energy Access</a:t>
                      </a:r>
                    </a:p>
                  </a:txBody>
                  <a:tcPr>
                    <a:solidFill>
                      <a:srgbClr val="DEA7B1"/>
                    </a:solidFill>
                  </a:tcPr>
                </a:tc>
                <a:tc>
                  <a:txBody>
                    <a:bodyPr/>
                    <a:lstStyle/>
                    <a:p>
                      <a:pPr algn="ctr"/>
                      <a:r>
                        <a:rPr lang="en-GB" sz="1600" noProof="0" dirty="0"/>
                        <a:t>Trainings</a:t>
                      </a:r>
                    </a:p>
                  </a:txBody>
                  <a:tcPr>
                    <a:solidFill>
                      <a:srgbClr val="C5E7FF"/>
                    </a:solidFill>
                  </a:tcPr>
                </a:tc>
                <a:extLst>
                  <a:ext uri="{0D108BD9-81ED-4DB2-BD59-A6C34878D82A}">
                    <a16:rowId xmlns:a16="http://schemas.microsoft.com/office/drawing/2014/main" val="10006"/>
                  </a:ext>
                </a:extLst>
              </a:tr>
              <a:tr h="370840">
                <a:tc>
                  <a:txBody>
                    <a:bodyPr/>
                    <a:lstStyle/>
                    <a:p>
                      <a:pPr algn="ctr"/>
                      <a:r>
                        <a:rPr lang="en-GB" sz="1600" noProof="0" dirty="0"/>
                        <a:t>Water Quality</a:t>
                      </a:r>
                    </a:p>
                  </a:txBody>
                  <a:tcPr>
                    <a:solidFill>
                      <a:schemeClr val="accent1">
                        <a:lumMod val="90000"/>
                      </a:schemeClr>
                    </a:solidFill>
                  </a:tcPr>
                </a:tc>
                <a:tc>
                  <a:txBody>
                    <a:bodyPr/>
                    <a:lstStyle/>
                    <a:p>
                      <a:pPr algn="ctr"/>
                      <a:endParaRPr lang="en-GB" sz="1600" noProof="0" dirty="0"/>
                    </a:p>
                  </a:txBody>
                  <a:tcPr>
                    <a:solidFill>
                      <a:schemeClr val="bg2"/>
                    </a:solidFill>
                  </a:tcPr>
                </a:tc>
                <a:tc rowSpan="2">
                  <a:txBody>
                    <a:bodyPr/>
                    <a:lstStyle/>
                    <a:p>
                      <a:pPr algn="ctr"/>
                      <a:r>
                        <a:rPr lang="en-GB" sz="1600" noProof="0" dirty="0"/>
                        <a:t>Infrastructures and logistics for bioenergy</a:t>
                      </a:r>
                      <a:r>
                        <a:rPr lang="en-GB" sz="1600" baseline="0" noProof="0" dirty="0"/>
                        <a:t> distribution </a:t>
                      </a:r>
                      <a:endParaRPr lang="en-GB" sz="1600" noProof="0" dirty="0"/>
                    </a:p>
                  </a:txBody>
                  <a:tcPr>
                    <a:solidFill>
                      <a:srgbClr val="C5E7FF"/>
                    </a:solidFill>
                  </a:tcPr>
                </a:tc>
                <a:extLst>
                  <a:ext uri="{0D108BD9-81ED-4DB2-BD59-A6C34878D82A}">
                    <a16:rowId xmlns:a16="http://schemas.microsoft.com/office/drawing/2014/main" val="10007"/>
                  </a:ext>
                </a:extLst>
              </a:tr>
              <a:tr h="370840">
                <a:tc>
                  <a:txBody>
                    <a:bodyPr/>
                    <a:lstStyle/>
                    <a:p>
                      <a:pPr algn="ctr"/>
                      <a:r>
                        <a:rPr lang="en-GB" sz="1600" noProof="0" dirty="0"/>
                        <a:t>Biodiversity</a:t>
                      </a:r>
                    </a:p>
                  </a:txBody>
                  <a:tcPr>
                    <a:solidFill>
                      <a:schemeClr val="accent1">
                        <a:lumMod val="90000"/>
                      </a:schemeClr>
                    </a:solidFill>
                  </a:tcPr>
                </a:tc>
                <a:tc>
                  <a:txBody>
                    <a:bodyPr/>
                    <a:lstStyle/>
                    <a:p>
                      <a:pPr algn="ctr"/>
                      <a:endParaRPr lang="en-GB" sz="1600" noProof="0" dirty="0"/>
                    </a:p>
                  </a:txBody>
                  <a:tcPr>
                    <a:solidFill>
                      <a:schemeClr val="bg2"/>
                    </a:solidFill>
                  </a:tcPr>
                </a:tc>
                <a:tc vMerge="1">
                  <a:txBody>
                    <a:bodyPr/>
                    <a:lstStyle/>
                    <a:p>
                      <a:pPr algn="ctr"/>
                      <a:endParaRPr lang="en-GB" sz="1600" noProof="0" dirty="0"/>
                    </a:p>
                  </a:txBody>
                  <a:tcPr>
                    <a:solidFill>
                      <a:schemeClr val="accent1">
                        <a:lumMod val="90000"/>
                      </a:schemeClr>
                    </a:solidFill>
                  </a:tcPr>
                </a:tc>
                <a:extLst>
                  <a:ext uri="{0D108BD9-81ED-4DB2-BD59-A6C34878D82A}">
                    <a16:rowId xmlns:a16="http://schemas.microsoft.com/office/drawing/2014/main" val="10008"/>
                  </a:ext>
                </a:extLst>
              </a:tr>
              <a:tr h="370840">
                <a:tc>
                  <a:txBody>
                    <a:bodyPr/>
                    <a:lstStyle/>
                    <a:p>
                      <a:pPr algn="ctr"/>
                      <a:r>
                        <a:rPr lang="en-GB" sz="1600" noProof="0" dirty="0"/>
                        <a:t>Land Use Change</a:t>
                      </a:r>
                    </a:p>
                  </a:txBody>
                  <a:tcPr>
                    <a:solidFill>
                      <a:schemeClr val="accent1">
                        <a:lumMod val="90000"/>
                      </a:schemeClr>
                    </a:solidFill>
                  </a:tcPr>
                </a:tc>
                <a:tc>
                  <a:txBody>
                    <a:bodyPr/>
                    <a:lstStyle/>
                    <a:p>
                      <a:pPr algn="ctr"/>
                      <a:endParaRPr lang="en-GB" sz="1600" noProof="0" dirty="0"/>
                    </a:p>
                  </a:txBody>
                  <a:tcPr>
                    <a:solidFill>
                      <a:schemeClr val="bg2"/>
                    </a:solidFill>
                  </a:tcPr>
                </a:tc>
                <a:tc>
                  <a:txBody>
                    <a:bodyPr/>
                    <a:lstStyle/>
                    <a:p>
                      <a:pPr algn="ctr"/>
                      <a:r>
                        <a:rPr lang="en-GB" sz="1600" noProof="0" dirty="0"/>
                        <a:t>Capacity and Flexibility of use of bioenergy </a:t>
                      </a:r>
                    </a:p>
                  </a:txBody>
                  <a:tcPr>
                    <a:solidFill>
                      <a:srgbClr val="C5E7FF"/>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12159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kern="1200" dirty="0">
                <a:solidFill>
                  <a:srgbClr val="F3850D"/>
                </a:solidFill>
                <a:latin typeface="+mn-lt"/>
                <a:ea typeface="+mn-ea"/>
                <a:cs typeface="Arial" charset="0"/>
              </a:rPr>
              <a:t>GBEP MEMBERSHIP</a:t>
            </a:r>
          </a:p>
        </p:txBody>
      </p:sp>
      <p:pic>
        <p:nvPicPr>
          <p:cNvPr id="6146" name="Picture 2" descr="C:\Users\rossia\AppData\Local\Microsoft\Windows\Temporary Internet Files\Content.Outlook\AR0N63NW\ML_GBEP_PO_world_map_July_201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8071" y="1298896"/>
            <a:ext cx="4733924" cy="555910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Logos FAO bleu.jpg"/>
          <p:cNvPicPr>
            <a:picLocks noChangeAspect="1"/>
          </p:cNvPicPr>
          <p:nvPr/>
        </p:nvPicPr>
        <p:blipFill>
          <a:blip r:embed="rId3" cstate="print"/>
          <a:srcRect/>
          <a:stretch>
            <a:fillRect/>
          </a:stretch>
        </p:blipFill>
        <p:spPr bwMode="auto">
          <a:xfrm>
            <a:off x="7885828" y="5877272"/>
            <a:ext cx="854075" cy="854075"/>
          </a:xfrm>
          <a:prstGeom prst="rect">
            <a:avLst/>
          </a:prstGeom>
          <a:noFill/>
          <a:ln w="9525">
            <a:noFill/>
            <a:miter lim="800000"/>
            <a:headEnd/>
            <a:tailEnd/>
          </a:ln>
        </p:spPr>
      </p:pic>
    </p:spTree>
    <p:extLst>
      <p:ext uri="{BB962C8B-B14F-4D97-AF65-F5344CB8AC3E}">
        <p14:creationId xmlns:p14="http://schemas.microsoft.com/office/powerpoint/2010/main" val="2802577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6096000" y="5378754"/>
            <a:ext cx="3048000" cy="14478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2" name="Title 1"/>
          <p:cNvSpPr>
            <a:spLocks noGrp="1"/>
          </p:cNvSpPr>
          <p:nvPr>
            <p:ph type="title"/>
          </p:nvPr>
        </p:nvSpPr>
        <p:spPr>
          <a:xfrm>
            <a:off x="467544" y="260648"/>
            <a:ext cx="7715250" cy="850106"/>
          </a:xfrm>
        </p:spPr>
        <p:txBody>
          <a:bodyPr>
            <a:normAutofit fontScale="90000"/>
          </a:bodyPr>
          <a:lstStyle/>
          <a:p>
            <a:pPr algn="ctr" eaLnBrk="1" hangingPunct="1"/>
            <a:r>
              <a:rPr lang="es-CO" sz="2800" b="1" kern="1200" dirty="0">
                <a:solidFill>
                  <a:srgbClr val="F3850D"/>
                </a:solidFill>
                <a:latin typeface="+mn-lt"/>
                <a:ea typeface="+mn-ea"/>
                <a:cs typeface="Arial" charset="0"/>
              </a:rPr>
              <a:t>GBEP SUSTAINABILITY INDICATORS </a:t>
            </a:r>
            <a:br>
              <a:rPr lang="es-CO" sz="2800" b="1" kern="1200" dirty="0">
                <a:solidFill>
                  <a:srgbClr val="F3850D"/>
                </a:solidFill>
                <a:latin typeface="+mn-lt"/>
                <a:ea typeface="+mn-ea"/>
                <a:cs typeface="Arial" charset="0"/>
              </a:rPr>
            </a:br>
            <a:r>
              <a:rPr lang="es-CO" sz="2800" b="1" kern="1200" dirty="0">
                <a:solidFill>
                  <a:srgbClr val="F3850D"/>
                </a:solidFill>
                <a:latin typeface="+mn-lt"/>
                <a:ea typeface="+mn-ea"/>
                <a:cs typeface="Arial" charset="0"/>
              </a:rPr>
              <a:t>FOR BIOENERGY</a:t>
            </a:r>
          </a:p>
        </p:txBody>
      </p:sp>
      <p:sp>
        <p:nvSpPr>
          <p:cNvPr id="3" name="Content Placeholder 2"/>
          <p:cNvSpPr>
            <a:spLocks noGrp="1"/>
          </p:cNvSpPr>
          <p:nvPr>
            <p:ph idx="1"/>
          </p:nvPr>
        </p:nvSpPr>
        <p:spPr>
          <a:xfrm>
            <a:off x="467544" y="1196752"/>
            <a:ext cx="7762875" cy="5257006"/>
          </a:xfrm>
        </p:spPr>
        <p:txBody>
          <a:bodyPr/>
          <a:lstStyle/>
          <a:p>
            <a:endParaRPr lang="en-US" sz="400" dirty="0"/>
          </a:p>
          <a:p>
            <a:endParaRPr lang="en-US" sz="1200" dirty="0"/>
          </a:p>
          <a:p>
            <a:r>
              <a:rPr lang="en-US" sz="2400" dirty="0"/>
              <a:t>GBEP has developed a set of 24 indicators for the </a:t>
            </a:r>
            <a:r>
              <a:rPr lang="en-US" sz="2400" b="1" dirty="0"/>
              <a:t>assessment </a:t>
            </a:r>
            <a:r>
              <a:rPr lang="en-US" sz="2400" dirty="0"/>
              <a:t>and</a:t>
            </a:r>
            <a:r>
              <a:rPr lang="en-US" sz="2400" b="1" dirty="0"/>
              <a:t> monitoring </a:t>
            </a:r>
            <a:r>
              <a:rPr lang="en-US" sz="2400" dirty="0"/>
              <a:t>of </a:t>
            </a:r>
            <a:r>
              <a:rPr lang="en-US" sz="2400" b="1" dirty="0"/>
              <a:t>bioenergy sustainability</a:t>
            </a:r>
            <a:r>
              <a:rPr lang="en-US" sz="2400" dirty="0"/>
              <a:t> at national level</a:t>
            </a:r>
          </a:p>
          <a:p>
            <a:pPr marL="0" indent="0">
              <a:buNone/>
            </a:pPr>
            <a:endParaRPr lang="en-US" sz="1200" dirty="0"/>
          </a:p>
          <a:p>
            <a:r>
              <a:rPr lang="en-US" sz="2400" dirty="0"/>
              <a:t>The GBEP indicators cover each of the </a:t>
            </a:r>
            <a:r>
              <a:rPr lang="en-US" sz="2400" b="1" dirty="0"/>
              <a:t>three pillars </a:t>
            </a:r>
            <a:r>
              <a:rPr lang="en-US" sz="2400" dirty="0"/>
              <a:t>of </a:t>
            </a:r>
            <a:r>
              <a:rPr lang="en-US" sz="2400" b="1" dirty="0"/>
              <a:t>sustainability </a:t>
            </a:r>
            <a:r>
              <a:rPr lang="en-US" sz="2400" dirty="0"/>
              <a:t>and address the </a:t>
            </a:r>
            <a:r>
              <a:rPr lang="en-US" sz="2400" b="1" dirty="0"/>
              <a:t>production </a:t>
            </a:r>
            <a:r>
              <a:rPr lang="en-US" sz="2400" dirty="0"/>
              <a:t>and </a:t>
            </a:r>
            <a:r>
              <a:rPr lang="en-US" sz="2400" b="1" dirty="0"/>
              <a:t>use</a:t>
            </a:r>
            <a:r>
              <a:rPr lang="en-US" sz="2400" dirty="0"/>
              <a:t> of all liquid, solid and gaseous </a:t>
            </a:r>
            <a:r>
              <a:rPr lang="en-US" sz="2400" b="1" dirty="0"/>
              <a:t>biofuels</a:t>
            </a:r>
            <a:r>
              <a:rPr lang="en-US" sz="2400" dirty="0"/>
              <a:t> for heating and cooking, electrification and transport</a:t>
            </a:r>
          </a:p>
          <a:p>
            <a:pPr marL="0" indent="0">
              <a:buNone/>
            </a:pPr>
            <a:endParaRPr lang="en-US" sz="2400" dirty="0"/>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3064" y="1286189"/>
            <a:ext cx="7620000" cy="498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09599" y="1318144"/>
            <a:ext cx="7467601" cy="369332"/>
          </a:xfrm>
          <a:prstGeom prst="rect">
            <a:avLst/>
          </a:prstGeom>
          <a:solidFill>
            <a:schemeClr val="bg1"/>
          </a:solidFill>
        </p:spPr>
        <p:txBody>
          <a:bodyPr wrap="square" rtlCol="0">
            <a:spAutoFit/>
          </a:bodyPr>
          <a:lstStyle/>
          <a:p>
            <a:r>
              <a:rPr lang="en-US" dirty="0"/>
              <a:t>    </a:t>
            </a:r>
            <a:r>
              <a:rPr lang="en-US" sz="1600" dirty="0">
                <a:solidFill>
                  <a:srgbClr val="000000"/>
                </a:solidFill>
              </a:rPr>
              <a:t>ENVIRONMENTAL                       SOCIAL                          ECONOMIC</a:t>
            </a:r>
          </a:p>
        </p:txBody>
      </p:sp>
      <p:pic>
        <p:nvPicPr>
          <p:cNvPr id="7" name="Picture 4" descr="Logos FAO bleu.jpg"/>
          <p:cNvPicPr>
            <a:picLocks noChangeAspect="1"/>
          </p:cNvPicPr>
          <p:nvPr/>
        </p:nvPicPr>
        <p:blipFill>
          <a:blip r:embed="rId4" cstate="print"/>
          <a:srcRect/>
          <a:stretch>
            <a:fillRect/>
          </a:stretch>
        </p:blipFill>
        <p:spPr bwMode="auto">
          <a:xfrm>
            <a:off x="8182794" y="5933182"/>
            <a:ext cx="854075" cy="854075"/>
          </a:xfrm>
          <a:prstGeom prst="rect">
            <a:avLst/>
          </a:prstGeom>
          <a:noFill/>
          <a:ln w="9525">
            <a:noFill/>
            <a:miter lim="800000"/>
            <a:headEnd/>
            <a:tailEnd/>
          </a:ln>
        </p:spPr>
      </p:pic>
    </p:spTree>
    <p:extLst>
      <p:ext uri="{BB962C8B-B14F-4D97-AF65-F5344CB8AC3E}">
        <p14:creationId xmlns:p14="http://schemas.microsoft.com/office/powerpoint/2010/main" val="2980531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1196752"/>
            <a:ext cx="8229600" cy="2232248"/>
          </a:xfrm>
        </p:spPr>
        <p:txBody>
          <a:bodyPr>
            <a:normAutofit lnSpcReduction="10000"/>
          </a:bodyPr>
          <a:lstStyle/>
          <a:p>
            <a:pPr marL="342900" indent="-342900">
              <a:buFont typeface="Arial"/>
              <a:buChar char="•"/>
            </a:pPr>
            <a:r>
              <a:rPr lang="en-US" sz="2000" dirty="0"/>
              <a:t>In order to perform the sustainability assessment </a:t>
            </a:r>
            <a:r>
              <a:rPr lang="it-IT" sz="2000" dirty="0"/>
              <a:t>FAO </a:t>
            </a:r>
            <a:r>
              <a:rPr lang="en-GB" sz="2000" dirty="0"/>
              <a:t>has put together a comprehensive </a:t>
            </a:r>
            <a:r>
              <a:rPr lang="en-GB" sz="2000" u="sng" dirty="0"/>
              <a:t>set of data entry sheets </a:t>
            </a:r>
            <a:r>
              <a:rPr lang="en-GB" sz="2000" dirty="0"/>
              <a:t>for each of the Environmental indicators; Data entry sheets for Social and Economic indicators will be circulated by the end of April.</a:t>
            </a:r>
          </a:p>
          <a:p>
            <a:pPr marL="342900" indent="-342900">
              <a:buFont typeface="Arial"/>
              <a:buChar char="•"/>
            </a:pPr>
            <a:r>
              <a:rPr lang="en-US" sz="2000" dirty="0"/>
              <a:t>Existing environmental, social and techno-economic data will be screened and collected, necessary missing information will be researched and, to the extent possible, surveyed and produced in the </a:t>
            </a:r>
            <a:r>
              <a:rPr lang="en-US" sz="2000" u="sng" dirty="0"/>
              <a:t>form of primary data</a:t>
            </a:r>
            <a:r>
              <a:rPr lang="en-US" sz="2000" dirty="0"/>
              <a:t>; </a:t>
            </a:r>
          </a:p>
          <a:p>
            <a:pPr marL="0" indent="0"/>
            <a:endParaRPr lang="en-US" sz="2000" dirty="0"/>
          </a:p>
        </p:txBody>
      </p:sp>
      <p:sp>
        <p:nvSpPr>
          <p:cNvPr id="4" name="Title 3"/>
          <p:cNvSpPr>
            <a:spLocks noGrp="1"/>
          </p:cNvSpPr>
          <p:nvPr>
            <p:ph type="title"/>
          </p:nvPr>
        </p:nvSpPr>
        <p:spPr>
          <a:xfrm>
            <a:off x="395536" y="260648"/>
            <a:ext cx="7128792" cy="1143000"/>
          </a:xfrm>
        </p:spPr>
        <p:txBody>
          <a:bodyPr>
            <a:noAutofit/>
          </a:bodyPr>
          <a:lstStyle/>
          <a:p>
            <a:r>
              <a:rPr lang="en-US" sz="2400" b="1" dirty="0">
                <a:effectLst>
                  <a:outerShdw blurRad="38100" dist="38100" dir="2700000" algn="tl">
                    <a:srgbClr val="000000">
                      <a:alpha val="43137"/>
                    </a:srgbClr>
                  </a:outerShdw>
                </a:effectLst>
              </a:rPr>
              <a:t>Compilation of existing data</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print">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pic>
        <p:nvPicPr>
          <p:cNvPr id="2" name="Immagine 1" descr="Screen Shot 2017-03-27 at 16.06.1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3429000"/>
            <a:ext cx="4968552" cy="2648964"/>
          </a:xfrm>
          <a:prstGeom prst="rect">
            <a:avLst/>
          </a:prstGeom>
        </p:spPr>
      </p:pic>
    </p:spTree>
    <p:extLst>
      <p:ext uri="{BB962C8B-B14F-4D97-AF65-F5344CB8AC3E}">
        <p14:creationId xmlns:p14="http://schemas.microsoft.com/office/powerpoint/2010/main" val="3840121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539552" y="2204864"/>
            <a:ext cx="8229600" cy="2160240"/>
          </a:xfrm>
        </p:spPr>
        <p:txBody>
          <a:bodyPr>
            <a:normAutofit/>
          </a:bodyPr>
          <a:lstStyle/>
          <a:p>
            <a:r>
              <a:rPr lang="en-US" sz="2800" dirty="0"/>
              <a:t>The analysis of the sustainability of bioenergy requires often long term data series or specific technical data and it is possible that such information is not available for each tailored indicator</a:t>
            </a:r>
          </a:p>
          <a:p>
            <a:pPr marL="0" indent="0"/>
            <a:endParaRPr lang="en-US" sz="2000" dirty="0"/>
          </a:p>
          <a:p>
            <a:endParaRPr lang="en-US" sz="2000" dirty="0"/>
          </a:p>
        </p:txBody>
      </p:sp>
      <p:sp>
        <p:nvSpPr>
          <p:cNvPr id="4" name="Title 3"/>
          <p:cNvSpPr>
            <a:spLocks noGrp="1"/>
          </p:cNvSpPr>
          <p:nvPr>
            <p:ph type="title"/>
          </p:nvPr>
        </p:nvSpPr>
        <p:spPr>
          <a:xfrm>
            <a:off x="395536" y="260648"/>
            <a:ext cx="7272808" cy="1143000"/>
          </a:xfrm>
        </p:spPr>
        <p:txBody>
          <a:bodyPr>
            <a:noAutofit/>
          </a:bodyPr>
          <a:lstStyle/>
          <a:p>
            <a:r>
              <a:rPr lang="en-US" sz="2400" b="1" dirty="0">
                <a:effectLst>
                  <a:outerShdw blurRad="38100" dist="38100" dir="2700000" algn="tl">
                    <a:srgbClr val="000000">
                      <a:alpha val="43137"/>
                    </a:srgbClr>
                  </a:outerShdw>
                </a:effectLst>
              </a:rPr>
              <a:t>Identification of data gaps and </a:t>
            </a:r>
            <a:r>
              <a:rPr lang="en-US" sz="2400" b="1" dirty="0" err="1">
                <a:effectLst>
                  <a:outerShdw blurRad="38100" dist="38100" dir="2700000" algn="tl">
                    <a:srgbClr val="000000">
                      <a:alpha val="43137"/>
                    </a:srgbClr>
                  </a:outerShdw>
                </a:effectLst>
              </a:rPr>
              <a:t>relatex</a:t>
            </a:r>
            <a:r>
              <a:rPr lang="en-US" sz="2400" b="1" dirty="0">
                <a:effectLst>
                  <a:outerShdw blurRad="38100" dist="38100" dir="2700000" algn="tl">
                    <a:srgbClr val="000000">
                      <a:alpha val="43137"/>
                    </a:srgbClr>
                  </a:outerShdw>
                </a:effectLst>
              </a:rPr>
              <a:t> proxies</a:t>
            </a:r>
            <a:r>
              <a:rPr lang="en-GB" sz="2400" b="1" dirty="0">
                <a:effectLst>
                  <a:outerShdw blurRad="38100" dist="38100" dir="2700000" algn="tl">
                    <a:srgbClr val="000000">
                      <a:alpha val="43137"/>
                    </a:srgbClr>
                  </a:outerShdw>
                </a:effectLst>
              </a:rPr>
              <a:t> </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print">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Tree>
    <p:extLst>
      <p:ext uri="{BB962C8B-B14F-4D97-AF65-F5344CB8AC3E}">
        <p14:creationId xmlns:p14="http://schemas.microsoft.com/office/powerpoint/2010/main" val="1332694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1256895"/>
            <a:ext cx="8229600" cy="4608512"/>
          </a:xfrm>
        </p:spPr>
        <p:txBody>
          <a:bodyPr>
            <a:normAutofit/>
          </a:bodyPr>
          <a:lstStyle/>
          <a:p>
            <a:r>
              <a:rPr lang="en-US" dirty="0"/>
              <a:t>The indicators refer to operations and the impacts of these operations are calculated with regard to a specific area which is defined as the </a:t>
            </a:r>
            <a:r>
              <a:rPr lang="en-US" b="1" i="1" dirty="0"/>
              <a:t>target area. </a:t>
            </a:r>
          </a:p>
          <a:p>
            <a:endParaRPr lang="en-US" b="1" i="1" dirty="0"/>
          </a:p>
          <a:p>
            <a:r>
              <a:rPr lang="en-US" b="1" dirty="0"/>
              <a:t>“The target area is the smallest surface of land as defined by subnational boundaries of A) physical, B) political; C) cultural origin, that is interested by the bioenergy production and use operation.” </a:t>
            </a:r>
            <a:endParaRPr lang="en-GB" dirty="0"/>
          </a:p>
        </p:txBody>
      </p:sp>
      <p:sp>
        <p:nvSpPr>
          <p:cNvPr id="4" name="Title 3"/>
          <p:cNvSpPr>
            <a:spLocks noGrp="1"/>
          </p:cNvSpPr>
          <p:nvPr>
            <p:ph type="title"/>
          </p:nvPr>
        </p:nvSpPr>
        <p:spPr>
          <a:xfrm>
            <a:off x="251520" y="332656"/>
            <a:ext cx="8568952" cy="1224136"/>
          </a:xfrm>
        </p:spPr>
        <p:txBody>
          <a:bodyPr>
            <a:noAutofit/>
          </a:bodyPr>
          <a:lstStyle/>
          <a:p>
            <a:pPr algn="ctr"/>
            <a:r>
              <a:rPr lang="en-US" sz="2400" b="1" dirty="0">
                <a:effectLst>
                  <a:outerShdw blurRad="38100" dist="38100" dir="2700000" algn="tl">
                    <a:srgbClr val="000000">
                      <a:alpha val="43137"/>
                    </a:srgbClr>
                  </a:outerShdw>
                </a:effectLst>
              </a:rPr>
              <a:t>The TARGET AREA</a:t>
            </a:r>
            <a:br>
              <a:rPr lang="en-US" sz="2400" b="1" dirty="0">
                <a:effectLst>
                  <a:outerShdw blurRad="38100" dist="38100" dir="2700000" algn="tl">
                    <a:srgbClr val="000000">
                      <a:alpha val="43137"/>
                    </a:srgbClr>
                  </a:outerShdw>
                </a:effectLst>
              </a:rPr>
            </a:b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print">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Tree>
    <p:extLst>
      <p:ext uri="{BB962C8B-B14F-4D97-AF65-F5344CB8AC3E}">
        <p14:creationId xmlns:p14="http://schemas.microsoft.com/office/powerpoint/2010/main" val="22797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1256895"/>
            <a:ext cx="8229600" cy="4608512"/>
          </a:xfrm>
        </p:spPr>
        <p:txBody>
          <a:bodyPr>
            <a:normAutofit lnSpcReduction="10000"/>
          </a:bodyPr>
          <a:lstStyle/>
          <a:p>
            <a:r>
              <a:rPr lang="en-US" dirty="0"/>
              <a:t>In the case of a hypothetical production of bioenergy feedstock on contaminated soils, as in FORBIO, the target area will be the smallest among A) the </a:t>
            </a:r>
            <a:r>
              <a:rPr lang="en-US" b="1" dirty="0"/>
              <a:t>area of the watershed</a:t>
            </a:r>
            <a:r>
              <a:rPr lang="en-US" dirty="0"/>
              <a:t>(s) in which the operation takes place; and/or B) the area of the </a:t>
            </a:r>
            <a:r>
              <a:rPr lang="en-US" b="1" dirty="0"/>
              <a:t>municipalities touched upon/interested by the bioenergy production </a:t>
            </a:r>
            <a:r>
              <a:rPr lang="en-US" dirty="0"/>
              <a:t>operation; and/or C) the area as defined by </a:t>
            </a:r>
            <a:r>
              <a:rPr lang="en-US" b="1" dirty="0"/>
              <a:t>cultural heritage </a:t>
            </a:r>
            <a:r>
              <a:rPr lang="en-US" dirty="0"/>
              <a:t>(e.g. regions or zones) that is touched upon/</a:t>
            </a:r>
            <a:r>
              <a:rPr lang="en-US" b="1" dirty="0"/>
              <a:t>interested by the bioenergy </a:t>
            </a:r>
            <a:r>
              <a:rPr lang="en-US" dirty="0"/>
              <a:t>production operation. </a:t>
            </a:r>
          </a:p>
          <a:p>
            <a:endParaRPr lang="en-US" dirty="0"/>
          </a:p>
          <a:p>
            <a:r>
              <a:rPr lang="en-US" b="1" dirty="0"/>
              <a:t>The target area should be defined and </a:t>
            </a:r>
            <a:r>
              <a:rPr lang="en-US" b="1" u="sng" dirty="0"/>
              <a:t>explicitly discussed </a:t>
            </a:r>
            <a:r>
              <a:rPr lang="en-US" b="1" dirty="0"/>
              <a:t>with </a:t>
            </a:r>
            <a:r>
              <a:rPr lang="en-US" b="1" u="sng" dirty="0"/>
              <a:t>local stakeholders </a:t>
            </a:r>
            <a:r>
              <a:rPr lang="en-US" b="1" dirty="0"/>
              <a:t>in order to find consensus on its size and coverage, location and boundaries. </a:t>
            </a:r>
            <a:endParaRPr lang="en-GB" b="1" dirty="0"/>
          </a:p>
        </p:txBody>
      </p:sp>
      <p:sp>
        <p:nvSpPr>
          <p:cNvPr id="4" name="Title 3"/>
          <p:cNvSpPr>
            <a:spLocks noGrp="1"/>
          </p:cNvSpPr>
          <p:nvPr>
            <p:ph type="title"/>
          </p:nvPr>
        </p:nvSpPr>
        <p:spPr>
          <a:xfrm>
            <a:off x="251520" y="332656"/>
            <a:ext cx="8568952" cy="1224136"/>
          </a:xfrm>
        </p:spPr>
        <p:txBody>
          <a:bodyPr>
            <a:noAutofit/>
          </a:bodyPr>
          <a:lstStyle/>
          <a:p>
            <a:pPr algn="ctr"/>
            <a:r>
              <a:rPr lang="en-US" sz="2400" b="1" dirty="0">
                <a:effectLst>
                  <a:outerShdw blurRad="38100" dist="38100" dir="2700000" algn="tl">
                    <a:srgbClr val="000000">
                      <a:alpha val="43137"/>
                    </a:srgbClr>
                  </a:outerShdw>
                </a:effectLst>
              </a:rPr>
              <a:t>The TARGET AREA</a:t>
            </a:r>
            <a:br>
              <a:rPr lang="en-US" sz="2400" b="1" dirty="0">
                <a:effectLst>
                  <a:outerShdw blurRad="38100" dist="38100" dir="2700000" algn="tl">
                    <a:srgbClr val="000000">
                      <a:alpha val="43137"/>
                    </a:srgbClr>
                  </a:outerShdw>
                </a:effectLst>
              </a:rPr>
            </a:b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print">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Tree>
    <p:extLst>
      <p:ext uri="{BB962C8B-B14F-4D97-AF65-F5344CB8AC3E}">
        <p14:creationId xmlns:p14="http://schemas.microsoft.com/office/powerpoint/2010/main" val="4019544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79512" y="620688"/>
            <a:ext cx="8352928" cy="1296144"/>
          </a:xfrm>
        </p:spPr>
        <p:txBody>
          <a:bodyPr>
            <a:noAutofit/>
          </a:bodyPr>
          <a:lstStyle/>
          <a:p>
            <a:pPr algn="ctr"/>
            <a:r>
              <a:rPr lang="en-US" sz="6000" b="1" dirty="0"/>
              <a:t>FAST</a:t>
            </a:r>
            <a:br>
              <a:rPr lang="en-US" sz="3200" b="1" dirty="0"/>
            </a:br>
            <a:r>
              <a:rPr lang="en-US" sz="3200" b="1" u="sng" dirty="0"/>
              <a:t>F</a:t>
            </a:r>
            <a:r>
              <a:rPr lang="en-US" sz="3200" b="1" dirty="0"/>
              <a:t>ORBIO </a:t>
            </a:r>
            <a:r>
              <a:rPr lang="en-US" sz="3200" b="1" u="sng" dirty="0"/>
              <a:t>A</a:t>
            </a:r>
            <a:r>
              <a:rPr lang="en-US" sz="3200" b="1" dirty="0"/>
              <a:t>SSESSMENT of </a:t>
            </a:r>
            <a:r>
              <a:rPr lang="en-US" sz="3200" b="1" u="sng" dirty="0"/>
              <a:t>S</a:t>
            </a:r>
            <a:r>
              <a:rPr lang="en-US" sz="3200" b="1" dirty="0"/>
              <a:t>USTAINABILITY </a:t>
            </a:r>
            <a:r>
              <a:rPr lang="en-US" sz="3200" b="1" u="sng" dirty="0"/>
              <a:t>T</a:t>
            </a:r>
            <a:r>
              <a:rPr lang="en-US" sz="3200" b="1" dirty="0"/>
              <a:t>OOL  </a:t>
            </a:r>
            <a:br>
              <a:rPr lang="en-US" sz="3200" b="1" dirty="0"/>
            </a:br>
            <a:r>
              <a:rPr lang="en-US" sz="3200" b="1" dirty="0"/>
              <a:t> </a:t>
            </a:r>
            <a:endParaRPr lang="hu-HU" sz="2000" dirty="0"/>
          </a:p>
        </p:txBody>
      </p:sp>
      <p:pic>
        <p:nvPicPr>
          <p:cNvPr id="6" name="Picture 4" descr="Logos FAO bleu.jpg"/>
          <p:cNvPicPr>
            <a:picLocks noChangeAspect="1"/>
          </p:cNvPicPr>
          <p:nvPr/>
        </p:nvPicPr>
        <p:blipFill>
          <a:blip r:embed="rId2" cstate="print">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
        <p:nvSpPr>
          <p:cNvPr id="4" name="Rettangolo 3"/>
          <p:cNvSpPr/>
          <p:nvPr/>
        </p:nvSpPr>
        <p:spPr>
          <a:xfrm>
            <a:off x="683568" y="1844824"/>
            <a:ext cx="7560840" cy="3477875"/>
          </a:xfrm>
          <a:prstGeom prst="rect">
            <a:avLst/>
          </a:prstGeom>
        </p:spPr>
        <p:txBody>
          <a:bodyPr wrap="square">
            <a:spAutoFit/>
          </a:bodyPr>
          <a:lstStyle/>
          <a:p>
            <a:endParaRPr lang="en-US" sz="2800" dirty="0"/>
          </a:p>
          <a:p>
            <a:pPr algn="ctr"/>
            <a:r>
              <a:rPr lang="en-GB" sz="2400" dirty="0"/>
              <a:t>A user-friendly calculator built upon an adapted version of the GBEP sustainability indicators</a:t>
            </a:r>
          </a:p>
          <a:p>
            <a:pPr algn="ctr"/>
            <a:endParaRPr lang="en-US" sz="2400" dirty="0"/>
          </a:p>
          <a:p>
            <a:pPr algn="ctr"/>
            <a:r>
              <a:rPr lang="en-GB" sz="2400" b="1" dirty="0"/>
              <a:t>Neither an official project deliverable </a:t>
            </a:r>
            <a:r>
              <a:rPr lang="en-GB" sz="2400" b="1" u="sng" dirty="0"/>
              <a:t>nor</a:t>
            </a:r>
            <a:r>
              <a:rPr lang="en-GB" sz="2400" b="1" dirty="0"/>
              <a:t> an FAO pre-existing tool</a:t>
            </a:r>
          </a:p>
          <a:p>
            <a:pPr algn="ctr"/>
            <a:endParaRPr lang="en-GB" sz="2400" dirty="0"/>
          </a:p>
          <a:p>
            <a:pPr algn="ctr"/>
            <a:r>
              <a:rPr lang="en-GB" sz="2400" dirty="0"/>
              <a:t>An </a:t>
            </a:r>
            <a:r>
              <a:rPr lang="en-GB" sz="2400" dirty="0">
                <a:solidFill>
                  <a:srgbClr val="FF6600"/>
                </a:solidFill>
              </a:rPr>
              <a:t>expedite</a:t>
            </a:r>
            <a:r>
              <a:rPr lang="en-GB" sz="2400" dirty="0"/>
              <a:t> </a:t>
            </a:r>
            <a:r>
              <a:rPr lang="en-GB" sz="2400" dirty="0">
                <a:solidFill>
                  <a:srgbClr val="FF6600"/>
                </a:solidFill>
              </a:rPr>
              <a:t>way </a:t>
            </a:r>
            <a:r>
              <a:rPr lang="en-GB" sz="2400" dirty="0"/>
              <a:t>to measure the sustainability indicators in FORBIO</a:t>
            </a:r>
            <a:endParaRPr lang="en-US" sz="2400" dirty="0"/>
          </a:p>
        </p:txBody>
      </p:sp>
    </p:spTree>
    <p:extLst>
      <p:ext uri="{BB962C8B-B14F-4D97-AF65-F5344CB8AC3E}">
        <p14:creationId xmlns:p14="http://schemas.microsoft.com/office/powerpoint/2010/main" val="190044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FORBIO_PPTtemplate">
  <a:themeElements>
    <a:clrScheme name="Egyéni 28. séma">
      <a:dk1>
        <a:srgbClr val="595854"/>
      </a:dk1>
      <a:lt1>
        <a:sysClr val="window" lastClr="FFFFFF"/>
      </a:lt1>
      <a:dk2>
        <a:srgbClr val="88BD0D"/>
      </a:dk2>
      <a:lt2>
        <a:srgbClr val="FFFFFF"/>
      </a:lt2>
      <a:accent1>
        <a:srgbClr val="EDF2D4"/>
      </a:accent1>
      <a:accent2>
        <a:srgbClr val="D9E6AB"/>
      </a:accent2>
      <a:accent3>
        <a:srgbClr val="98C11E"/>
      </a:accent3>
      <a:accent4>
        <a:srgbClr val="9BAD6A"/>
      </a:accent4>
      <a:accent5>
        <a:srgbClr val="4C6110"/>
      </a:accent5>
      <a:accent6>
        <a:srgbClr val="263108"/>
      </a:accent6>
      <a:hlink>
        <a:srgbClr val="FF6C2C"/>
      </a:hlink>
      <a:folHlink>
        <a:srgbClr val="5B4D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FORBIO_PPTtemplate</Template>
  <TotalTime>29280</TotalTime>
  <Words>659</Words>
  <Application>Microsoft Office PowerPoint</Application>
  <PresentationFormat>On-screen Show (4:3)</PresentationFormat>
  <Paragraphs>74</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FORBIO_PPTtemplate</vt:lpstr>
      <vt:lpstr>WP3: Sustainability assessment of selected advanced bioenergy pathways in the case study sites</vt:lpstr>
      <vt:lpstr>The Selected Sustainability Indicators for Bioenergy in the context of FORBIO</vt:lpstr>
      <vt:lpstr>GBEP MEMBERSHIP</vt:lpstr>
      <vt:lpstr>GBEP SUSTAINABILITY INDICATORS  FOR BIOENERGY</vt:lpstr>
      <vt:lpstr>Compilation of existing data</vt:lpstr>
      <vt:lpstr>Identification of data gaps and relatex proxies </vt:lpstr>
      <vt:lpstr>The TARGET AREA </vt:lpstr>
      <vt:lpstr>The TARGET AREA </vt:lpstr>
      <vt:lpstr>FAST FORBIO ASSESSMENT of SUSTAINABILITY TOOL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User</dc:creator>
  <cp:lastModifiedBy>Peter Gyuris</cp:lastModifiedBy>
  <cp:revision>186</cp:revision>
  <dcterms:created xsi:type="dcterms:W3CDTF">2016-05-13T13:59:17Z</dcterms:created>
  <dcterms:modified xsi:type="dcterms:W3CDTF">2018-06-05T20:05:28Z</dcterms:modified>
</cp:coreProperties>
</file>